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65" r:id="rId2"/>
    <p:sldId id="266" r:id="rId3"/>
    <p:sldId id="267" r:id="rId4"/>
    <p:sldId id="268" r:id="rId5"/>
    <p:sldId id="271" r:id="rId6"/>
    <p:sldId id="27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  <a:srgbClr val="003399"/>
    <a:srgbClr val="DDDDDD"/>
    <a:srgbClr val="CCECFF"/>
    <a:srgbClr val="66CCFF"/>
    <a:srgbClr val="FF0000"/>
    <a:srgbClr val="4D4D4D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3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6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58487F-7B52-4C10-B426-75E8A84F55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C6F357C-98DB-4384-A662-BF3218FBCC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0DFB82B-FE48-4A91-94E1-ED7ED4251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0C727CF-BA78-450F-97F4-0C287827F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63451BC-B5FD-48A7-88AF-3555B34C4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2CEE8A-8C89-466D-98EB-03A5E1F199BF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710662690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8B266A-66F6-4325-9103-555985376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4224C92-87F9-4D22-8D12-9A89432978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931E42D-A928-4135-8D76-13A4FA00D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DBD321-6F9B-48C0-9340-14A8F0277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0E4F0F2-D279-44FA-8492-D4D95E154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0D90BE-7572-4E3D-A7FB-09B17812C64F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615491843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5CDEF6E-F598-4995-98A0-74B24B5B86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58BD3BF-B8C2-4935-91B8-414CB0B47C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B15D8A0-0906-4FE0-AC41-28CAFEE1E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E6D8C6-DB99-4EAC-A8B3-EC68B46AC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FB1FB47-64B3-42A1-AC09-FADD7EEC5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5E1DAF-F904-4C0E-B9CD-FCDC0A03159E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598805262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0B45F1-5E73-4503-A99E-8BE9EA829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68D87D-5FEC-4A20-95DA-B02C7FF658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03E20B-9FB3-44E5-B4F7-C6A11F684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F534930-3499-4C78-A705-51DD266D1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B31DA4C-8C0A-4FB3-990D-DAC46E7C9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565D47-5D65-4E40-A60E-DC3ACBF72E3C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521642730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EF54CB-6B6D-4648-B67B-6FE940FFC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860ADD8-2D8C-4E63-9BA9-75E61EC339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5C9E8BF-438A-498E-B8FA-638FC4D7A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390B224-BDAE-4F91-BB82-60A384FF2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C615023-C845-4E75-93BA-F81D1E8AB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FD75B0-D0B1-42F6-AD63-A187F2A75CE5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457992658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143461-3804-4917-84F8-A25E232D1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102E98-AEFB-4308-B3FE-50AFE90958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07C035E-C6BC-4374-95BA-62370E4063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4D6E186-3CFF-45DA-8478-25801B9A9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96552DE-73DD-4153-9DB9-AFBEBB3BE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5E40763-6918-4846-A6EC-16A039F4F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08B557-A6FE-4E7B-9E40-A24108B86E2F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088872920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940F59-CD5B-437D-9FDE-74A692A63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61F6D21-3323-46F1-A550-6E3C13826F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00BA13-61C0-474B-AE34-4D5E8D3ECA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6D4C751-CC7E-4462-94FE-D9142C67ED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BFADD97-F688-41F7-8907-CA1FC867FF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A29A447-83D2-4CC7-89DE-A66E66814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E44F50F-10D8-4D0C-A27C-FF8997B86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BC38856-9DCE-4911-B6FC-E88EE789C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5C1A36-A422-4CE1-BBD0-AFB761240363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475400636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D6387B-C19D-4A7B-B455-84232E17E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94DEF3A-8C7D-434A-BE4E-6CF4D947B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FC02357-FCE8-4214-A6C2-665393A22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A312D3E-16E9-4D2B-9BF6-5CA93E401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DE0F6C-29FF-4ED8-A21C-21E58F8E5D50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174195981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4428EA2-CF11-456E-8136-C76504BC8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052174B-CCEB-4327-9BB2-918A968BE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F0C5F29-B592-461D-8B3B-503D5779D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59D9EA-945B-4E18-AD36-88ED64E563A7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251917266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D12B2A-5AEB-4896-B6A7-CC337C663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1BAA21-10FB-4591-B984-E0762E901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535C2B2-E185-459B-9464-40F4948CE4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9AB16FD-E113-4CF0-9EB6-FACB9E769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6B9C8AF-90B6-427E-81DC-2C0F76E12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DF045A9-7F7A-461C-A486-5943C938E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5D4FB4-3C68-4F94-BDF3-4395D2109C61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609165750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52B736-48D4-493C-8476-27BF55966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D18E0A8-1540-4631-9B54-9F72399614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99C28AA-1DF6-43EC-A316-7316E1B2E0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A0C85B5-9856-47C7-AB32-78CE1C2F0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52EE743-A66E-4680-8EAB-8E10192CC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297299A-51A3-4E3E-86C2-C0C1C2032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15CEF6-2ECA-49F7-B664-B4948FF39EF9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966036878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F1D0213-C74B-4AE6-B4C9-E1BB5F42C9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A75A2D2-3513-44ED-9093-6D88B77EEA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/>
              <a:t>Click to edit Master text styles</a:t>
            </a:r>
          </a:p>
          <a:p>
            <a:pPr lvl="1"/>
            <a:r>
              <a:rPr lang="en-US" altLang="cs-CZ"/>
              <a:t>Second level</a:t>
            </a:r>
          </a:p>
          <a:p>
            <a:pPr lvl="2"/>
            <a:r>
              <a:rPr lang="en-US" altLang="cs-CZ"/>
              <a:t>Third level</a:t>
            </a:r>
          </a:p>
          <a:p>
            <a:pPr lvl="3"/>
            <a:r>
              <a:rPr lang="en-US" altLang="cs-CZ"/>
              <a:t>Fourth level</a:t>
            </a:r>
          </a:p>
          <a:p>
            <a:pPr lvl="4"/>
            <a:r>
              <a:rPr lang="en-US" altLang="cs-CZ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5CDF4C1-38ED-4DC6-9B6F-659300655E8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D19759A-81D8-4CDA-8D82-F718A66FC40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1265D38-09AA-465C-9518-26F77220B0B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CCE7138-2FB4-4005-B4B7-08E08798ECFD}" type="slidenum">
              <a:rPr lang="en-US" altLang="cs-CZ"/>
              <a:pPr/>
              <a:t>‹#›</a:t>
            </a:fld>
            <a:endParaRPr lang="en-US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8" name="Group 4">
            <a:extLst>
              <a:ext uri="{FF2B5EF4-FFF2-40B4-BE49-F238E27FC236}">
                <a16:creationId xmlns:a16="http://schemas.microsoft.com/office/drawing/2014/main" id="{218C7AAD-4A0E-4DAA-813E-AEB0A7B555A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2413" cy="6858000"/>
            <a:chOff x="0" y="0"/>
            <a:chExt cx="5759" cy="4320"/>
          </a:xfrm>
        </p:grpSpPr>
        <p:graphicFrame>
          <p:nvGraphicFramePr>
            <p:cNvPr id="11266" name="Object 2">
              <a:extLst>
                <a:ext uri="{FF2B5EF4-FFF2-40B4-BE49-F238E27FC236}">
                  <a16:creationId xmlns:a16="http://schemas.microsoft.com/office/drawing/2014/main" id="{C6906E8C-B629-4506-AD6B-50C6D3FD82DC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040389120"/>
                </p:ext>
              </p:extLst>
            </p:nvPr>
          </p:nvGraphicFramePr>
          <p:xfrm>
            <a:off x="0" y="0"/>
            <a:ext cx="5759" cy="4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Slide" r:id="rId2" imgW="4642055" imgH="3480832" progId="PowerPoint.Slide.8">
                    <p:embed/>
                  </p:oleObj>
                </mc:Choice>
                <mc:Fallback>
                  <p:oleObj name="Slide" r:id="rId2" imgW="4642055" imgH="3480832" progId="PowerPoint.Slide.8">
                    <p:embed/>
                    <p:pic>
                      <p:nvPicPr>
                        <p:cNvPr id="0" name="Object 2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0"/>
                          <a:ext cx="5759" cy="43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267" name="Text Box 3">
              <a:extLst>
                <a:ext uri="{FF2B5EF4-FFF2-40B4-BE49-F238E27FC236}">
                  <a16:creationId xmlns:a16="http://schemas.microsoft.com/office/drawing/2014/main" id="{5291306C-016F-4589-AE46-7521B8CC71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" y="3981"/>
              <a:ext cx="13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sk-SK" altLang="cs-CZ" sz="1000" i="1">
                <a:solidFill>
                  <a:srgbClr val="003399"/>
                </a:solidFill>
              </a:endParaRPr>
            </a:p>
            <a:p>
              <a:r>
                <a:rPr lang="en-US" altLang="cs-CZ" sz="1000" i="1">
                  <a:solidFill>
                    <a:srgbClr val="003399"/>
                  </a:solidFill>
                </a:rPr>
                <a:t> </a:t>
              </a:r>
              <a:endParaRPr lang="sk-SK" altLang="cs-CZ"/>
            </a:p>
          </p:txBody>
        </p:sp>
      </p:grp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B93B8925-E019-4720-A5AC-AC670FD3E8F9}"/>
              </a:ext>
            </a:extLst>
          </p:cNvPr>
          <p:cNvSpPr txBox="1"/>
          <p:nvPr/>
        </p:nvSpPr>
        <p:spPr>
          <a:xfrm>
            <a:off x="115409" y="622052"/>
            <a:ext cx="8913181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Sublimace je přeměna pevného skupenství na plynné.</a:t>
            </a:r>
          </a:p>
          <a:p>
            <a:endParaRPr lang="cs-CZ" sz="2800" dirty="0"/>
          </a:p>
          <a:p>
            <a:r>
              <a:rPr lang="cs-CZ" sz="2800" dirty="0"/>
              <a:t>Sublimovat mohou pouze některé látky, </a:t>
            </a:r>
          </a:p>
          <a:p>
            <a:endParaRPr lang="cs-CZ" sz="2800" dirty="0"/>
          </a:p>
          <a:p>
            <a:r>
              <a:rPr lang="cs-CZ" sz="2800" dirty="0"/>
              <a:t>například led, suchý led (pevný CO</a:t>
            </a:r>
            <a:r>
              <a:rPr lang="cs-CZ" sz="2800" baseline="-25000" dirty="0"/>
              <a:t>2</a:t>
            </a:r>
            <a:r>
              <a:rPr lang="cs-CZ" sz="2800" dirty="0"/>
              <a:t>), naftalen nebo kafr.</a:t>
            </a:r>
          </a:p>
          <a:p>
            <a:endParaRPr lang="cs-CZ" sz="2800" dirty="0"/>
          </a:p>
          <a:p>
            <a:r>
              <a:rPr lang="cs-CZ" sz="2800" dirty="0"/>
              <a:t>Sublimaci urychluje nízký okolní tlak.</a:t>
            </a:r>
          </a:p>
          <a:p>
            <a:endParaRPr lang="cs-CZ" sz="2800" dirty="0"/>
          </a:p>
          <a:p>
            <a:r>
              <a:rPr lang="cs-CZ" sz="2800" dirty="0"/>
              <a:t>Díky sublimaci může schnout prádlo i  v mrazu</a:t>
            </a:r>
          </a:p>
          <a:p>
            <a:endParaRPr lang="cs-CZ" sz="2800" dirty="0"/>
          </a:p>
          <a:p>
            <a:r>
              <a:rPr lang="cs-CZ" sz="2800" dirty="0"/>
              <a:t>Metody sublimace se využívá při čištění chemických látek</a:t>
            </a:r>
          </a:p>
          <a:p>
            <a:r>
              <a:rPr lang="cs-CZ" sz="2800" dirty="0"/>
              <a:t> nebo při potisku různých povrchů (oblečení, hrnečky)</a:t>
            </a:r>
          </a:p>
          <a:p>
            <a:endParaRPr lang="cs-CZ" sz="3200" dirty="0"/>
          </a:p>
          <a:p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E44A8E1-B2A6-43F4-A69D-D3E450A2D87C}"/>
              </a:ext>
            </a:extLst>
          </p:cNvPr>
          <p:cNvSpPr txBox="1"/>
          <p:nvPr/>
        </p:nvSpPr>
        <p:spPr>
          <a:xfrm>
            <a:off x="914399" y="221942"/>
            <a:ext cx="19974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Zapiš si do sešitu</a:t>
            </a:r>
          </a:p>
        </p:txBody>
      </p:sp>
    </p:spTree>
    <p:extLst>
      <p:ext uri="{BB962C8B-B14F-4D97-AF65-F5344CB8AC3E}">
        <p14:creationId xmlns:p14="http://schemas.microsoft.com/office/powerpoint/2010/main" val="2069149018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B93B8925-E019-4720-A5AC-AC670FD3E8F9}"/>
              </a:ext>
            </a:extLst>
          </p:cNvPr>
          <p:cNvSpPr txBox="1"/>
          <p:nvPr/>
        </p:nvSpPr>
        <p:spPr>
          <a:xfrm>
            <a:off x="97654" y="817975"/>
            <a:ext cx="9046346" cy="821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Na principu sublimace je založena metoda „Sušení mrazem“ zvaná </a:t>
            </a:r>
            <a:r>
              <a:rPr lang="cs-CZ" sz="2800" dirty="0" err="1"/>
              <a:t>lyofilizace</a:t>
            </a:r>
            <a:r>
              <a:rPr lang="cs-CZ" sz="2800" dirty="0"/>
              <a:t>. </a:t>
            </a:r>
          </a:p>
          <a:p>
            <a:endParaRPr lang="cs-CZ" sz="2800" dirty="0"/>
          </a:p>
          <a:p>
            <a:r>
              <a:rPr lang="cs-CZ" sz="2800" dirty="0"/>
              <a:t>Materiál se hluboce zmrazí, po snížení okolního tlaku se znovu ohřeje. </a:t>
            </a:r>
          </a:p>
          <a:p>
            <a:endParaRPr lang="cs-CZ" sz="2800" dirty="0"/>
          </a:p>
          <a:p>
            <a:r>
              <a:rPr lang="cs-CZ" sz="2800" dirty="0"/>
              <a:t>Částice ledu se přímo přemění na páru.</a:t>
            </a:r>
          </a:p>
          <a:p>
            <a:endParaRPr lang="cs-CZ" sz="2800" dirty="0"/>
          </a:p>
          <a:p>
            <a:r>
              <a:rPr lang="cs-CZ" sz="2800" dirty="0"/>
              <a:t>Tím se materiál zbaví téměř veškeré vody.</a:t>
            </a:r>
          </a:p>
          <a:p>
            <a:endParaRPr lang="cs-CZ" sz="2800" dirty="0"/>
          </a:p>
          <a:p>
            <a:r>
              <a:rPr lang="cs-CZ" sz="2800" dirty="0"/>
              <a:t>Tato metoda je náročná na čas i energii a proto také finančně.</a:t>
            </a:r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pPr marL="457200" indent="-457200">
              <a:buFontTx/>
              <a:buChar char="-"/>
            </a:pP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2098352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B93B8925-E019-4720-A5AC-AC670FD3E8F9}"/>
              </a:ext>
            </a:extLst>
          </p:cNvPr>
          <p:cNvSpPr txBox="1"/>
          <p:nvPr/>
        </p:nvSpPr>
        <p:spPr>
          <a:xfrm>
            <a:off x="230819" y="399495"/>
            <a:ext cx="852256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800" dirty="0"/>
          </a:p>
          <a:p>
            <a:r>
              <a:rPr lang="cs-CZ" sz="2800" dirty="0"/>
              <a:t>Sušení mrazem se používá:</a:t>
            </a:r>
          </a:p>
          <a:p>
            <a:pPr marL="457200" indent="-457200">
              <a:buFontTx/>
              <a:buChar char="-"/>
            </a:pPr>
            <a:r>
              <a:rPr lang="cs-CZ" sz="2800" dirty="0"/>
              <a:t>ve farmacii (uchovávání léčiv a krevních derivátů)</a:t>
            </a:r>
          </a:p>
          <a:p>
            <a:pPr marL="457200" indent="-457200">
              <a:buFontTx/>
              <a:buChar char="-"/>
            </a:pPr>
            <a:r>
              <a:rPr lang="cs-CZ" sz="2800" dirty="0"/>
              <a:t>v kosmetice</a:t>
            </a:r>
          </a:p>
          <a:p>
            <a:endParaRPr lang="cs-CZ" sz="2800" dirty="0"/>
          </a:p>
          <a:p>
            <a:pPr marL="457200" indent="-457200">
              <a:buFontTx/>
              <a:buChar char="-"/>
            </a:pPr>
            <a:r>
              <a:rPr lang="cs-CZ" sz="2800" dirty="0"/>
              <a:t>v potravinářství (výroba dehydratovaných potravin)</a:t>
            </a:r>
          </a:p>
          <a:p>
            <a:endParaRPr lang="cs-CZ" sz="2800" dirty="0"/>
          </a:p>
          <a:p>
            <a:pPr marL="457200" indent="-457200">
              <a:buFontTx/>
              <a:buChar char="-"/>
            </a:pPr>
            <a:r>
              <a:rPr lang="cs-CZ" sz="2800" dirty="0"/>
              <a:t>ve výrobě dekorací z květin (svatební dekorace)</a:t>
            </a:r>
          </a:p>
          <a:p>
            <a:endParaRPr lang="cs-CZ" sz="2800" dirty="0"/>
          </a:p>
          <a:p>
            <a:pPr marL="457200" indent="-457200">
              <a:buFontTx/>
              <a:buChar char="-"/>
            </a:pPr>
            <a:r>
              <a:rPr lang="cs-CZ" sz="2800" dirty="0"/>
              <a:t>v archeologii (vysoušení a záchrana dokumentů)</a:t>
            </a:r>
          </a:p>
          <a:p>
            <a:endParaRPr lang="cs-CZ" sz="2800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E44A8E1-B2A6-43F4-A69D-D3E450A2D87C}"/>
              </a:ext>
            </a:extLst>
          </p:cNvPr>
          <p:cNvSpPr txBox="1"/>
          <p:nvPr/>
        </p:nvSpPr>
        <p:spPr>
          <a:xfrm>
            <a:off x="878889" y="399495"/>
            <a:ext cx="19974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/>
              <a:t>Zapiš si do sešitu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81958291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7" name="Rectangle 136">
            <a:extLst>
              <a:ext uri="{FF2B5EF4-FFF2-40B4-BE49-F238E27FC236}">
                <a16:creationId xmlns:a16="http://schemas.microsoft.com/office/drawing/2014/main" id="{231BF440-39FA-4087-84CC-2EEC0BBDAF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Download - Frosty patterns on the edge of a frozen window. — Stock Image">
            <a:extLst>
              <a:ext uri="{FF2B5EF4-FFF2-40B4-BE49-F238E27FC236}">
                <a16:creationId xmlns:a16="http://schemas.microsoft.com/office/drawing/2014/main" id="{7A03E94F-9A98-4207-A8B0-FB3103C3822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852" r="-2" b="16107"/>
          <a:stretch/>
        </p:blipFill>
        <p:spPr bwMode="auto">
          <a:xfrm>
            <a:off x="3662268" y="128026"/>
            <a:ext cx="5481732" cy="336498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0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1210305" y="3364992"/>
                </a:lnTo>
                <a:lnTo>
                  <a:pt x="1192705" y="2943200"/>
                </a:lnTo>
                <a:cubicBezTo>
                  <a:pt x="1098874" y="1825108"/>
                  <a:pt x="684692" y="821621"/>
                  <a:pt x="62981" y="6927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018AED49-008E-4F02-8B9E-DDFB0527F29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48" r="-2" b="372"/>
          <a:stretch/>
        </p:blipFill>
        <p:spPr bwMode="auto">
          <a:xfrm>
            <a:off x="3662268" y="3493008"/>
            <a:ext cx="5481732" cy="336499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1210305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0" y="3364992"/>
                </a:lnTo>
                <a:lnTo>
                  <a:pt x="62981" y="3295722"/>
                </a:lnTo>
                <a:cubicBezTo>
                  <a:pt x="684692" y="2543371"/>
                  <a:pt x="1098874" y="1539884"/>
                  <a:pt x="1192705" y="421793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139" name="Freeform: Shape 138">
            <a:extLst>
              <a:ext uri="{FF2B5EF4-FFF2-40B4-BE49-F238E27FC236}">
                <a16:creationId xmlns:a16="http://schemas.microsoft.com/office/drawing/2014/main" id="{F04E4CBA-303B-48BD-8451-C2701CB0EE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0" cy="6858000"/>
          </a:xfrm>
          <a:custGeom>
            <a:avLst/>
            <a:gdLst>
              <a:gd name="connsiteX0" fmla="*/ 0 w 6096001"/>
              <a:gd name="connsiteY0" fmla="*/ 0 h 6858000"/>
              <a:gd name="connsiteX1" fmla="*/ 4883024 w 6096001"/>
              <a:gd name="connsiteY1" fmla="*/ 0 h 6858000"/>
              <a:gd name="connsiteX2" fmla="*/ 4946006 w 6096001"/>
              <a:gd name="connsiteY2" fmla="*/ 69271 h 6858000"/>
              <a:gd name="connsiteX3" fmla="*/ 6096001 w 6096001"/>
              <a:gd name="connsiteY3" fmla="*/ 3429000 h 6858000"/>
              <a:gd name="connsiteX4" fmla="*/ 4946006 w 6096001"/>
              <a:gd name="connsiteY4" fmla="*/ 6788730 h 6858000"/>
              <a:gd name="connsiteX5" fmla="*/ 4883024 w 6096001"/>
              <a:gd name="connsiteY5" fmla="*/ 6858000 h 6858000"/>
              <a:gd name="connsiteX6" fmla="*/ 0 w 609600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1" h="6858000">
                <a:moveTo>
                  <a:pt x="0" y="0"/>
                </a:moveTo>
                <a:lnTo>
                  <a:pt x="4883024" y="0"/>
                </a:lnTo>
                <a:lnTo>
                  <a:pt x="4946006" y="69271"/>
                </a:lnTo>
                <a:cubicBezTo>
                  <a:pt x="5656532" y="929100"/>
                  <a:pt x="6096001" y="2116944"/>
                  <a:pt x="6096001" y="3429000"/>
                </a:cubicBezTo>
                <a:cubicBezTo>
                  <a:pt x="6096001" y="4741056"/>
                  <a:pt x="5656532" y="5928900"/>
                  <a:pt x="4946006" y="6788730"/>
                </a:cubicBezTo>
                <a:lnTo>
                  <a:pt x="4883024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1" name="Freeform: Shape 140">
            <a:extLst>
              <a:ext uri="{FF2B5EF4-FFF2-40B4-BE49-F238E27FC236}">
                <a16:creationId xmlns:a16="http://schemas.microsoft.com/office/drawing/2014/main" id="{F6CA58B3-AFCC-4A40-9882-50D508087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65499" cy="6858000"/>
          </a:xfrm>
          <a:custGeom>
            <a:avLst/>
            <a:gdLst>
              <a:gd name="connsiteX0" fmla="*/ 0 w 6087332"/>
              <a:gd name="connsiteY0" fmla="*/ 0 h 6858000"/>
              <a:gd name="connsiteX1" fmla="*/ 4874355 w 6087332"/>
              <a:gd name="connsiteY1" fmla="*/ 0 h 6858000"/>
              <a:gd name="connsiteX2" fmla="*/ 4937337 w 6087332"/>
              <a:gd name="connsiteY2" fmla="*/ 69271 h 6858000"/>
              <a:gd name="connsiteX3" fmla="*/ 6087332 w 6087332"/>
              <a:gd name="connsiteY3" fmla="*/ 3429000 h 6858000"/>
              <a:gd name="connsiteX4" fmla="*/ 4937337 w 6087332"/>
              <a:gd name="connsiteY4" fmla="*/ 6788730 h 6858000"/>
              <a:gd name="connsiteX5" fmla="*/ 4874355 w 6087332"/>
              <a:gd name="connsiteY5" fmla="*/ 6858000 h 6858000"/>
              <a:gd name="connsiteX6" fmla="*/ 0 w 6087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87332" h="6858000">
                <a:moveTo>
                  <a:pt x="0" y="0"/>
                </a:moveTo>
                <a:lnTo>
                  <a:pt x="4874355" y="0"/>
                </a:lnTo>
                <a:lnTo>
                  <a:pt x="4937337" y="69271"/>
                </a:lnTo>
                <a:cubicBezTo>
                  <a:pt x="5647863" y="929100"/>
                  <a:pt x="6087332" y="2116944"/>
                  <a:pt x="6087332" y="3429000"/>
                </a:cubicBezTo>
                <a:cubicBezTo>
                  <a:pt x="6087332" y="4741056"/>
                  <a:pt x="5647863" y="5928900"/>
                  <a:pt x="4937337" y="6788730"/>
                </a:cubicBezTo>
                <a:lnTo>
                  <a:pt x="487435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E44A8E1-B2A6-43F4-A69D-D3E450A2D87C}"/>
              </a:ext>
            </a:extLst>
          </p:cNvPr>
          <p:cNvSpPr txBox="1"/>
          <p:nvPr/>
        </p:nvSpPr>
        <p:spPr>
          <a:xfrm>
            <a:off x="336042" y="859536"/>
            <a:ext cx="3624601" cy="50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Zapiš</a:t>
            </a:r>
            <a:r>
              <a:rPr lang="en-US" sz="2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si</a:t>
            </a:r>
            <a:r>
              <a:rPr lang="en-US" sz="2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do </a:t>
            </a:r>
            <a:r>
              <a:rPr lang="en-US" sz="2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sešitu</a:t>
            </a:r>
            <a:endParaRPr lang="en-US" sz="2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75C56826-D4E5-42ED-8529-079651CB30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52144"/>
            <a:ext cx="96012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145" name="Rectangle 144">
            <a:extLst>
              <a:ext uri="{FF2B5EF4-FFF2-40B4-BE49-F238E27FC236}">
                <a16:creationId xmlns:a16="http://schemas.microsoft.com/office/drawing/2014/main" id="{82095FCE-EF05-4443-B97A-85DEE3A5C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158" y="2194560"/>
            <a:ext cx="3669030" cy="18288"/>
          </a:xfrm>
          <a:prstGeom prst="rect">
            <a:avLst/>
          </a:prstGeom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CA00AE6B-AA30-4CF8-BA6F-339B780AD7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158" y="2194560"/>
            <a:ext cx="366903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B93B8925-E019-4720-A5AC-AC670FD3E8F9}"/>
              </a:ext>
            </a:extLst>
          </p:cNvPr>
          <p:cNvSpPr txBox="1"/>
          <p:nvPr/>
        </p:nvSpPr>
        <p:spPr>
          <a:xfrm>
            <a:off x="265021" y="1565182"/>
            <a:ext cx="3624602" cy="36643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>
                <a:latin typeface="+mn-lt"/>
              </a:rPr>
              <a:t>Desublimace</a:t>
            </a:r>
            <a:r>
              <a:rPr lang="en-US" sz="2000" dirty="0">
                <a:latin typeface="+mn-lt"/>
              </a:rPr>
              <a:t> je </a:t>
            </a:r>
            <a:r>
              <a:rPr lang="en-US" sz="2000" dirty="0" err="1">
                <a:latin typeface="+mn-lt"/>
              </a:rPr>
              <a:t>opakem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sublimace</a:t>
            </a:r>
            <a:r>
              <a:rPr lang="en-US" sz="2000" dirty="0">
                <a:latin typeface="+mn-lt"/>
              </a:rPr>
              <a:t>.</a:t>
            </a: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latin typeface="+mn-lt"/>
            </a:endParaRP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>
                <a:latin typeface="+mn-lt"/>
              </a:rPr>
              <a:t>Plyn</a:t>
            </a:r>
            <a:r>
              <a:rPr lang="en-US" sz="2000" dirty="0">
                <a:latin typeface="+mn-lt"/>
              </a:rPr>
              <a:t> (</a:t>
            </a:r>
            <a:r>
              <a:rPr lang="en-US" sz="2000" dirty="0" err="1">
                <a:latin typeface="+mn-lt"/>
              </a:rPr>
              <a:t>například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vodní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pára</a:t>
            </a:r>
            <a:r>
              <a:rPr lang="en-US" sz="2000" dirty="0">
                <a:latin typeface="+mn-lt"/>
              </a:rPr>
              <a:t>) se </a:t>
            </a:r>
            <a:r>
              <a:rPr lang="en-US" sz="2000" dirty="0" err="1">
                <a:latin typeface="+mn-lt"/>
              </a:rPr>
              <a:t>mění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přímo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na</a:t>
            </a:r>
            <a:r>
              <a:rPr lang="en-US" sz="2000" dirty="0">
                <a:latin typeface="+mn-lt"/>
              </a:rPr>
              <a:t> led.</a:t>
            </a: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K </a:t>
            </a:r>
            <a:r>
              <a:rPr lang="en-US" sz="2000" dirty="0" err="1">
                <a:latin typeface="+mn-lt"/>
              </a:rPr>
              <a:t>tomu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dochází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při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bezprostředním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styku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páry</a:t>
            </a:r>
            <a:r>
              <a:rPr lang="en-US" sz="2000" dirty="0">
                <a:latin typeface="+mn-lt"/>
              </a:rPr>
              <a:t> s </a:t>
            </a:r>
            <a:r>
              <a:rPr lang="en-US" sz="2000" dirty="0" err="1">
                <a:latin typeface="+mn-lt"/>
              </a:rPr>
              <a:t>velmi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chladným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povrchem</a:t>
            </a:r>
            <a:r>
              <a:rPr lang="en-US" sz="2000" dirty="0">
                <a:latin typeface="+mn-lt"/>
              </a:rPr>
              <a:t>.</a:t>
            </a: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>
                <a:latin typeface="+mn-lt"/>
              </a:rPr>
              <a:t>Takto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vzniká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například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jinovatka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nebo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námraza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na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vnitřní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straně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oken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při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venkovním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mrazu</a:t>
            </a:r>
            <a:r>
              <a:rPr lang="en-US" sz="2000" dirty="0">
                <a:latin typeface="+mn-lt"/>
              </a:rPr>
              <a:t> (</a:t>
            </a:r>
            <a:r>
              <a:rPr lang="en-US" sz="2000" dirty="0" err="1">
                <a:latin typeface="+mn-lt"/>
              </a:rPr>
              <a:t>ledové</a:t>
            </a:r>
            <a:r>
              <a:rPr lang="en-US" sz="2000" dirty="0">
                <a:latin typeface="+mn-lt"/>
              </a:rPr>
              <a:t> „</a:t>
            </a:r>
            <a:r>
              <a:rPr lang="en-US" sz="2000" dirty="0" err="1">
                <a:latin typeface="+mn-lt"/>
              </a:rPr>
              <a:t>květy</a:t>
            </a:r>
            <a:r>
              <a:rPr lang="en-US" sz="2000" dirty="0">
                <a:latin typeface="+mn-lt"/>
              </a:rPr>
              <a:t>“)</a:t>
            </a:r>
          </a:p>
        </p:txBody>
      </p:sp>
    </p:spTree>
    <p:extLst>
      <p:ext uri="{BB962C8B-B14F-4D97-AF65-F5344CB8AC3E}">
        <p14:creationId xmlns:p14="http://schemas.microsoft.com/office/powerpoint/2010/main" val="4098993637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B93B8925-E019-4720-A5AC-AC670FD3E8F9}"/>
              </a:ext>
            </a:extLst>
          </p:cNvPr>
          <p:cNvSpPr txBox="1"/>
          <p:nvPr/>
        </p:nvSpPr>
        <p:spPr>
          <a:xfrm>
            <a:off x="97654" y="817975"/>
            <a:ext cx="9046346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Umíš vysvětlit? </a:t>
            </a:r>
          </a:p>
          <a:p>
            <a:endParaRPr lang="cs-CZ" sz="2800" dirty="0"/>
          </a:p>
          <a:p>
            <a:r>
              <a:rPr lang="cs-CZ" sz="2800" dirty="0"/>
              <a:t>Proč se dává do skříní s oblečením naftalín?</a:t>
            </a:r>
          </a:p>
          <a:p>
            <a:endParaRPr lang="cs-CZ" sz="2800" dirty="0"/>
          </a:p>
          <a:p>
            <a:r>
              <a:rPr lang="cs-CZ" sz="2800" dirty="0"/>
              <a:t>Proč se ze suchého ledu „kouří“?</a:t>
            </a:r>
          </a:p>
          <a:p>
            <a:endParaRPr lang="cs-CZ" sz="2800" dirty="0"/>
          </a:p>
          <a:p>
            <a:r>
              <a:rPr lang="cs-CZ" sz="2800" dirty="0"/>
              <a:t>Proč masti obsahující kafr nebo mentol mají výraznou vůni?</a:t>
            </a:r>
          </a:p>
          <a:p>
            <a:endParaRPr lang="cs-CZ" sz="2800" dirty="0"/>
          </a:p>
          <a:p>
            <a:r>
              <a:rPr lang="cs-CZ" sz="2800" dirty="0"/>
              <a:t>Ve filmu Tři oříšky pro Popelku je ve scéně, kdy Popelka přichází na zámek, fyzikální chyba. Najdeš ji?</a:t>
            </a:r>
          </a:p>
          <a:p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043883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99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CA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267</Words>
  <Application>Microsoft Office PowerPoint</Application>
  <PresentationFormat>Předvádění na obrazovce (4:3)</PresentationFormat>
  <Paragraphs>56</Paragraphs>
  <Slides>6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Default Design</vt:lpstr>
      <vt:lpstr>Snímek Microsoft PowerPointu 97–2003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WinG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Vypařování a var</dc:title>
  <dc:subject>fyzika</dc:subject>
  <dc:creator>Přeložil a upravil Jaroslav Vrba</dc:creator>
  <cp:lastModifiedBy>Jaroslav Vrba</cp:lastModifiedBy>
  <cp:revision>517</cp:revision>
  <dcterms:created xsi:type="dcterms:W3CDTF">2000-10-07T06:49:27Z</dcterms:created>
  <dcterms:modified xsi:type="dcterms:W3CDTF">2021-02-06T16:17:12Z</dcterms:modified>
</cp:coreProperties>
</file>