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5" r:id="rId10"/>
    <p:sldId id="262" r:id="rId11"/>
    <p:sldId id="268" r:id="rId12"/>
    <p:sldId id="263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8359" y="457200"/>
            <a:ext cx="2057400" cy="1066800"/>
          </a:xfrm>
        </p:spPr>
        <p:txBody>
          <a:bodyPr anchor="b">
            <a:noAutofit/>
          </a:bodyPr>
          <a:lstStyle/>
          <a:p>
            <a:r>
              <a:rPr lang="cs-CZ" sz="2800" b="0" dirty="0"/>
              <a:t>Blanokřídlí</a:t>
            </a:r>
          </a:p>
        </p:txBody>
      </p:sp>
      <p:pic>
        <p:nvPicPr>
          <p:cNvPr id="4" name="Obrázek 3" descr="Obsah obrázku exteriér, hmyz, žlutá, kámen&#10;&#10;Popis byl vytvořen automaticky">
            <a:extLst>
              <a:ext uri="{FF2B5EF4-FFF2-40B4-BE49-F238E27FC236}">
                <a16:creationId xmlns:a16="http://schemas.microsoft.com/office/drawing/2014/main" id="{873922CA-8312-4128-AB7F-039E0C9AF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8781" b="-1"/>
          <a:stretch/>
        </p:blipFill>
        <p:spPr>
          <a:xfrm>
            <a:off x="457200" y="457200"/>
            <a:ext cx="6019800" cy="5562600"/>
          </a:xfrm>
          <a:prstGeom prst="rect">
            <a:avLst/>
          </a:prstGeom>
          <a:noFill/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D0F511C-BA6A-4DC1-B729-4E5C316CF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9400" y="2276872"/>
            <a:ext cx="2057400" cy="936104"/>
          </a:xfrm>
        </p:spPr>
        <p:txBody>
          <a:bodyPr/>
          <a:lstStyle/>
          <a:p>
            <a:r>
              <a:rPr lang="cs-CZ" dirty="0"/>
              <a:t>Mají 2 páry blanitých křídel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/>
          <a:lstStyle/>
          <a:p>
            <a:pPr algn="ctr"/>
            <a:r>
              <a:rPr lang="cs-CZ" dirty="0"/>
              <a:t>Mravenec lesní</a:t>
            </a:r>
          </a:p>
        </p:txBody>
      </p:sp>
      <p:pic>
        <p:nvPicPr>
          <p:cNvPr id="8" name="Zástupný obsah 7" descr="Obsah obrázku hmyz&#10;&#10;Popis byl vytvořen automaticky">
            <a:extLst>
              <a:ext uri="{FF2B5EF4-FFF2-40B4-BE49-F238E27FC236}">
                <a16:creationId xmlns:a16="http://schemas.microsoft.com/office/drawing/2014/main" id="{97F7976B-0C7D-449C-87AE-88C8CA9FD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572000" cy="457200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517D97C-CFAC-400B-AF6B-5C7888CC6093}"/>
              </a:ext>
            </a:extLst>
          </p:cNvPr>
          <p:cNvSpPr txBox="1"/>
          <p:nvPr/>
        </p:nvSpPr>
        <p:spPr>
          <a:xfrm>
            <a:off x="5292080" y="1772816"/>
            <a:ext cx="3394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Červenohnědá hruď, zbytek těla hnědý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</a:rPr>
              <a:t>zakrnělé žihadlo s jedovou žlázou na konci zadečku obsahující kyselinu mravenčí</a:t>
            </a:r>
          </a:p>
          <a:p>
            <a:r>
              <a:rPr lang="cs-CZ" b="0" i="0" dirty="0">
                <a:effectLst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</a:rPr>
              <a:t>kusadla, která plní mnoho funkcí (obrana, transport materiálu, porcování potravy).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8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252E4-0338-4461-BE5A-4E90023F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Mraveniště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91E4F32-61BA-48C4-A8CA-AC1B8AC0F3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4059238" cy="2865344"/>
          </a:xfrm>
        </p:spPr>
      </p:pic>
      <p:pic>
        <p:nvPicPr>
          <p:cNvPr id="6" name="Zástupný obsah 5" descr="Obsah obrázku tráva, exteriér, strom, kopec&#10;&#10;Popis byl vytvořen automaticky">
            <a:extLst>
              <a:ext uri="{FF2B5EF4-FFF2-40B4-BE49-F238E27FC236}">
                <a16:creationId xmlns:a16="http://schemas.microsoft.com/office/drawing/2014/main" id="{7EE230E3-77E4-47A0-A926-E67CE24EB3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" y="1628800"/>
            <a:ext cx="4059238" cy="270615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48DF801-2F7D-4327-BE69-FB80B6707419}"/>
              </a:ext>
            </a:extLst>
          </p:cNvPr>
          <p:cNvSpPr txBox="1"/>
          <p:nvPr/>
        </p:nvSpPr>
        <p:spPr>
          <a:xfrm>
            <a:off x="4723633" y="101765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Zvětší části pod zemí, tvořeno chodbičkami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B5C386-5A47-41FC-B697-F7525CAF9672}"/>
              </a:ext>
            </a:extLst>
          </p:cNvPr>
          <p:cNvSpPr txBox="1"/>
          <p:nvPr/>
        </p:nvSpPr>
        <p:spPr>
          <a:xfrm>
            <a:off x="4810088" y="1984761"/>
            <a:ext cx="388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Více samiček, které kladou vajíčka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 době páření mají samci křídla, které po oplození ztrácí</a:t>
            </a:r>
          </a:p>
        </p:txBody>
      </p:sp>
    </p:spTree>
    <p:extLst>
      <p:ext uri="{BB962C8B-B14F-4D97-AF65-F5344CB8AC3E}">
        <p14:creationId xmlns:p14="http://schemas.microsoft.com/office/powerpoint/2010/main" val="31057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37836" cy="403244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/>
          <a:lstStyle/>
          <a:p>
            <a:pPr algn="ctr"/>
            <a:r>
              <a:rPr lang="cs-CZ" dirty="0"/>
              <a:t>Lumek velký</a:t>
            </a:r>
          </a:p>
        </p:txBody>
      </p:sp>
    </p:spTree>
    <p:extLst>
      <p:ext uri="{BB962C8B-B14F-4D97-AF65-F5344CB8AC3E}">
        <p14:creationId xmlns:p14="http://schemas.microsoft.com/office/powerpoint/2010/main" val="29602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4944"/>
            <a:ext cx="8229600" cy="409011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/>
          <a:lstStyle/>
          <a:p>
            <a:pPr algn="ctr"/>
            <a:r>
              <a:rPr lang="cs-CZ" dirty="0"/>
              <a:t>Lumčík žlutonohý</a:t>
            </a:r>
          </a:p>
        </p:txBody>
      </p:sp>
    </p:spTree>
    <p:extLst>
      <p:ext uri="{BB962C8B-B14F-4D97-AF65-F5344CB8AC3E}">
        <p14:creationId xmlns:p14="http://schemas.microsoft.com/office/powerpoint/2010/main" val="27873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867564" cy="568863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6021288"/>
            <a:ext cx="4690864" cy="65033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Včela medonosná</a:t>
            </a:r>
          </a:p>
        </p:txBody>
      </p:sp>
    </p:spTree>
    <p:extLst>
      <p:ext uri="{BB962C8B-B14F-4D97-AF65-F5344CB8AC3E}">
        <p14:creationId xmlns:p14="http://schemas.microsoft.com/office/powerpoint/2010/main" val="13577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5132716" cy="463997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1542" y="692696"/>
            <a:ext cx="18825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Čmelák zemní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3998A28-98AA-4C39-8A41-92BA9D58C472}"/>
              </a:ext>
            </a:extLst>
          </p:cNvPr>
          <p:cNvSpPr txBox="1"/>
          <p:nvPr/>
        </p:nvSpPr>
        <p:spPr>
          <a:xfrm>
            <a:off x="467544" y="227687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Má zavalitější tělo než včela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Na hrudi žlutý pruh a bílý zadeček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Má delší sosák  než včela - opylovači</a:t>
            </a:r>
          </a:p>
        </p:txBody>
      </p:sp>
    </p:spTree>
    <p:extLst>
      <p:ext uri="{BB962C8B-B14F-4D97-AF65-F5344CB8AC3E}">
        <p14:creationId xmlns:p14="http://schemas.microsoft.com/office/powerpoint/2010/main" val="37951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742267" cy="374441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/>
          <a:lstStyle/>
          <a:p>
            <a:pPr algn="ctr"/>
            <a:r>
              <a:rPr lang="cs-CZ" dirty="0"/>
              <a:t>Vosa útočná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1709789-D810-44A7-8908-1EFCA30EBAE6}"/>
              </a:ext>
            </a:extLst>
          </p:cNvPr>
          <p:cNvSpPr txBox="1"/>
          <p:nvPr/>
        </p:nvSpPr>
        <p:spPr>
          <a:xfrm>
            <a:off x="5292080" y="1700808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Štíhlé tělo, zadeček je černožlutě pruhovaný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Na žihadle nemá zpětné váčky, může opakovaně bodat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Jsou dravé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409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4DCCFB-1189-46EB-AA6A-6FAB189C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anchor="b">
            <a:normAutofit/>
          </a:bodyPr>
          <a:lstStyle/>
          <a:p>
            <a:r>
              <a:rPr lang="cs-CZ" dirty="0"/>
              <a:t>Vosí hnízdo</a:t>
            </a:r>
          </a:p>
        </p:txBody>
      </p:sp>
      <p:pic>
        <p:nvPicPr>
          <p:cNvPr id="6" name="Zástupný obsah 5" descr="Obsah obrázku objekt v exteriéru, vosí hnízdo, exteriér, včelí plástev&#10;&#10;Popis byl vytvořen automaticky">
            <a:extLst>
              <a:ext uri="{FF2B5EF4-FFF2-40B4-BE49-F238E27FC236}">
                <a16:creationId xmlns:a16="http://schemas.microsoft.com/office/drawing/2014/main" id="{A0D30D3F-76E4-4D76-99A9-AB0322CE9A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" r="-2" b="18921"/>
          <a:stretch/>
        </p:blipFill>
        <p:spPr>
          <a:xfrm>
            <a:off x="457200" y="1524000"/>
            <a:ext cx="4059936" cy="4572000"/>
          </a:xfrm>
          <a:noFill/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24228C-4F73-4504-99BC-262693C84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>
            <a:normAutofit/>
          </a:bodyPr>
          <a:lstStyle/>
          <a:p>
            <a:r>
              <a:rPr lang="cs-CZ" dirty="0"/>
              <a:t>Rozžvýkané dřevo smíchané se slinami – papírová hmota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0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71600"/>
            <a:ext cx="6635080" cy="437500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894928"/>
          </a:xfrm>
        </p:spPr>
        <p:txBody>
          <a:bodyPr/>
          <a:lstStyle/>
          <a:p>
            <a:pPr algn="ctr"/>
            <a:r>
              <a:rPr lang="cs-CZ" dirty="0"/>
              <a:t>Sršeň obecná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EBE2A0-665A-49F1-8836-F531F6D38580}"/>
              </a:ext>
            </a:extLst>
          </p:cNvPr>
          <p:cNvSpPr txBox="1"/>
          <p:nvPr/>
        </p:nvSpPr>
        <p:spPr>
          <a:xfrm>
            <a:off x="1331640" y="6004797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Patří mezi vosy</a:t>
            </a:r>
          </a:p>
        </p:txBody>
      </p:sp>
    </p:spTree>
    <p:extLst>
      <p:ext uri="{BB962C8B-B14F-4D97-AF65-F5344CB8AC3E}">
        <p14:creationId xmlns:p14="http://schemas.microsoft.com/office/powerpoint/2010/main" val="13419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7018"/>
            <a:ext cx="3534761" cy="387017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16614"/>
            <a:ext cx="5688632" cy="403537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218383F-7CF5-4EA9-AD89-61F3ADF94E1A}"/>
              </a:ext>
            </a:extLst>
          </p:cNvPr>
          <p:cNvSpPr txBox="1"/>
          <p:nvPr/>
        </p:nvSpPr>
        <p:spPr>
          <a:xfrm>
            <a:off x="1331640" y="13407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Mají mohutná kusadla</a:t>
            </a:r>
          </a:p>
        </p:txBody>
      </p:sp>
    </p:spTree>
    <p:extLst>
      <p:ext uri="{BB962C8B-B14F-4D97-AF65-F5344CB8AC3E}">
        <p14:creationId xmlns:p14="http://schemas.microsoft.com/office/powerpoint/2010/main" val="30649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hmyz&#10;&#10;Popis byl vytvořen automaticky">
            <a:extLst>
              <a:ext uri="{FF2B5EF4-FFF2-40B4-BE49-F238E27FC236}">
                <a16:creationId xmlns:a16="http://schemas.microsoft.com/office/drawing/2014/main" id="{0F224477-12B6-444E-AF65-BB0D33A47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1524000"/>
            <a:ext cx="2536825" cy="2536825"/>
          </a:xfrm>
        </p:spPr>
      </p:pic>
      <p:pic>
        <p:nvPicPr>
          <p:cNvPr id="14" name="Obrázek 13" descr="Obsah obrázku hmyz&#10;&#10;Popis byl vytvořen automaticky">
            <a:extLst>
              <a:ext uri="{FF2B5EF4-FFF2-40B4-BE49-F238E27FC236}">
                <a16:creationId xmlns:a16="http://schemas.microsoft.com/office/drawing/2014/main" id="{ABF3C71D-A319-4CEA-B22F-4A0744940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1524000"/>
            <a:ext cx="4122738" cy="2536825"/>
          </a:xfrm>
          <a:prstGeom prst="rect">
            <a:avLst/>
          </a:prstGeom>
        </p:spPr>
      </p:pic>
      <p:pic>
        <p:nvPicPr>
          <p:cNvPr id="12" name="Zástupný obsah 11" descr="Obsah obrázku hmyz&#10;&#10;Popis byl vytvořen automaticky">
            <a:extLst>
              <a:ext uri="{FF2B5EF4-FFF2-40B4-BE49-F238E27FC236}">
                <a16:creationId xmlns:a16="http://schemas.microsoft.com/office/drawing/2014/main" id="{952B55EC-ADEA-4EC7-8E81-5B99525B1D0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4122738"/>
            <a:ext cx="2994025" cy="1974850"/>
          </a:xfrm>
        </p:spPr>
      </p:pic>
      <p:pic>
        <p:nvPicPr>
          <p:cNvPr id="16" name="Obrázek 15" descr="Obsah obrázku hmyz, klipart&#10;&#10;Popis byl vytvořen automaticky">
            <a:extLst>
              <a:ext uri="{FF2B5EF4-FFF2-40B4-BE49-F238E27FC236}">
                <a16:creationId xmlns:a16="http://schemas.microsoft.com/office/drawing/2014/main" id="{54AC64A1-CFD5-4245-8CF2-F9950B354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22738"/>
            <a:ext cx="3665538" cy="1974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878F76-FD21-4900-A01E-5290DE46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1219200"/>
          </a:xfrm>
        </p:spPr>
        <p:txBody>
          <a:bodyPr anchor="b">
            <a:normAutofit/>
          </a:bodyPr>
          <a:lstStyle/>
          <a:p>
            <a:r>
              <a:rPr lang="cs-CZ" dirty="0"/>
              <a:t>Sociální hmyz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6D14366-CB9A-49A6-BDB9-5B25CAA6133A}"/>
              </a:ext>
            </a:extLst>
          </p:cNvPr>
          <p:cNvSpPr txBox="1"/>
          <p:nvPr/>
        </p:nvSpPr>
        <p:spPr>
          <a:xfrm>
            <a:off x="4788024" y="620688"/>
            <a:ext cx="366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Žijí ve společenstvu, kde má každý svůj úkol</a:t>
            </a:r>
          </a:p>
        </p:txBody>
      </p:sp>
    </p:spTree>
    <p:extLst>
      <p:ext uri="{BB962C8B-B14F-4D97-AF65-F5344CB8AC3E}">
        <p14:creationId xmlns:p14="http://schemas.microsoft.com/office/powerpoint/2010/main" val="6547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5724636" cy="381642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/>
          <a:lstStyle/>
          <a:p>
            <a:pPr algn="ctr"/>
            <a:r>
              <a:rPr lang="cs-CZ" dirty="0"/>
              <a:t>Pilořitka velká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F99C2E5-8B4E-4CE1-AC2D-CE8283B2A605}"/>
              </a:ext>
            </a:extLst>
          </p:cNvPr>
          <p:cNvSpPr txBox="1"/>
          <p:nvPr/>
        </p:nvSpPr>
        <p:spPr>
          <a:xfrm>
            <a:off x="6228184" y="1988840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Vzhledem připomínají vosu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Válcovité tělo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Samice mají kladélko – slouží ke kladení vajíček</a:t>
            </a:r>
          </a:p>
        </p:txBody>
      </p:sp>
    </p:spTree>
    <p:extLst>
      <p:ext uri="{BB962C8B-B14F-4D97-AF65-F5344CB8AC3E}">
        <p14:creationId xmlns:p14="http://schemas.microsoft.com/office/powerpoint/2010/main" val="15574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157</Words>
  <Application>Microsoft Office PowerPoint</Application>
  <PresentationFormat>Předvádění na obrazovce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Constantia</vt:lpstr>
      <vt:lpstr>Wingdings</vt:lpstr>
      <vt:lpstr>Wingdings 2</vt:lpstr>
      <vt:lpstr>Papír</vt:lpstr>
      <vt:lpstr>Blanokřídlí</vt:lpstr>
      <vt:lpstr>Včela medonosná</vt:lpstr>
      <vt:lpstr>Čmelák zemní</vt:lpstr>
      <vt:lpstr>Vosa útočná</vt:lpstr>
      <vt:lpstr>Vosí hnízdo</vt:lpstr>
      <vt:lpstr>Sršeň obecná</vt:lpstr>
      <vt:lpstr>Prezentace aplikace PowerPoint</vt:lpstr>
      <vt:lpstr>Sociální hmyz</vt:lpstr>
      <vt:lpstr>Pilořitka velká</vt:lpstr>
      <vt:lpstr>Mravenec lesní</vt:lpstr>
      <vt:lpstr>Mraveniště</vt:lpstr>
      <vt:lpstr>Lumek velký</vt:lpstr>
      <vt:lpstr>Lumčík žlutonohý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Blanokřídlí</dc:title>
  <cp:lastModifiedBy>Šnircová Monika</cp:lastModifiedBy>
  <cp:revision>8</cp:revision>
  <dcterms:modified xsi:type="dcterms:W3CDTF">2021-03-02T07:36:41Z</dcterms:modified>
</cp:coreProperties>
</file>