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67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8" r:id="rId12"/>
    <p:sldId id="26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02.03.2021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MASOŽRAVÍ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BROUCI</a:t>
            </a:r>
          </a:p>
        </p:txBody>
      </p:sp>
    </p:spTree>
    <p:extLst>
      <p:ext uri="{BB962C8B-B14F-4D97-AF65-F5344CB8AC3E}">
        <p14:creationId xmlns:p14="http://schemas.microsoft.com/office/powerpoint/2010/main" val="599482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Roháč obecný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12776"/>
            <a:ext cx="5534464" cy="4525962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4948004-31AE-48C8-A9E2-C11E18844160}"/>
              </a:ext>
            </a:extLst>
          </p:cNvPr>
          <p:cNvSpPr txBox="1"/>
          <p:nvPr/>
        </p:nvSpPr>
        <p:spPr>
          <a:xfrm>
            <a:off x="6156176" y="1916832"/>
            <a:ext cx="2835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Samec má nápadná kusadla, slouží k bojům o samici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Výrazná pohlavní dvojtvárnost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200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2956D9F-E95A-4B01-8131-6CAC96CC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cs-CZ" dirty="0"/>
              <a:t>Roháč – pohlavní dvojtvárnost</a:t>
            </a:r>
            <a:endParaRPr lang="en-US" dirty="0"/>
          </a:p>
        </p:txBody>
      </p:sp>
      <p:pic>
        <p:nvPicPr>
          <p:cNvPr id="5" name="Zástupný obsah 4" descr="Obsah obrázku strom, exteriér, černá, hmyz&#10;&#10;Popis byl vytvořen automaticky">
            <a:extLst>
              <a:ext uri="{FF2B5EF4-FFF2-40B4-BE49-F238E27FC236}">
                <a16:creationId xmlns:a16="http://schemas.microsoft.com/office/drawing/2014/main" id="{88E54924-9BA7-4ECB-B645-2BEB7BBE5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9" b="19186"/>
          <a:stretch/>
        </p:blipFill>
        <p:spPr>
          <a:xfrm>
            <a:off x="304800" y="1554162"/>
            <a:ext cx="868680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87112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Světluška menší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3895515" cy="2592288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40968"/>
            <a:ext cx="3804280" cy="287004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E486CEC-E6F2-443E-A87C-64BE1B7C5D80}"/>
              </a:ext>
            </a:extLst>
          </p:cNvPr>
          <p:cNvSpPr txBox="1"/>
          <p:nvPr/>
        </p:nvSpPr>
        <p:spPr>
          <a:xfrm>
            <a:off x="4860032" y="148478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Rozšířeny hlavně v tropech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Larvy i dospělci světélkují</a:t>
            </a:r>
          </a:p>
        </p:txBody>
      </p:sp>
    </p:spTree>
    <p:extLst>
      <p:ext uri="{BB962C8B-B14F-4D97-AF65-F5344CB8AC3E}">
        <p14:creationId xmlns:p14="http://schemas.microsoft.com/office/powerpoint/2010/main" val="4870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76B334-709C-4F19-BA60-F88FF9803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 anchor="ctr">
            <a:normAutofit/>
          </a:bodyPr>
          <a:lstStyle/>
          <a:p>
            <a:r>
              <a:rPr lang="cs-CZ" dirty="0"/>
              <a:t>znaky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8CBC122-9512-4B6A-88D0-3679EEE8D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2 páry křídel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   1. pár – krovky (vyztužené chitin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 2. pár – blanitý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Článkovaná tykadla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Hlava nápadně oddělena od těla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Za hlavou štít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 err="1"/>
              <a:t>Ú.ú</a:t>
            </a:r>
            <a:r>
              <a:rPr lang="cs-CZ" sz="2400" dirty="0"/>
              <a:t>. - kousací</a:t>
            </a:r>
          </a:p>
        </p:txBody>
      </p:sp>
      <p:pic>
        <p:nvPicPr>
          <p:cNvPr id="10" name="Zástupný obsah 9" descr="Obsah obrázku hmyz&#10;&#10;Popis byl vytvořen automaticky">
            <a:extLst>
              <a:ext uri="{FF2B5EF4-FFF2-40B4-BE49-F238E27FC236}">
                <a16:creationId xmlns:a16="http://schemas.microsoft.com/office/drawing/2014/main" id="{AE5083CF-C57E-46D4-8BD7-5334E261E7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1" r="18644" b="-1"/>
          <a:stretch/>
        </p:blipFill>
        <p:spPr>
          <a:xfrm>
            <a:off x="4648200" y="1600200"/>
            <a:ext cx="4343400" cy="4724400"/>
          </a:xfrm>
          <a:noFill/>
        </p:spPr>
      </p:pic>
    </p:spTree>
    <p:extLst>
      <p:ext uri="{BB962C8B-B14F-4D97-AF65-F5344CB8AC3E}">
        <p14:creationId xmlns:p14="http://schemas.microsoft.com/office/powerpoint/2010/main" val="298931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771256" cy="838200"/>
          </a:xfrm>
        </p:spPr>
        <p:txBody>
          <a:bodyPr/>
          <a:lstStyle/>
          <a:p>
            <a:r>
              <a:rPr lang="cs-CZ" dirty="0"/>
              <a:t>Brouci masožraví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34171"/>
            <a:ext cx="6461550" cy="4299085"/>
          </a:xfrm>
        </p:spPr>
      </p:pic>
      <p:sp>
        <p:nvSpPr>
          <p:cNvPr id="5" name="TextovéPole 4"/>
          <p:cNvSpPr txBox="1"/>
          <p:nvPr/>
        </p:nvSpPr>
        <p:spPr>
          <a:xfrm>
            <a:off x="5580112" y="69269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Střevlík měděný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33C738E-F3D2-4E97-878D-A59106FD8BE3}"/>
              </a:ext>
            </a:extLst>
          </p:cNvPr>
          <p:cNvSpPr txBox="1"/>
          <p:nvPr/>
        </p:nvSpPr>
        <p:spPr>
          <a:xfrm>
            <a:off x="516659" y="5872027"/>
            <a:ext cx="5279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Má měděné zbarvení s vzorem na krovkách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Poměrně dlouhá tykadla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Při podráždění vylučuje páchnoucí tekutinu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464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48872" cy="936104"/>
          </a:xfrm>
        </p:spPr>
        <p:txBody>
          <a:bodyPr/>
          <a:lstStyle/>
          <a:p>
            <a:r>
              <a:rPr lang="cs-CZ" dirty="0"/>
              <a:t>Střevlíci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24744"/>
            <a:ext cx="5952844" cy="4445868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33056"/>
            <a:ext cx="4481348" cy="2808312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1C698E9-2A83-4EFB-B367-3A9071CCF09E}"/>
              </a:ext>
            </a:extLst>
          </p:cNvPr>
          <p:cNvSpPr txBox="1"/>
          <p:nvPr/>
        </p:nvSpPr>
        <p:spPr>
          <a:xfrm>
            <a:off x="4572000" y="692696"/>
            <a:ext cx="1575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Střevlík fialový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B5EEBD4-D0CF-42B3-9C60-0E8639B0525C}"/>
              </a:ext>
            </a:extLst>
          </p:cNvPr>
          <p:cNvSpPr txBox="1"/>
          <p:nvPr/>
        </p:nvSpPr>
        <p:spPr>
          <a:xfrm>
            <a:off x="395536" y="3429000"/>
            <a:ext cx="1965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Střevlík zlatolesklý</a:t>
            </a:r>
          </a:p>
        </p:txBody>
      </p:sp>
    </p:spTree>
    <p:extLst>
      <p:ext uri="{BB962C8B-B14F-4D97-AF65-F5344CB8AC3E}">
        <p14:creationId xmlns:p14="http://schemas.microsoft.com/office/powerpoint/2010/main" val="201553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Krajník hnědý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53064"/>
            <a:ext cx="6096000" cy="4328160"/>
          </a:xfrm>
        </p:spPr>
      </p:pic>
    </p:spTree>
    <p:extLst>
      <p:ext uri="{BB962C8B-B14F-4D97-AF65-F5344CB8AC3E}">
        <p14:creationId xmlns:p14="http://schemas.microsoft.com/office/powerpoint/2010/main" val="281960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Svižník polní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8840"/>
            <a:ext cx="5684520" cy="3787140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A8238D2-C303-4404-B4C9-596D541904D4}"/>
              </a:ext>
            </a:extLst>
          </p:cNvPr>
          <p:cNvSpPr txBox="1"/>
          <p:nvPr/>
        </p:nvSpPr>
        <p:spPr>
          <a:xfrm>
            <a:off x="6300192" y="2132856"/>
            <a:ext cx="2691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Má zelené krovky s bílými tečkami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Velmi dobře běhá</a:t>
            </a:r>
          </a:p>
        </p:txBody>
      </p:sp>
    </p:spTree>
    <p:extLst>
      <p:ext uri="{BB962C8B-B14F-4D97-AF65-F5344CB8AC3E}">
        <p14:creationId xmlns:p14="http://schemas.microsoft.com/office/powerpoint/2010/main" val="38481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Potápník vroubený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5568619" cy="4176464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677BA39-EC8B-4156-9C79-F44A4EF8D12F}"/>
              </a:ext>
            </a:extLst>
          </p:cNvPr>
          <p:cNvSpPr txBox="1"/>
          <p:nvPr/>
        </p:nvSpPr>
        <p:spPr>
          <a:xfrm>
            <a:off x="6084168" y="1844824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Žije ve vodě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Má člunkovitý tvar těla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3. pár končetiny přeměněn na vesla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36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Vodomil černý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44824"/>
            <a:ext cx="5092294" cy="3816424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2A7105D-933B-410C-A2B5-01CA2BF31C35}"/>
              </a:ext>
            </a:extLst>
          </p:cNvPr>
          <p:cNvSpPr txBox="1"/>
          <p:nvPr/>
        </p:nvSpPr>
        <p:spPr>
          <a:xfrm>
            <a:off x="5796137" y="1844824"/>
            <a:ext cx="30430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Má černé lesklé krovky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Patří k býložravým broukům, ale jeho larvy jsou dravé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Největší vodní brouk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99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Hrobařík obecný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5777823" cy="4525962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BE0D10F-8AC4-4375-9C12-2CBCDFF8476A}"/>
              </a:ext>
            </a:extLst>
          </p:cNvPr>
          <p:cNvSpPr txBox="1"/>
          <p:nvPr/>
        </p:nvSpPr>
        <p:spPr>
          <a:xfrm>
            <a:off x="6516216" y="1916832"/>
            <a:ext cx="25202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Typické zbarvení – </a:t>
            </a:r>
            <a:r>
              <a:rPr lang="cs-CZ" sz="2000" dirty="0" err="1"/>
              <a:t>oranžovočerné</a:t>
            </a:r>
            <a:r>
              <a:rPr lang="cs-CZ" sz="2000" dirty="0"/>
              <a:t> krovky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Živí se mrtvými živočichy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Má výborný čich – cítí mršinu na velkou vzdálenost, kterou zahrabávají pod zem </a:t>
            </a:r>
          </a:p>
        </p:txBody>
      </p:sp>
    </p:spTree>
    <p:extLst>
      <p:ext uri="{BB962C8B-B14F-4D97-AF65-F5344CB8AC3E}">
        <p14:creationId xmlns:p14="http://schemas.microsoft.com/office/powerpoint/2010/main" val="264381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163</Words>
  <Application>Microsoft Office PowerPoint</Application>
  <PresentationFormat>Předvádění na obrazovce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Franklin Gothic Book</vt:lpstr>
      <vt:lpstr>Franklin Gothic Medium</vt:lpstr>
      <vt:lpstr>Wingdings</vt:lpstr>
      <vt:lpstr>Wingdings 2</vt:lpstr>
      <vt:lpstr>Cesta</vt:lpstr>
      <vt:lpstr>BROUCI</vt:lpstr>
      <vt:lpstr>znaky</vt:lpstr>
      <vt:lpstr>Brouci masožraví</vt:lpstr>
      <vt:lpstr>Střevlíci</vt:lpstr>
      <vt:lpstr>Krajník hnědý</vt:lpstr>
      <vt:lpstr>Svižník polní</vt:lpstr>
      <vt:lpstr>Potápník vroubený</vt:lpstr>
      <vt:lpstr>Vodomil černý</vt:lpstr>
      <vt:lpstr>Hrobařík obecný</vt:lpstr>
      <vt:lpstr>Roháč obecný</vt:lpstr>
      <vt:lpstr>Roháč – pohlavní dvojtvárnost</vt:lpstr>
      <vt:lpstr>Světluška menší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Brouci</dc:title>
  <cp:lastModifiedBy>Šnircová Monika</cp:lastModifiedBy>
  <cp:revision>8</cp:revision>
  <dcterms:modified xsi:type="dcterms:W3CDTF">2021-03-02T19:55:05Z</dcterms:modified>
</cp:coreProperties>
</file>