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8510E-6E9B-471F-9A5D-579230859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BF0721-EB30-4746-AB52-372EBE065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76DE01-28AB-4459-932B-35976EAE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C57850-BCF6-491C-AFDB-0F839919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70EC49-41D1-402B-BC3A-B8112BFE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22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1713D-3806-458F-98A3-30F1B64D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580178-38B0-4BFE-8D30-C36B12FF0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9E8BE-B7DD-4C2F-B075-CC6FFA96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697D81-164B-4F17-B54D-E40DC3C1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AC9C14-CF18-4350-84C6-AB489381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3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ABD768-E8CC-4EC2-9E8F-96D82628C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F53C9E-04D5-4FD2-82B2-8A55C3C3C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3E1F14-7A1A-4438-A94A-0E89C323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75AD93-BED6-4F52-8D01-EC9572B5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D326FC-A3DB-4E36-BD23-3E30EE69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1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8A4F4-7B8F-45D3-99DA-2CC36EEB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C5764-5C81-4942-9875-5F0F87BE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02C9D4-BCC0-4748-923A-5764CB50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54BFC5-57CB-4DFF-88A9-944C59AF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9DE405-1BDB-4667-8C43-44ECAC19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07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A1E31-8AA7-4B42-AE09-9DF3C846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CA9F0B-87FC-46E6-97F5-06784B0E4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C3374F-B525-461A-8E6D-4F66A36E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ABE376-1176-4D63-9F8F-F8FA65D0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47C2EE-A0DE-4D17-B5F0-DA544FDC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22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F501F-F2E6-4771-B29F-C9397AC7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EF905-8068-4F92-ACAA-61DBB9D21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600667-9B32-48D7-8B09-3EA7ACE0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73BC56-6FE7-4F1E-A395-E115167B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543353-1504-4BF1-B950-8C751475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D28181-5925-4E4F-9590-EBBD0126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2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C54F8-189A-462F-983F-228FC232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ED617F-66F9-4FD0-B0BD-84343393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04684F-A6BE-4648-BAB6-518AB0721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0B7905-5D5D-410D-B5D1-B6F493AC5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688C32-DBC7-4B8B-AAA5-2DB1C633C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C197C1-2FE4-47C9-A3EF-A0108B2B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040C74-B33A-4C54-8EA0-D194C5CE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D16F8D-8B9E-4F67-8F13-E8A15800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78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2635D-1CA5-4634-BE70-3C8834F0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A599F9-B894-4298-8CFB-9CD7315B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2A55EA-7C85-4619-B0F7-537D2377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0296E2-350F-4C9F-B28A-67B2FC12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7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C5B81A-984C-434B-B7F5-FBCED683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257BCC-EA95-48D8-8403-CDAB4465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5BB4D6-7FC8-4C60-95FF-19FD5C8A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15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FBEA7-52B4-4AE1-8275-00CBBBE1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9312D1-AF45-4D0C-9643-F3CD1E1F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9ED66D-163F-4A57-A3DB-BCFF25F82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3C8496-B9AD-4FAA-ADD1-FE190529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B08FFB-8FA9-4B17-BE4F-186A079D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C3C36F-7795-4C58-8505-7DE861CF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06BD0-38BA-405F-9CCF-FB0561DD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645A6D8-7289-47C8-8BD7-62792FE57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1FC025-B47B-46CB-9E99-03133F1BB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77714B-B59E-4195-8CCF-FB3E2AE4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40E542-F0BB-4903-B8F1-8110321D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C893E1-2CFF-4F9E-9E23-1861E951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87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E69A1D4-AE8C-4614-A3B7-45F519F3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A52C93-A5E8-4B8F-A50A-4802F5CD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C24ADD-3C94-4C5E-800F-03A5DE0B4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EDF2-A792-45C1-A563-BF00B77D2228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AB3254-161E-46A7-8BE3-E39B5ADC7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23CB4-9586-4261-B6E3-A2B1734E4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4EBD-1198-46C6-A1E0-C9892A9DD7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951AC-DACB-4652-A599-0469CD40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Hlodavci</a:t>
            </a:r>
            <a:endParaRPr lang="en-US" sz="5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ázek 7" descr="Obsah obrázku kočka, savci, hlodavci, interiér&#10;&#10;Popis byl vytvořen automaticky">
            <a:extLst>
              <a:ext uri="{FF2B5EF4-FFF2-40B4-BE49-F238E27FC236}">
                <a16:creationId xmlns:a16="http://schemas.microsoft.com/office/drawing/2014/main" id="{DD7F8A57-26B9-4DB7-8C34-1CA6486EB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r="398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73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507D25-C694-420E-BBF5-ED0C526E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Sysel</a:t>
            </a:r>
            <a:r>
              <a:rPr lang="en-US" sz="3600" dirty="0"/>
              <a:t> </a:t>
            </a:r>
            <a:r>
              <a:rPr lang="en-US" sz="3600" dirty="0" err="1"/>
              <a:t>obecný</a:t>
            </a:r>
            <a:endParaRPr lang="en-US" sz="3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D16EF4-6829-4EEB-8730-E0DB57334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5" y="2031101"/>
            <a:ext cx="4785717" cy="2594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Štíhlé</a:t>
            </a:r>
            <a:r>
              <a:rPr lang="en-US" sz="2000" dirty="0"/>
              <a:t> </a:t>
            </a:r>
            <a:r>
              <a:rPr lang="en-US" sz="2000" dirty="0" err="1"/>
              <a:t>tělo</a:t>
            </a:r>
            <a:r>
              <a:rPr lang="en-US" sz="2000" dirty="0"/>
              <a:t> </a:t>
            </a:r>
            <a:r>
              <a:rPr lang="en-US" sz="2000" dirty="0" err="1"/>
              <a:t>pokryté</a:t>
            </a:r>
            <a:r>
              <a:rPr lang="en-US" sz="2000" dirty="0"/>
              <a:t> </a:t>
            </a:r>
            <a:r>
              <a:rPr lang="en-US" sz="2000" dirty="0" err="1"/>
              <a:t>srstí</a:t>
            </a:r>
            <a:r>
              <a:rPr lang="en-US" sz="2000" dirty="0"/>
              <a:t> </a:t>
            </a:r>
            <a:r>
              <a:rPr lang="en-US" sz="2000" dirty="0" err="1"/>
              <a:t>žlutošedé</a:t>
            </a:r>
            <a:r>
              <a:rPr lang="en-US" sz="2000" dirty="0"/>
              <a:t> </a:t>
            </a:r>
            <a:r>
              <a:rPr lang="en-US" sz="2000" dirty="0" err="1"/>
              <a:t>barvy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V </a:t>
            </a:r>
            <a:r>
              <a:rPr lang="en-US" sz="2000" dirty="0" err="1"/>
              <a:t>nebezpečí</a:t>
            </a:r>
            <a:r>
              <a:rPr lang="en-US" sz="2000" dirty="0"/>
              <a:t> </a:t>
            </a:r>
            <a:r>
              <a:rPr lang="en-US" sz="2000" dirty="0" err="1"/>
              <a:t>hvízdají</a:t>
            </a:r>
            <a:r>
              <a:rPr lang="en-US" sz="2000" dirty="0"/>
              <a:t> a </a:t>
            </a:r>
            <a:r>
              <a:rPr lang="en-US" sz="2000" dirty="0" err="1"/>
              <a:t>varují</a:t>
            </a:r>
            <a:r>
              <a:rPr lang="en-US" sz="2000" dirty="0"/>
              <a:t> </a:t>
            </a:r>
            <a:r>
              <a:rPr lang="en-US" sz="2000" dirty="0" err="1"/>
              <a:t>celou</a:t>
            </a:r>
            <a:r>
              <a:rPr lang="en-US" sz="2000" dirty="0"/>
              <a:t> </a:t>
            </a:r>
            <a:r>
              <a:rPr lang="en-US" sz="2000" dirty="0" err="1"/>
              <a:t>kolonii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vzácný</a:t>
            </a: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ráva, exteriér, savci, země&#10;&#10;Popis byl vytvořen automaticky">
            <a:extLst>
              <a:ext uri="{FF2B5EF4-FFF2-40B4-BE49-F238E27FC236}">
                <a16:creationId xmlns:a16="http://schemas.microsoft.com/office/drawing/2014/main" id="{F525E570-A7BD-4653-A6A9-529671534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r="14919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786819-3E4D-4301-B031-6E97788C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dirty="0"/>
              <a:t>Ondatra pižmová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BD2979-8692-465C-A992-83E58BB8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Vodní hlodavec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Plně přizpůsobena životu ve vodě  </a:t>
            </a:r>
          </a:p>
          <a:p>
            <a:r>
              <a:rPr lang="cs-CZ" sz="2000" dirty="0"/>
              <a:t>    (plovací blány)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Pochází z S Ameriky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 descr="Obsah obrázku exteriér, voda, savci, hnědá&#10;&#10;Popis byl vytvořen automaticky">
            <a:extLst>
              <a:ext uri="{FF2B5EF4-FFF2-40B4-BE49-F238E27FC236}">
                <a16:creationId xmlns:a16="http://schemas.microsoft.com/office/drawing/2014/main" id="{87B2D210-DBB5-4D1F-B0DD-CE881BD40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5137" b="2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9E2E7D-4465-463A-B017-934E9850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Bobr evropský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A626CA-7A0E-4BCF-B2E3-831875165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Přizpůsoben životu ve vodě –  </a:t>
            </a:r>
          </a:p>
          <a:p>
            <a:r>
              <a:rPr lang="cs-CZ" sz="2000" dirty="0"/>
              <a:t>    uzavíratelné nosní i ušní otvory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Mezi prsty plovací blány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Plochý ocas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exteriér, medvěd, země, hnědá&#10;&#10;Popis byl vytvořen automaticky">
            <a:extLst>
              <a:ext uri="{FF2B5EF4-FFF2-40B4-BE49-F238E27FC236}">
                <a16:creationId xmlns:a16="http://schemas.microsoft.com/office/drawing/2014/main" id="{953EB009-47AF-4A37-9DC1-183EB06D6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8" y="1202058"/>
            <a:ext cx="5628018" cy="42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E340A-8A91-4D66-8AD3-B65C245A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203552" cy="1325563"/>
          </a:xfrm>
        </p:spPr>
        <p:txBody>
          <a:bodyPr/>
          <a:lstStyle/>
          <a:p>
            <a:r>
              <a:rPr lang="cs-CZ" dirty="0"/>
              <a:t>Bobr evropský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02AA48-7508-4E73-9E34-8F1EBECA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006348" cy="590697"/>
          </a:xfrm>
        </p:spPr>
        <p:txBody>
          <a:bodyPr>
            <a:normAutofit/>
          </a:bodyPr>
          <a:lstStyle/>
          <a:p>
            <a:r>
              <a:rPr lang="cs-CZ" sz="1800" b="0" dirty="0"/>
              <a:t>Nahlodává kmeny stromů</a:t>
            </a:r>
          </a:p>
        </p:txBody>
      </p:sp>
      <p:pic>
        <p:nvPicPr>
          <p:cNvPr id="8" name="Zástupný obsah 7" descr="Obsah obrázku země, exteriér, rostlina, strom&#10;&#10;Popis byl vytvořen automaticky">
            <a:extLst>
              <a:ext uri="{FF2B5EF4-FFF2-40B4-BE49-F238E27FC236}">
                <a16:creationId xmlns:a16="http://schemas.microsoft.com/office/drawing/2014/main" id="{588539F4-CA30-459E-BBE5-852FC8F73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7" y="2507615"/>
            <a:ext cx="3657799" cy="273877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D62DED-9F44-46DC-98A2-19108CE03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970203" y="6278252"/>
            <a:ext cx="6627042" cy="340776"/>
          </a:xfrm>
        </p:spPr>
        <p:txBody>
          <a:bodyPr>
            <a:normAutofit/>
          </a:bodyPr>
          <a:lstStyle/>
          <a:p>
            <a:r>
              <a:rPr lang="cs-CZ" sz="1800" b="0" dirty="0"/>
              <a:t>Stavějí bobří hráze z proutí, kmenů a hlíny</a:t>
            </a:r>
          </a:p>
        </p:txBody>
      </p:sp>
      <p:pic>
        <p:nvPicPr>
          <p:cNvPr id="10" name="Zástupný obsah 9" descr="Obsah obrázku mapa&#10;&#10;Popis byl vytvořen automaticky">
            <a:extLst>
              <a:ext uri="{FF2B5EF4-FFF2-40B4-BE49-F238E27FC236}">
                <a16:creationId xmlns:a16="http://schemas.microsoft.com/office/drawing/2014/main" id="{6051DDCE-5CD5-4CF9-AAF3-79F4CC6B90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71" y="3704310"/>
            <a:ext cx="5183188" cy="2298631"/>
          </a:xfrm>
        </p:spPr>
      </p:pic>
      <p:pic>
        <p:nvPicPr>
          <p:cNvPr id="12" name="Obrázek 11" descr="Obsah obrázku tráva, exteriér, řeka, voda&#10;&#10;Popis byl vytvořen automaticky">
            <a:extLst>
              <a:ext uri="{FF2B5EF4-FFF2-40B4-BE49-F238E27FC236}">
                <a16:creationId xmlns:a16="http://schemas.microsoft.com/office/drawing/2014/main" id="{54B2BE7D-3C84-40FD-88B8-73B251533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11" y="468433"/>
            <a:ext cx="4440850" cy="29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299B99-495E-42A4-8ABE-487276B7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737" y="1384296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Hlodavci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C92541-E940-436E-8D6B-ECA9D0B8B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3181" y="4004469"/>
            <a:ext cx="4901802" cy="13651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Mají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hlodáky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přední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zuby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neustále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dorůstají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Zástupný obsah 5" descr="Obsah obrázku primát, savci&#10;&#10;Popis byl vytvořen automaticky">
            <a:extLst>
              <a:ext uri="{FF2B5EF4-FFF2-40B4-BE49-F238E27FC236}">
                <a16:creationId xmlns:a16="http://schemas.microsoft.com/office/drawing/2014/main" id="{99FCBD17-6BFB-4078-8B24-3453B345F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4983" b="-2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9FB3BC-C91D-46F5-B061-582E7D57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Veverka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obecná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813512-EAC4-4057-B649-3E7B02715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Má rezavé nebo tmavé zbarvení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Špičatá hlava s nápadnýma </a:t>
            </a:r>
          </a:p>
          <a:p>
            <a:r>
              <a:rPr lang="cs-CZ" sz="2000" dirty="0"/>
              <a:t>    ušima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Zadní končetiny umožňují dlouhé </a:t>
            </a:r>
          </a:p>
          <a:p>
            <a:r>
              <a:rPr lang="cs-CZ" sz="2000" dirty="0"/>
              <a:t>    skoky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Nápadný ocas</a:t>
            </a:r>
            <a:endParaRPr lang="en-US" sz="2000" dirty="0"/>
          </a:p>
        </p:txBody>
      </p:sp>
      <p:pic>
        <p:nvPicPr>
          <p:cNvPr id="6" name="Zástupný obsah 5" descr="Obsah obrázku strom, exteriér, veverka, pták&#10;&#10;Popis byl vytvořen automaticky">
            <a:extLst>
              <a:ext uri="{FF2B5EF4-FFF2-40B4-BE49-F238E27FC236}">
                <a16:creationId xmlns:a16="http://schemas.microsoft.com/office/drawing/2014/main" id="{76DCBB26-E8DE-4A3E-9CC2-38AA25FBE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" r="-1" b="20629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Obrázek 7" descr="Obsah obrázku veverka, savci, exteriér, oranžová&#10;&#10;Popis byl vytvořen automaticky">
            <a:extLst>
              <a:ext uri="{FF2B5EF4-FFF2-40B4-BE49-F238E27FC236}">
                <a16:creationId xmlns:a16="http://schemas.microsoft.com/office/drawing/2014/main" id="{E4E3BBB9-3767-4013-A165-AE9D1BA81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0" b="17430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56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4ABCAD-3623-4175-839F-2F3DFB64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Křeček</a:t>
            </a:r>
            <a:r>
              <a:rPr lang="en-US" sz="5400" dirty="0"/>
              <a:t> </a:t>
            </a:r>
            <a:r>
              <a:rPr lang="en-US" sz="5400" dirty="0" err="1"/>
              <a:t>polní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103B8A-5BFA-4AA9-BD87-5C5654C36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Poznávací znak – černé břicho a 3 světlé skvrny na bocích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V ústech má lícní torby – kapsy sloužící k přenosu plodů a semen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pic>
        <p:nvPicPr>
          <p:cNvPr id="6" name="Zástupný obsah 5" descr="Obsah obrázku tráva, savci, exteriér, hnědá&#10;&#10;Popis byl vytvořen automaticky">
            <a:extLst>
              <a:ext uri="{FF2B5EF4-FFF2-40B4-BE49-F238E27FC236}">
                <a16:creationId xmlns:a16="http://schemas.microsoft.com/office/drawing/2014/main" id="{FABD01FD-D9F2-49CC-8417-A867B7D27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 r="1337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72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36A1C1-CB38-45E6-AFCB-4EFB86E6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/>
              <a:t>Myš domácí</a:t>
            </a:r>
            <a:endParaRPr lang="en-US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4B7E4E-2974-4E0A-BDBA-0D9CA0C9D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Nejmenší hlodavec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Šedé zbarvení, ocas stejně dlouhý jako </a:t>
            </a:r>
          </a:p>
          <a:p>
            <a:r>
              <a:rPr lang="cs-CZ" sz="2000" dirty="0"/>
              <a:t>    tělo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Rozhryže vše kromě kovu a skla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Přenáší nemoci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avci, hlodavci, černá&#10;&#10;Popis byl vytvořen automaticky">
            <a:extLst>
              <a:ext uri="{FF2B5EF4-FFF2-40B4-BE49-F238E27FC236}">
                <a16:creationId xmlns:a16="http://schemas.microsoft.com/office/drawing/2014/main" id="{EDF75D12-46FC-412C-86C3-D19DBAB76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r="1284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3B6B5C9-BE23-4C39-92DF-62F5C1B9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E0B1C8-6AA5-4DD5-B14A-3E9B3E09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3384000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Myšice</a:t>
            </a:r>
            <a:r>
              <a:rPr lang="en-US" sz="4400" dirty="0"/>
              <a:t> </a:t>
            </a:r>
            <a:r>
              <a:rPr lang="en-US" sz="4400" dirty="0" err="1"/>
              <a:t>lesní</a:t>
            </a:r>
            <a:endParaRPr lang="en-US" sz="4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33887F-5725-499E-8BC5-19BEFD54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51F68D6-DC6F-411C-AC90-625926C1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37141AF-5F53-4F17-BC2C-4CD50626F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5A33FB-9C90-4286-B859-99A5E1B3D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1"/>
            <a:ext cx="3384000" cy="98249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Má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nápadné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oči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velké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uši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dlouhý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ocas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8" name="Zástupný obsah 7" descr="Obsah obrázku země, hlodavci, exteriér, savci&#10;&#10;Popis byl vytvořen automaticky">
            <a:extLst>
              <a:ext uri="{FF2B5EF4-FFF2-40B4-BE49-F238E27FC236}">
                <a16:creationId xmlns:a16="http://schemas.microsoft.com/office/drawing/2014/main" id="{42205FCF-DAF0-4626-98C7-C97A421F9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r="-2" b="-2"/>
          <a:stretch/>
        </p:blipFill>
        <p:spPr>
          <a:xfrm>
            <a:off x="5158154" y="643469"/>
            <a:ext cx="6389438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E28AF0-2054-411A-BFFB-7D4D2376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/>
              <a:t>Hraboš polní</a:t>
            </a:r>
            <a:endParaRPr lang="en-US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F91D6A-3DEB-4266-83C2-6898600F7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Velký jako myš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Ocas má kratší než myš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Ušní boltce jsou zaoblené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Způsobuje značné škody na polích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kočka, savci, hlodavci, oranžová&#10;&#10;Popis byl vytvořen automaticky">
            <a:extLst>
              <a:ext uri="{FF2B5EF4-FFF2-40B4-BE49-F238E27FC236}">
                <a16:creationId xmlns:a16="http://schemas.microsoft.com/office/drawing/2014/main" id="{897CA595-89F9-4B74-BF54-6AD0388FD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6E550-F9AB-48F2-B55F-3C8F47FE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Krysa x potkan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AEA4FD0-5DF6-4040-B0BD-93BCEB5B3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651753"/>
            <a:ext cx="6782745" cy="508705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07BAE0-DC1E-42CD-A551-2B2EC2100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/>
              <a:t>Krysa obecná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žije na sušších místech, má štíhlejší tělo s dlouhým ocasem, špičatý čenich a velké uši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/>
              <a:t>Potkan obecný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žije na vlhkých místech, má zavalité tělo , kratší ocas, malé uši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Kosmopolitní rozšíření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Přenašeči nemocí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Hubení hlodavců - deratizace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83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79DAF-6130-4B3A-BCF0-C0FC2481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Hlodavci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840E0E-4DE6-40CC-8632-6241BE859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Krysa obecná</a:t>
            </a:r>
          </a:p>
        </p:txBody>
      </p:sp>
      <p:pic>
        <p:nvPicPr>
          <p:cNvPr id="8" name="Zástupný obsah 7" descr="Obsah obrázku kočka, savci, hlodavci&#10;&#10;Popis byl vytvořen automaticky">
            <a:extLst>
              <a:ext uri="{FF2B5EF4-FFF2-40B4-BE49-F238E27FC236}">
                <a16:creationId xmlns:a16="http://schemas.microsoft.com/office/drawing/2014/main" id="{FBFF4FF1-2C1D-455B-8F9A-472CBF254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6" y="3101419"/>
            <a:ext cx="4207461" cy="277118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8A353F-1C1D-4A69-974C-3EFC91406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Potkan obecný</a:t>
            </a:r>
          </a:p>
        </p:txBody>
      </p:sp>
      <p:pic>
        <p:nvPicPr>
          <p:cNvPr id="14" name="Zástupný obsah 13" descr="Obsah obrázku kočka, savci, hlodavci, šedá&#10;&#10;Popis byl vytvořen automaticky">
            <a:extLst>
              <a:ext uri="{FF2B5EF4-FFF2-40B4-BE49-F238E27FC236}">
                <a16:creationId xmlns:a16="http://schemas.microsoft.com/office/drawing/2014/main" id="{158F46EB-21FE-4B2D-AD26-F682C68ADA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34" y="2619639"/>
            <a:ext cx="5809854" cy="3873235"/>
          </a:xfrm>
        </p:spPr>
      </p:pic>
    </p:spTree>
    <p:extLst>
      <p:ext uri="{BB962C8B-B14F-4D97-AF65-F5344CB8AC3E}">
        <p14:creationId xmlns:p14="http://schemas.microsoft.com/office/powerpoint/2010/main" val="19268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Širokoúhlá obrazovka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Hlodavci</vt:lpstr>
      <vt:lpstr>Hlodavci</vt:lpstr>
      <vt:lpstr>Veverka obecná</vt:lpstr>
      <vt:lpstr>Křeček polní</vt:lpstr>
      <vt:lpstr>Myš domácí</vt:lpstr>
      <vt:lpstr>Myšice lesní</vt:lpstr>
      <vt:lpstr>Hraboš polní</vt:lpstr>
      <vt:lpstr>Krysa x potkan</vt:lpstr>
      <vt:lpstr>Hlodavci</vt:lpstr>
      <vt:lpstr>Sysel obecný</vt:lpstr>
      <vt:lpstr>Ondatra pižmová</vt:lpstr>
      <vt:lpstr>Bobr evropský</vt:lpstr>
      <vt:lpstr>Bobr evropský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Hlodavci</dc:title>
  <dc:creator>Šnircová Monika</dc:creator>
  <cp:lastModifiedBy>Šnircová Monika</cp:lastModifiedBy>
  <cp:revision>8</cp:revision>
  <dcterms:created xsi:type="dcterms:W3CDTF">2021-03-15T13:23:30Z</dcterms:created>
  <dcterms:modified xsi:type="dcterms:W3CDTF">2021-03-15T19:19:26Z</dcterms:modified>
</cp:coreProperties>
</file>