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4" r:id="rId1"/>
  </p:sldMasterIdLst>
  <p:sldIdLst>
    <p:sldId id="256" r:id="rId2"/>
    <p:sldId id="262" r:id="rId3"/>
    <p:sldId id="263" r:id="rId4"/>
    <p:sldId id="265" r:id="rId5"/>
    <p:sldId id="267" r:id="rId6"/>
    <p:sldId id="26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262626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8DA6157D-3E59-4C28-9C36-11C547CE6E8E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1910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5A0BF-553C-4409-9C43-3D9F68791FE1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12887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F26E-CC8B-4324-89D0-99C339DEDECC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55199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3C9AC-9765-4082-B3F8-8AE7805F483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59632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1F71A-4B4D-438B-99A5-9A37881937C6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66954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1A5C-D49C-46B6-8C96-3A4EED8F15F7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81087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3C9AC-9765-4082-B3F8-8AE7805F483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1015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0D4CD-2F8B-4B38-8099-EFDA938ECCBA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28209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CF660-7BB9-4BE4-A175-D3F5CF801864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8273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5BE0B106-7944-46C6-80F4-80DCEF3C7E7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40463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B553C9AC-9765-4082-B3F8-8AE7805F483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116384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0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fld id="{B553C9AC-9765-4082-B3F8-8AE7805F483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16522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136">
            <a:extLst>
              <a:ext uri="{FF2B5EF4-FFF2-40B4-BE49-F238E27FC236}">
                <a16:creationId xmlns:a16="http://schemas.microsoft.com/office/drawing/2014/main" id="{E76B318C-A1E7-4DC5-8019-A0E8BDA107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7D8F1BE7-9095-440D-8AFB-8655004044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782" y="770467"/>
            <a:ext cx="4956722" cy="3352800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cs-CZ" sz="8800" dirty="0" err="1">
                <a:solidFill>
                  <a:srgbClr val="FFFFFF"/>
                </a:solidFill>
              </a:rPr>
              <a:t>Nervová</a:t>
            </a:r>
            <a:r>
              <a:rPr lang="en-US" altLang="cs-CZ" sz="8800" dirty="0">
                <a:solidFill>
                  <a:srgbClr val="FFFFFF"/>
                </a:solidFill>
              </a:rPr>
              <a:t> </a:t>
            </a:r>
            <a:r>
              <a:rPr lang="en-US" altLang="cs-CZ" sz="8800" dirty="0" err="1">
                <a:solidFill>
                  <a:srgbClr val="FFFFFF"/>
                </a:solidFill>
              </a:rPr>
              <a:t>soustava</a:t>
            </a:r>
            <a:endParaRPr lang="en-US" altLang="cs-CZ" sz="8800" dirty="0">
              <a:solidFill>
                <a:srgbClr val="FFFFFF"/>
              </a:solidFill>
            </a:endParaRPr>
          </a:p>
        </p:txBody>
      </p:sp>
      <p:sp>
        <p:nvSpPr>
          <p:cNvPr id="4103" name="Rectangle 138">
            <a:extLst>
              <a:ext uri="{FF2B5EF4-FFF2-40B4-BE49-F238E27FC236}">
                <a16:creationId xmlns:a16="http://schemas.microsoft.com/office/drawing/2014/main" id="{639D619B-22B1-40BC-AC72-569FEA1CC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79292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Obrázek 2" descr="Obsah obrázku perokresba&#10;&#10;Popis byl vytvořen automaticky">
            <a:extLst>
              <a:ext uri="{FF2B5EF4-FFF2-40B4-BE49-F238E27FC236}">
                <a16:creationId xmlns:a16="http://schemas.microsoft.com/office/drawing/2014/main" id="{EBEB40C9-6AA6-4727-AA80-9D61CAE402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598" y="656023"/>
            <a:ext cx="2514096" cy="5525485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770C28BC-16C2-4B4D-B7C5-4E5DB3BE6A64}"/>
              </a:ext>
            </a:extLst>
          </p:cNvPr>
          <p:cNvSpPr txBox="1"/>
          <p:nvPr/>
        </p:nvSpPr>
        <p:spPr>
          <a:xfrm>
            <a:off x="3733800" y="4876800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Tvořena z mozku, míchy a nervů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0">
            <a:extLst>
              <a:ext uri="{FF2B5EF4-FFF2-40B4-BE49-F238E27FC236}">
                <a16:creationId xmlns:a16="http://schemas.microsoft.com/office/drawing/2014/main" id="{0917429A-7CBA-4A3E-881E-A8D337B12F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6994" y="0"/>
            <a:ext cx="3477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92207D5-C1B0-4838-B31A-975AE5E6A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9909" y="499533"/>
            <a:ext cx="2551176" cy="192024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500" dirty="0" err="1"/>
              <a:t>Funkce</a:t>
            </a:r>
            <a:r>
              <a:rPr lang="en-US" sz="3500" dirty="0"/>
              <a:t> NS</a:t>
            </a:r>
          </a:p>
        </p:txBody>
      </p:sp>
      <p:pic>
        <p:nvPicPr>
          <p:cNvPr id="6" name="Zástupný obsah 5" descr="Obsah obrázku text, polypovci&#10;&#10;Popis byl vytvořen automaticky">
            <a:extLst>
              <a:ext uri="{FF2B5EF4-FFF2-40B4-BE49-F238E27FC236}">
                <a16:creationId xmlns:a16="http://schemas.microsoft.com/office/drawing/2014/main" id="{C8FCFAAE-8407-45E2-9ACD-49CA6E7019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41" r="8291" b="-2"/>
          <a:stretch/>
        </p:blipFill>
        <p:spPr>
          <a:xfrm>
            <a:off x="475499" y="640080"/>
            <a:ext cx="4708897" cy="5588101"/>
          </a:xfrm>
          <a:prstGeom prst="rect">
            <a:avLst/>
          </a:prstGeom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DEAB0E0-8541-4199-A0DF-D0CA869ACB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9908" y="2419772"/>
            <a:ext cx="2633091" cy="4057227"/>
          </a:xfrm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FFFFFF"/>
                </a:solidFill>
              </a:rPr>
              <a:t>Řídí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činnost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všech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orgánů</a:t>
            </a:r>
            <a:endParaRPr lang="en-US" sz="2000" dirty="0">
              <a:solidFill>
                <a:srgbClr val="FFFFFF"/>
              </a:solidFill>
            </a:endParaRPr>
          </a:p>
          <a:p>
            <a:pPr marL="342900" indent="-342900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FFFFFF"/>
                </a:solidFill>
              </a:rPr>
              <a:t>Hlavní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úkol</a:t>
            </a:r>
            <a:r>
              <a:rPr lang="en-US" sz="2000" dirty="0">
                <a:solidFill>
                  <a:srgbClr val="FFFFFF"/>
                </a:solidFill>
              </a:rPr>
              <a:t> je </a:t>
            </a:r>
            <a:r>
              <a:rPr lang="en-US" sz="2000" dirty="0" err="1">
                <a:solidFill>
                  <a:srgbClr val="FFFFFF"/>
                </a:solidFill>
              </a:rPr>
              <a:t>příjem</a:t>
            </a:r>
            <a:r>
              <a:rPr lang="en-US" sz="2000" dirty="0">
                <a:solidFill>
                  <a:srgbClr val="FFFFFF"/>
                </a:solidFill>
              </a:rPr>
              <a:t>, </a:t>
            </a:r>
            <a:r>
              <a:rPr lang="en-US" sz="2000" dirty="0" err="1">
                <a:solidFill>
                  <a:srgbClr val="FFFFFF"/>
                </a:solidFill>
              </a:rPr>
              <a:t>zpracování</a:t>
            </a:r>
            <a:r>
              <a:rPr lang="en-US" sz="2000" dirty="0">
                <a:solidFill>
                  <a:srgbClr val="FFFFFF"/>
                </a:solidFill>
              </a:rPr>
              <a:t>, </a:t>
            </a:r>
            <a:r>
              <a:rPr lang="en-US" sz="2000" dirty="0" err="1">
                <a:solidFill>
                  <a:srgbClr val="FFFFFF"/>
                </a:solidFill>
              </a:rPr>
              <a:t>ukládání</a:t>
            </a:r>
            <a:r>
              <a:rPr lang="en-US" sz="2000" dirty="0">
                <a:solidFill>
                  <a:srgbClr val="FFFFFF"/>
                </a:solidFill>
              </a:rPr>
              <a:t> a </a:t>
            </a:r>
            <a:r>
              <a:rPr lang="en-US" sz="2000" dirty="0" err="1">
                <a:solidFill>
                  <a:srgbClr val="FFFFFF"/>
                </a:solidFill>
              </a:rPr>
              <a:t>vyhledávání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informací</a:t>
            </a:r>
            <a:endParaRPr lang="en-US" sz="2000" dirty="0">
              <a:solidFill>
                <a:srgbClr val="FFFFFF"/>
              </a:solidFill>
            </a:endParaRPr>
          </a:p>
          <a:p>
            <a:pPr marL="342900" indent="-342900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FFFFFF"/>
                </a:solidFill>
              </a:rPr>
              <a:t>Vše</a:t>
            </a:r>
            <a:r>
              <a:rPr lang="en-US" sz="2000" dirty="0">
                <a:solidFill>
                  <a:srgbClr val="FFFFFF"/>
                </a:solidFill>
              </a:rPr>
              <a:t> je </a:t>
            </a:r>
            <a:r>
              <a:rPr lang="en-US" sz="2000" dirty="0" err="1">
                <a:solidFill>
                  <a:srgbClr val="FFFFFF"/>
                </a:solidFill>
              </a:rPr>
              <a:t>zajištěno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díky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specifické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vlastnosti</a:t>
            </a:r>
            <a:r>
              <a:rPr lang="en-US" sz="2000" dirty="0">
                <a:solidFill>
                  <a:srgbClr val="FFFFFF"/>
                </a:solidFill>
              </a:rPr>
              <a:t> NS – </a:t>
            </a:r>
            <a:r>
              <a:rPr lang="en-US" sz="2000" dirty="0" err="1">
                <a:solidFill>
                  <a:srgbClr val="FFFFFF"/>
                </a:solidFill>
              </a:rPr>
              <a:t>dráždivost</a:t>
            </a:r>
            <a:r>
              <a:rPr lang="en-US" sz="2000" dirty="0">
                <a:solidFill>
                  <a:srgbClr val="FFFFFF"/>
                </a:solidFill>
              </a:rPr>
              <a:t> (</a:t>
            </a:r>
            <a:r>
              <a:rPr lang="en-US" sz="2000" dirty="0" err="1">
                <a:solidFill>
                  <a:srgbClr val="FFFFFF"/>
                </a:solidFill>
              </a:rPr>
              <a:t>schopnost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reagovat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na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vnitřní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i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vnější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podněty</a:t>
            </a:r>
            <a:r>
              <a:rPr lang="en-US" sz="2000" dirty="0">
                <a:solidFill>
                  <a:srgbClr val="FFFFFF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85500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DAF8E8-BF01-4865-8CB4-6E45ECA5A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Rozdělení NS</a:t>
            </a:r>
          </a:p>
        </p:txBody>
      </p:sp>
      <p:pic>
        <p:nvPicPr>
          <p:cNvPr id="6" name="Zástupný obsah 5" descr="Obsah obrázku perokresba&#10;&#10;Popis byl vytvořen automaticky">
            <a:extLst>
              <a:ext uri="{FF2B5EF4-FFF2-40B4-BE49-F238E27FC236}">
                <a16:creationId xmlns:a16="http://schemas.microsoft.com/office/drawing/2014/main" id="{58AA17ED-31EA-4B07-9807-1B68B8C9A1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175" y="904875"/>
            <a:ext cx="2914650" cy="4286250"/>
          </a:xfrm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C735A89-9552-41F6-AC8E-6190BA84180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Mozek a mícha tvoří tzv. centrální nervovou soustavu (CNS)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Nervy – obvodovou NS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5A3B315-D1AF-4156-B497-10F226DD7B16}"/>
              </a:ext>
            </a:extLst>
          </p:cNvPr>
          <p:cNvSpPr txBox="1"/>
          <p:nvPr/>
        </p:nvSpPr>
        <p:spPr>
          <a:xfrm>
            <a:off x="609600" y="12192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mozek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2E3840D-BD35-4929-9B76-847C549F3932}"/>
              </a:ext>
            </a:extLst>
          </p:cNvPr>
          <p:cNvSpPr txBox="1"/>
          <p:nvPr/>
        </p:nvSpPr>
        <p:spPr>
          <a:xfrm>
            <a:off x="1066800" y="1905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mícha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A81DA27-3C60-4285-B27C-B865B4340506}"/>
              </a:ext>
            </a:extLst>
          </p:cNvPr>
          <p:cNvSpPr txBox="1"/>
          <p:nvPr/>
        </p:nvSpPr>
        <p:spPr>
          <a:xfrm>
            <a:off x="4199091" y="2471163"/>
            <a:ext cx="704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nervy</a:t>
            </a:r>
          </a:p>
        </p:txBody>
      </p:sp>
    </p:spTree>
    <p:extLst>
      <p:ext uri="{BB962C8B-B14F-4D97-AF65-F5344CB8AC3E}">
        <p14:creationId xmlns:p14="http://schemas.microsoft.com/office/powerpoint/2010/main" val="4087941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EDAFAE-81A9-47C9-9E41-571C6DA38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919" y="499533"/>
            <a:ext cx="5374481" cy="1024467"/>
          </a:xfrm>
        </p:spPr>
        <p:txBody>
          <a:bodyPr/>
          <a:lstStyle/>
          <a:p>
            <a:r>
              <a:rPr lang="cs-CZ"/>
              <a:t>Stavba nervové buňky</a:t>
            </a:r>
            <a:endParaRPr lang="cs-CZ" dirty="0"/>
          </a:p>
        </p:txBody>
      </p:sp>
      <p:pic>
        <p:nvPicPr>
          <p:cNvPr id="5" name="Zástupný obsah 4" descr="Obsah obrázku text, vektorová grafika&#10;&#10;Popis byl vytvořen automaticky">
            <a:extLst>
              <a:ext uri="{FF2B5EF4-FFF2-40B4-BE49-F238E27FC236}">
                <a16:creationId xmlns:a16="http://schemas.microsoft.com/office/drawing/2014/main" id="{9FC2B456-C189-4B5A-8BF7-456B30AE22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568" y="1904724"/>
            <a:ext cx="8120124" cy="4364567"/>
          </a:xfr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D89D0A7F-8207-4205-B965-A8DCACFD5AD2}"/>
              </a:ext>
            </a:extLst>
          </p:cNvPr>
          <p:cNvSpPr txBox="1"/>
          <p:nvPr/>
        </p:nvSpPr>
        <p:spPr>
          <a:xfrm>
            <a:off x="6212681" y="725365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Nervová buňka  = neuron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D8C261FA-6FF1-4043-9BE1-F264C7596F5C}"/>
              </a:ext>
            </a:extLst>
          </p:cNvPr>
          <p:cNvSpPr txBox="1"/>
          <p:nvPr/>
        </p:nvSpPr>
        <p:spPr>
          <a:xfrm>
            <a:off x="687371" y="5899959"/>
            <a:ext cx="1337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jádro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E97A1CB0-484F-4609-BDDC-88909CB359C3}"/>
              </a:ext>
            </a:extLst>
          </p:cNvPr>
          <p:cNvSpPr txBox="1"/>
          <p:nvPr/>
        </p:nvSpPr>
        <p:spPr>
          <a:xfrm>
            <a:off x="3200400" y="3276600"/>
            <a:ext cx="545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tělo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7CC6859-0879-41BC-A8AF-A6621E1985C6}"/>
              </a:ext>
            </a:extLst>
          </p:cNvPr>
          <p:cNvSpPr txBox="1"/>
          <p:nvPr/>
        </p:nvSpPr>
        <p:spPr>
          <a:xfrm>
            <a:off x="1447800" y="1905000"/>
            <a:ext cx="1552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Krátký výběžek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BDE0FEC-F8F9-4E3C-866A-DF30F32D61C3}"/>
              </a:ext>
            </a:extLst>
          </p:cNvPr>
          <p:cNvSpPr txBox="1"/>
          <p:nvPr/>
        </p:nvSpPr>
        <p:spPr>
          <a:xfrm>
            <a:off x="3733173" y="3886704"/>
            <a:ext cx="1627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Dlouhý výběžek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A8432E03-6946-4C9E-B3B2-654465E82C11}"/>
              </a:ext>
            </a:extLst>
          </p:cNvPr>
          <p:cNvSpPr txBox="1"/>
          <p:nvPr/>
        </p:nvSpPr>
        <p:spPr>
          <a:xfrm>
            <a:off x="4267200" y="5712136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Myelinová pochva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2914CC36-AE6A-4600-9ECD-42F6A6936780}"/>
              </a:ext>
            </a:extLst>
          </p:cNvPr>
          <p:cNvSpPr txBox="1"/>
          <p:nvPr/>
        </p:nvSpPr>
        <p:spPr>
          <a:xfrm>
            <a:off x="7162800" y="2089666"/>
            <a:ext cx="922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synapse</a:t>
            </a:r>
          </a:p>
        </p:txBody>
      </p:sp>
    </p:spTree>
    <p:extLst>
      <p:ext uri="{BB962C8B-B14F-4D97-AF65-F5344CB8AC3E}">
        <p14:creationId xmlns:p14="http://schemas.microsoft.com/office/powerpoint/2010/main" val="4205916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2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DA08C2-6CC2-415E-8A04-9F14F3BC5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Synapse – spojení 2 nervových buněk (neuronů</a:t>
            </a:r>
          </a:p>
        </p:txBody>
      </p:sp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15905735-5C59-4612-82DD-C48F12809DD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438400"/>
            <a:ext cx="5973917" cy="3478927"/>
          </a:xfrm>
        </p:spPr>
      </p:pic>
      <p:pic>
        <p:nvPicPr>
          <p:cNvPr id="10" name="Zástupný obsah 9" descr="Obsah obrázku bezobratlí, medúza&#10;&#10;Popis byl vytvořen automaticky">
            <a:extLst>
              <a:ext uri="{FF2B5EF4-FFF2-40B4-BE49-F238E27FC236}">
                <a16:creationId xmlns:a16="http://schemas.microsoft.com/office/drawing/2014/main" id="{02151548-0729-43B9-A5F8-53A86A4A351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4730907"/>
            <a:ext cx="2399771" cy="1799828"/>
          </a:xfrm>
        </p:spPr>
      </p:pic>
    </p:spTree>
    <p:extLst>
      <p:ext uri="{BB962C8B-B14F-4D97-AF65-F5344CB8AC3E}">
        <p14:creationId xmlns:p14="http://schemas.microsoft.com/office/powerpoint/2010/main" val="1114533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3520E4-85E9-4013-9049-BED02EFA8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719667"/>
          </a:xfrm>
        </p:spPr>
        <p:txBody>
          <a:bodyPr>
            <a:normAutofit fontScale="90000"/>
          </a:bodyPr>
          <a:lstStyle/>
          <a:p>
            <a:r>
              <a:rPr lang="cs-CZ" dirty="0"/>
              <a:t>Stavba nervové buňky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37ACB14-ADB9-4350-A4BA-187EF40333FB}"/>
              </a:ext>
            </a:extLst>
          </p:cNvPr>
          <p:cNvSpPr txBox="1"/>
          <p:nvPr/>
        </p:nvSpPr>
        <p:spPr>
          <a:xfrm>
            <a:off x="360759" y="1497127"/>
            <a:ext cx="8326041" cy="5377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lnSpc>
                <a:spcPct val="160000"/>
              </a:lnSpc>
              <a:spcAft>
                <a:spcPts val="600"/>
              </a:spcAft>
            </a:pP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Nervová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buňka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neboli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neuron</a:t>
            </a:r>
          </a:p>
          <a:p>
            <a:pPr marL="285750" indent="-285750" defTabSz="914400">
              <a:lnSpc>
                <a:spcPct val="160000"/>
              </a:lnSpc>
              <a:spcAft>
                <a:spcPts val="600"/>
              </a:spcAft>
              <a:buFont typeface="Arial" pitchFamily="34" charset="0"/>
              <a:buChar char=" "/>
            </a:pPr>
            <a:endParaRPr lang="en-US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defTabSz="914400">
              <a:lnSpc>
                <a:spcPct val="160000"/>
              </a:lnSpc>
              <a:spcAft>
                <a:spcPts val="600"/>
              </a:spcAft>
            </a:pP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Buňka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tvořena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 </a:t>
            </a:r>
            <a:r>
              <a:rPr lang="en-US" sz="1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těla</a:t>
            </a:r>
            <a:r>
              <a:rPr 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 </a:t>
            </a:r>
            <a:r>
              <a:rPr lang="en-US" sz="1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jádrem</a:t>
            </a:r>
            <a:endParaRPr lang="en-US" sz="1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85750" indent="-285750" defTabSz="914400">
              <a:lnSpc>
                <a:spcPct val="160000"/>
              </a:lnSpc>
              <a:spcAft>
                <a:spcPts val="600"/>
              </a:spcAft>
              <a:buFont typeface="Arial" pitchFamily="34" charset="0"/>
              <a:buChar char=" "/>
            </a:pPr>
            <a:r>
              <a:rPr lang="cs-CZ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           </a:t>
            </a:r>
            <a:r>
              <a:rPr lang="en-US" sz="1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výběžky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–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krátké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dendrity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</a:p>
          <a:p>
            <a:pPr marL="285750" indent="-285750" defTabSz="914400">
              <a:lnSpc>
                <a:spcPct val="160000"/>
              </a:lnSpc>
              <a:spcAft>
                <a:spcPts val="600"/>
              </a:spcAft>
              <a:buFont typeface="Arial" pitchFamily="34" charset="0"/>
              <a:buChar char=" 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   </a:t>
            </a:r>
            <a:r>
              <a:rPr lang="cs-CZ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         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dlouhý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(axon =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neurit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</a:p>
          <a:p>
            <a:pPr defTabSz="914400">
              <a:lnSpc>
                <a:spcPct val="160000"/>
              </a:lnSpc>
              <a:spcAft>
                <a:spcPts val="600"/>
              </a:spcAft>
              <a:buFont typeface="Arial" pitchFamily="34" charset="0"/>
              <a:buChar char=" 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Dlouhý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výběžek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je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chráněn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bílou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tukovou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vrstvou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–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myelinová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pochva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(ta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izoluje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jednotlivá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nervová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vlákna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</a:p>
          <a:p>
            <a:pPr defTabSz="914400">
              <a:lnSpc>
                <a:spcPct val="160000"/>
              </a:lnSpc>
              <a:spcAft>
                <a:spcPts val="600"/>
              </a:spcAft>
              <a:buFont typeface="Arial" pitchFamily="34" charset="0"/>
              <a:buChar char=" "/>
            </a:pP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Jednotlivé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buňky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se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vzájemně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nedotýkají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mezi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nimi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je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štěrbina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defTabSz="914400">
              <a:lnSpc>
                <a:spcPct val="160000"/>
              </a:lnSpc>
              <a:spcAft>
                <a:spcPts val="600"/>
              </a:spcAft>
              <a:buFont typeface="Arial" pitchFamily="34" charset="0"/>
              <a:buChar char=" "/>
            </a:pP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Spojení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2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nervových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buněk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= </a:t>
            </a:r>
            <a:r>
              <a:rPr lang="en-US" sz="1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zápoj</a:t>
            </a:r>
            <a:r>
              <a:rPr 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neboli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synapse,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díky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které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se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šíří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vzruch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do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míchy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mozku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kde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vzniká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odpověď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(reflex)</a:t>
            </a:r>
          </a:p>
          <a:p>
            <a:pPr defTabSz="914400">
              <a:lnSpc>
                <a:spcPct val="85000"/>
              </a:lnSpc>
              <a:spcAft>
                <a:spcPts val="600"/>
              </a:spcAft>
              <a:buFont typeface="Arial" pitchFamily="34" charset="0"/>
              <a:buChar char=" "/>
            </a:pPr>
            <a:endParaRPr lang="en-US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734931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e">
  <a:themeElements>
    <a:clrScheme name="Metropole">
      <a:dk1>
        <a:sysClr val="windowText" lastClr="000000"/>
      </a:dk1>
      <a:lt1>
        <a:sysClr val="window" lastClr="FFFFFF"/>
      </a:lt1>
      <a:dk2>
        <a:srgbClr val="471101"/>
      </a:dk2>
      <a:lt2>
        <a:srgbClr val="E7E8E2"/>
      </a:lt2>
      <a:accent1>
        <a:srgbClr val="A6B727"/>
      </a:accent1>
      <a:accent2>
        <a:srgbClr val="F04304"/>
      </a:accent2>
      <a:accent3>
        <a:srgbClr val="EF8606"/>
      </a:accent3>
      <a:accent4>
        <a:srgbClr val="F2C100"/>
      </a:accent4>
      <a:accent5>
        <a:srgbClr val="A65001"/>
      </a:accent5>
      <a:accent6>
        <a:srgbClr val="BA9585"/>
      </a:accent6>
      <a:hlink>
        <a:srgbClr val="00B0F0"/>
      </a:hlink>
      <a:folHlink>
        <a:srgbClr val="7F7F7F"/>
      </a:folHlink>
    </a:clrScheme>
    <a:fontScheme name="Metropol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3A8A2BB7-7C5E-4EB2-B1F1-CFFF0F57E77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Metropole</Template>
  <TotalTime>0</TotalTime>
  <Words>171</Words>
  <Application>Microsoft Office PowerPoint</Application>
  <PresentationFormat>Předvádění na obrazovce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Calibri Light</vt:lpstr>
      <vt:lpstr>Metropole</vt:lpstr>
      <vt:lpstr>Nervová soustava</vt:lpstr>
      <vt:lpstr>Funkce NS</vt:lpstr>
      <vt:lpstr>Rozdělení NS</vt:lpstr>
      <vt:lpstr>Stavba nervové buňky</vt:lpstr>
      <vt:lpstr>Synapse – spojení 2 nervových buněk (neuronů</vt:lpstr>
      <vt:lpstr>Stavba nervové buňky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Šnircová Monika</cp:lastModifiedBy>
  <cp:revision>11</cp:revision>
  <cp:lastPrinted>1601-01-01T00:00:00Z</cp:lastPrinted>
  <dcterms:created xsi:type="dcterms:W3CDTF">1601-01-01T00:00:00Z</dcterms:created>
  <dcterms:modified xsi:type="dcterms:W3CDTF">2021-03-10T13:18:16Z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