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62" r:id="rId3"/>
    <p:sldId id="263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DA6157D-3E59-4C28-9C36-11C547CE6E8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91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A0BF-553C-4409-9C43-3D9F68791FE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288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F26E-CC8B-4324-89D0-99C339DEDEC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519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C9AC-9765-4082-B3F8-8AE7805F483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963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F71A-4B4D-438B-99A5-9A37881937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695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B1A5C-D49C-46B6-8C96-3A4EED8F15F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108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C9AC-9765-4082-B3F8-8AE7805F483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101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D4CD-2F8B-4B38-8099-EFDA938ECC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820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CF660-7BB9-4BE4-A175-D3F5CF80186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7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BE0B106-7944-46C6-80F4-80DCEF3C7E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046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553C9AC-9765-4082-B3F8-8AE7805F483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1638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553C9AC-9765-4082-B3F8-8AE7805F483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65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36">
            <a:extLst>
              <a:ext uri="{FF2B5EF4-FFF2-40B4-BE49-F238E27FC236}">
                <a16:creationId xmlns:a16="http://schemas.microsoft.com/office/drawing/2014/main" id="{E76B318C-A1E7-4DC5-8019-A0E8BDA10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D8F1BE7-9095-440D-8AFB-865500404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782" y="770467"/>
            <a:ext cx="4956722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cs-CZ" sz="8800" dirty="0" err="1">
                <a:solidFill>
                  <a:srgbClr val="FFFFFF"/>
                </a:solidFill>
              </a:rPr>
              <a:t>Nervová</a:t>
            </a:r>
            <a:r>
              <a:rPr lang="en-US" altLang="cs-CZ" sz="8800" dirty="0">
                <a:solidFill>
                  <a:srgbClr val="FFFFFF"/>
                </a:solidFill>
              </a:rPr>
              <a:t> </a:t>
            </a:r>
            <a:r>
              <a:rPr lang="en-US" altLang="cs-CZ" sz="8800" dirty="0" err="1">
                <a:solidFill>
                  <a:srgbClr val="FFFFFF"/>
                </a:solidFill>
              </a:rPr>
              <a:t>soustava</a:t>
            </a:r>
            <a:endParaRPr lang="en-US" altLang="cs-CZ" sz="8800" dirty="0">
              <a:solidFill>
                <a:srgbClr val="FFFFFF"/>
              </a:solidFill>
            </a:endParaRPr>
          </a:p>
        </p:txBody>
      </p:sp>
      <p:sp>
        <p:nvSpPr>
          <p:cNvPr id="4103" name="Rectangle 138">
            <a:extLst>
              <a:ext uri="{FF2B5EF4-FFF2-40B4-BE49-F238E27FC236}">
                <a16:creationId xmlns:a16="http://schemas.microsoft.com/office/drawing/2014/main" id="{639D619B-22B1-40BC-AC72-569FEA1CC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929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perokresba&#10;&#10;Popis byl vytvořen automaticky">
            <a:extLst>
              <a:ext uri="{FF2B5EF4-FFF2-40B4-BE49-F238E27FC236}">
                <a16:creationId xmlns:a16="http://schemas.microsoft.com/office/drawing/2014/main" id="{EBEB40C9-6AA6-4727-AA80-9D61CAE40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8" y="656023"/>
            <a:ext cx="2514096" cy="552548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70C28BC-16C2-4B4D-B7C5-4E5DB3BE6A64}"/>
              </a:ext>
            </a:extLst>
          </p:cNvPr>
          <p:cNvSpPr txBox="1"/>
          <p:nvPr/>
        </p:nvSpPr>
        <p:spPr>
          <a:xfrm>
            <a:off x="3733800" y="4876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Tvořena z mozku, míchy a nervů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0917429A-7CBA-4A3E-881E-A8D337B12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6994" y="0"/>
            <a:ext cx="3477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2207D5-C1B0-4838-B31A-975AE5E6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909" y="499533"/>
            <a:ext cx="2551176" cy="1920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dirty="0" err="1"/>
              <a:t>Funkce</a:t>
            </a:r>
            <a:r>
              <a:rPr lang="en-US" sz="3500" dirty="0"/>
              <a:t> NS</a:t>
            </a:r>
          </a:p>
        </p:txBody>
      </p:sp>
      <p:pic>
        <p:nvPicPr>
          <p:cNvPr id="6" name="Zástupný obsah 5" descr="Obsah obrázku text, polypovci&#10;&#10;Popis byl vytvořen automaticky">
            <a:extLst>
              <a:ext uri="{FF2B5EF4-FFF2-40B4-BE49-F238E27FC236}">
                <a16:creationId xmlns:a16="http://schemas.microsoft.com/office/drawing/2014/main" id="{C8FCFAAE-8407-45E2-9ACD-49CA6E701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r="8291" b="-2"/>
          <a:stretch/>
        </p:blipFill>
        <p:spPr>
          <a:xfrm>
            <a:off x="475499" y="640080"/>
            <a:ext cx="4708897" cy="5588101"/>
          </a:xfrm>
          <a:prstGeom prst="rect">
            <a:avLst/>
          </a:prstGeo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AB0E0-8541-4199-A0DF-D0CA869AC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9908" y="2419772"/>
            <a:ext cx="2633091" cy="4057227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Řídí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činnost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všech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orgánů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Hlavní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úkol</a:t>
            </a:r>
            <a:r>
              <a:rPr lang="en-US" sz="2000" dirty="0">
                <a:solidFill>
                  <a:srgbClr val="FFFFFF"/>
                </a:solidFill>
              </a:rPr>
              <a:t> je </a:t>
            </a:r>
            <a:r>
              <a:rPr lang="en-US" sz="2000" dirty="0" err="1">
                <a:solidFill>
                  <a:srgbClr val="FFFFFF"/>
                </a:solidFill>
              </a:rPr>
              <a:t>příjem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zpracování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ukládání</a:t>
            </a:r>
            <a:r>
              <a:rPr lang="en-US" sz="2000" dirty="0">
                <a:solidFill>
                  <a:srgbClr val="FFFFFF"/>
                </a:solidFill>
              </a:rPr>
              <a:t> a </a:t>
            </a:r>
            <a:r>
              <a:rPr lang="en-US" sz="2000" dirty="0" err="1">
                <a:solidFill>
                  <a:srgbClr val="FFFFFF"/>
                </a:solidFill>
              </a:rPr>
              <a:t>vyhledávání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informací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</a:rPr>
              <a:t>Vše</a:t>
            </a:r>
            <a:r>
              <a:rPr lang="en-US" sz="2000" dirty="0">
                <a:solidFill>
                  <a:srgbClr val="FFFFFF"/>
                </a:solidFill>
              </a:rPr>
              <a:t> je </a:t>
            </a:r>
            <a:r>
              <a:rPr lang="en-US" sz="2000" dirty="0" err="1">
                <a:solidFill>
                  <a:srgbClr val="FFFFFF"/>
                </a:solidFill>
              </a:rPr>
              <a:t>zajištěno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díky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specifické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vlastnosti</a:t>
            </a:r>
            <a:r>
              <a:rPr lang="en-US" sz="2000" dirty="0">
                <a:solidFill>
                  <a:srgbClr val="FFFFFF"/>
                </a:solidFill>
              </a:rPr>
              <a:t> NS – </a:t>
            </a:r>
            <a:r>
              <a:rPr lang="en-US" sz="2000" dirty="0" err="1">
                <a:solidFill>
                  <a:srgbClr val="FFFFFF"/>
                </a:solidFill>
              </a:rPr>
              <a:t>dráždivost</a:t>
            </a:r>
            <a:r>
              <a:rPr lang="en-US" sz="2000" dirty="0">
                <a:solidFill>
                  <a:srgbClr val="FFFFFF"/>
                </a:solidFill>
              </a:rPr>
              <a:t> (</a:t>
            </a:r>
            <a:r>
              <a:rPr lang="en-US" sz="2000" dirty="0" err="1">
                <a:solidFill>
                  <a:srgbClr val="FFFFFF"/>
                </a:solidFill>
              </a:rPr>
              <a:t>schopnost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reagovat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vnitřní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vnější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podněty</a:t>
            </a:r>
            <a:r>
              <a:rPr lang="en-US" sz="2000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550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AF8E8-BF01-4865-8CB4-6E45ECA5A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NS</a:t>
            </a:r>
          </a:p>
        </p:txBody>
      </p:sp>
      <p:pic>
        <p:nvPicPr>
          <p:cNvPr id="6" name="Zástupný obsah 5" descr="Obsah obrázku perokresba&#10;&#10;Popis byl vytvořen automaticky">
            <a:extLst>
              <a:ext uri="{FF2B5EF4-FFF2-40B4-BE49-F238E27FC236}">
                <a16:creationId xmlns:a16="http://schemas.microsoft.com/office/drawing/2014/main" id="{58AA17ED-31EA-4B07-9807-1B68B8C9A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904875"/>
            <a:ext cx="2914650" cy="428625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735A89-9552-41F6-AC8E-6190BA841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Mozek a mícha tvoří tzv. centrální nervovou soustavu (CNS)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Nervy – obvodovou NS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5A3B315-D1AF-4156-B497-10F226DD7B16}"/>
              </a:ext>
            </a:extLst>
          </p:cNvPr>
          <p:cNvSpPr txBox="1"/>
          <p:nvPr/>
        </p:nvSpPr>
        <p:spPr>
          <a:xfrm>
            <a:off x="609600" y="121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mozek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E3840D-BD35-4929-9B76-847C549F3932}"/>
              </a:ext>
            </a:extLst>
          </p:cNvPr>
          <p:cNvSpPr txBox="1"/>
          <p:nvPr/>
        </p:nvSpPr>
        <p:spPr>
          <a:xfrm>
            <a:off x="10668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mícha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81DA27-3C60-4285-B27C-B865B4340506}"/>
              </a:ext>
            </a:extLst>
          </p:cNvPr>
          <p:cNvSpPr txBox="1"/>
          <p:nvPr/>
        </p:nvSpPr>
        <p:spPr>
          <a:xfrm>
            <a:off x="4199091" y="2471163"/>
            <a:ext cx="70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nervy</a:t>
            </a:r>
          </a:p>
        </p:txBody>
      </p:sp>
    </p:spTree>
    <p:extLst>
      <p:ext uri="{BB962C8B-B14F-4D97-AF65-F5344CB8AC3E}">
        <p14:creationId xmlns:p14="http://schemas.microsoft.com/office/powerpoint/2010/main" val="40879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DAFAE-81A9-47C9-9E41-571C6DA3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5374481" cy="1024467"/>
          </a:xfrm>
        </p:spPr>
        <p:txBody>
          <a:bodyPr/>
          <a:lstStyle/>
          <a:p>
            <a:r>
              <a:rPr lang="cs-CZ"/>
              <a:t>Stavba nervové buňky</a:t>
            </a:r>
            <a:endParaRPr lang="cs-CZ" dirty="0"/>
          </a:p>
        </p:txBody>
      </p:sp>
      <p:pic>
        <p:nvPicPr>
          <p:cNvPr id="5" name="Zástupný obsah 4" descr="Obsah obrázku text, vektorová grafika&#10;&#10;Popis byl vytvořen automaticky">
            <a:extLst>
              <a:ext uri="{FF2B5EF4-FFF2-40B4-BE49-F238E27FC236}">
                <a16:creationId xmlns:a16="http://schemas.microsoft.com/office/drawing/2014/main" id="{9FC2B456-C189-4B5A-8BF7-456B30AE2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68" y="1904724"/>
            <a:ext cx="8120124" cy="436456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89D0A7F-8207-4205-B965-A8DCACFD5AD2}"/>
              </a:ext>
            </a:extLst>
          </p:cNvPr>
          <p:cNvSpPr txBox="1"/>
          <p:nvPr/>
        </p:nvSpPr>
        <p:spPr>
          <a:xfrm>
            <a:off x="6212681" y="72536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Nervová buňka  = neuron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8C261FA-6FF1-4043-9BE1-F264C7596F5C}"/>
              </a:ext>
            </a:extLst>
          </p:cNvPr>
          <p:cNvSpPr txBox="1"/>
          <p:nvPr/>
        </p:nvSpPr>
        <p:spPr>
          <a:xfrm>
            <a:off x="687371" y="5899959"/>
            <a:ext cx="133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jádro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7A1CB0-484F-4609-BDDC-88909CB359C3}"/>
              </a:ext>
            </a:extLst>
          </p:cNvPr>
          <p:cNvSpPr txBox="1"/>
          <p:nvPr/>
        </p:nvSpPr>
        <p:spPr>
          <a:xfrm>
            <a:off x="3200400" y="327660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tělo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7CC6859-0879-41BC-A8AF-A6621E1985C6}"/>
              </a:ext>
            </a:extLst>
          </p:cNvPr>
          <p:cNvSpPr txBox="1"/>
          <p:nvPr/>
        </p:nvSpPr>
        <p:spPr>
          <a:xfrm>
            <a:off x="1447800" y="1905000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Krátký výběžek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DE0FEC-F8F9-4E3C-866A-DF30F32D61C3}"/>
              </a:ext>
            </a:extLst>
          </p:cNvPr>
          <p:cNvSpPr txBox="1"/>
          <p:nvPr/>
        </p:nvSpPr>
        <p:spPr>
          <a:xfrm>
            <a:off x="3733173" y="3886704"/>
            <a:ext cx="162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Dlouhý výběžek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8432E03-6946-4C9E-B3B2-654465E82C11}"/>
              </a:ext>
            </a:extLst>
          </p:cNvPr>
          <p:cNvSpPr txBox="1"/>
          <p:nvPr/>
        </p:nvSpPr>
        <p:spPr>
          <a:xfrm>
            <a:off x="4267200" y="571213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Myelinová pochva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914CC36-AE6A-4600-9ECD-42F6A6936780}"/>
              </a:ext>
            </a:extLst>
          </p:cNvPr>
          <p:cNvSpPr txBox="1"/>
          <p:nvPr/>
        </p:nvSpPr>
        <p:spPr>
          <a:xfrm>
            <a:off x="7162800" y="2089666"/>
            <a:ext cx="92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synapse</a:t>
            </a:r>
          </a:p>
        </p:txBody>
      </p:sp>
    </p:spTree>
    <p:extLst>
      <p:ext uri="{BB962C8B-B14F-4D97-AF65-F5344CB8AC3E}">
        <p14:creationId xmlns:p14="http://schemas.microsoft.com/office/powerpoint/2010/main" val="42059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A08C2-6CC2-415E-8A04-9F14F3BC5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Synapse – spojení 2 nervových buněk (neuronů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15905735-5C59-4612-82DD-C48F12809DD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438400"/>
            <a:ext cx="5973917" cy="3478927"/>
          </a:xfrm>
        </p:spPr>
      </p:pic>
      <p:pic>
        <p:nvPicPr>
          <p:cNvPr id="10" name="Zástupný obsah 9" descr="Obsah obrázku bezobratlí, medúza&#10;&#10;Popis byl vytvořen automaticky">
            <a:extLst>
              <a:ext uri="{FF2B5EF4-FFF2-40B4-BE49-F238E27FC236}">
                <a16:creationId xmlns:a16="http://schemas.microsoft.com/office/drawing/2014/main" id="{02151548-0729-43B9-A5F8-53A86A4A35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730907"/>
            <a:ext cx="2399771" cy="1799828"/>
          </a:xfrm>
        </p:spPr>
      </p:pic>
    </p:spTree>
    <p:extLst>
      <p:ext uri="{BB962C8B-B14F-4D97-AF65-F5344CB8AC3E}">
        <p14:creationId xmlns:p14="http://schemas.microsoft.com/office/powerpoint/2010/main" val="11145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520E4-85E9-4013-9049-BED02EFA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719667"/>
          </a:xfrm>
        </p:spPr>
        <p:txBody>
          <a:bodyPr>
            <a:normAutofit fontScale="90000"/>
          </a:bodyPr>
          <a:lstStyle/>
          <a:p>
            <a:r>
              <a:rPr lang="cs-CZ" dirty="0"/>
              <a:t>Stavba nervové buňky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37ACB14-ADB9-4350-A4BA-187EF40333FB}"/>
              </a:ext>
            </a:extLst>
          </p:cNvPr>
          <p:cNvSpPr txBox="1"/>
          <p:nvPr/>
        </p:nvSpPr>
        <p:spPr>
          <a:xfrm>
            <a:off x="360759" y="1497127"/>
            <a:ext cx="8326041" cy="5377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60000"/>
              </a:lnSpc>
              <a:spcAft>
                <a:spcPts val="600"/>
              </a:spcAft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Nervová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buňka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neboli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neuron</a:t>
            </a:r>
          </a:p>
          <a:p>
            <a:pPr marL="285750" indent="-285750"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160000"/>
              </a:lnSpc>
              <a:spcAft>
                <a:spcPts val="600"/>
              </a:spcAft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Buňka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tvořena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těla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jádrem</a:t>
            </a:r>
            <a:endParaRPr lang="en-US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výběžky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krátké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dendrity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285750" indent="-285750"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dlouhý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(axon =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neurit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Dlouhý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výběžek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chráněn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bílou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tukovou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vrstvou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myelinová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pochva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(ta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izoluje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jednotlivá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nervová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vlákna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Jednotlivé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buňky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vzájemně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nedotýkají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mezi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nimi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štěrbina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defTabSz="914400">
              <a:lnSpc>
                <a:spcPct val="160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Spojení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nervových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buněk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zápoj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neboli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synapse,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díky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které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šíří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vzruch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míchy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mozku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kde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vzniká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odpověď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(reflex)</a:t>
            </a:r>
          </a:p>
          <a:p>
            <a:pPr defTabSz="9144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3493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e">
  <a:themeElements>
    <a:clrScheme name="Metropole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Metropole</Template>
  <TotalTime>0</TotalTime>
  <Words>171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 Light</vt:lpstr>
      <vt:lpstr>Metropole</vt:lpstr>
      <vt:lpstr>Nervová soustava</vt:lpstr>
      <vt:lpstr>Funkce NS</vt:lpstr>
      <vt:lpstr>Rozdělení NS</vt:lpstr>
      <vt:lpstr>Stavba nervové buňky</vt:lpstr>
      <vt:lpstr>Synapse – spojení 2 nervových buněk (neuronů</vt:lpstr>
      <vt:lpstr>Stavba nervové buňky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Šnircová Monika</cp:lastModifiedBy>
  <cp:revision>11</cp:revision>
  <cp:lastPrinted>1601-01-01T00:00:00Z</cp:lastPrinted>
  <dcterms:created xsi:type="dcterms:W3CDTF">1601-01-01T00:00:00Z</dcterms:created>
  <dcterms:modified xsi:type="dcterms:W3CDTF">2021-03-10T13:18:16Z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