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460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8" r:id="rId11"/>
    <p:sldId id="479" r:id="rId12"/>
    <p:sldId id="480" r:id="rId13"/>
    <p:sldId id="481" r:id="rId14"/>
    <p:sldId id="482" r:id="rId15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0000"/>
    <a:srgbClr val="CC0000"/>
    <a:srgbClr val="6699FF"/>
    <a:srgbClr val="EA2516"/>
    <a:srgbClr val="FF9595"/>
    <a:srgbClr val="FF2727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28" d="100"/>
          <a:sy n="28" d="100"/>
        </p:scale>
        <p:origin x="-1266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5F59480-0AEA-4870-B19D-1DC0D7C973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26FC56A-3475-4567-8714-5F686ADF4C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829E05C-C219-486D-A3EB-E62DC782B8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D48E565-2FEB-4CF8-BB30-C0C50E2996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D0A6080-3E5C-4557-B8A7-EA8CCFED5C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E5BA405-EE6E-4CA0-AF3B-CFFE526739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fld id="{013F4501-8E5E-43DF-889F-2934CE11BA9E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3A028-3C9A-4A7F-8688-BA2E2EB3C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7D9561-56F2-46D4-8201-7223863C1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D4889C-13FA-4012-912F-6DD7CAB8C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0562F-7D87-417A-AD25-BCB00BD11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714F1E-707C-421E-886E-B9F3E7C2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0661B-7256-4738-A4B9-3249A95022D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5273069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7249-9521-43BB-99CC-BE1D091EE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005222-C3C0-4379-AD73-7BAB16125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CB87CF-8E03-467B-BD21-86F9C8C7A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098534-995B-4619-9A19-B009B9A5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82F16D-EC10-4093-8405-29A701B2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06AB1-2BE3-473C-BD39-FDCA348814D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12668129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0E5C47-6665-4767-9703-83DC0076C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F165C7-D3A5-4942-85B2-CD0FA6020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3EC5D2-DEDB-42B1-A2CB-896296C7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D28AFF-4371-4FC6-96BF-560B46FC4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533D0D-AEC0-4C22-B715-D66C2EA6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BD5C0-C395-49AE-89FF-0219A6FF730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5496374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44467-7C42-4B23-AA19-C1E35F4FC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B3EF3-F9CE-49FD-B85C-3606E6CE4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F2859F-D841-4753-BA11-13B446C4A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2A9C49-27FC-46D8-88FC-CF293308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C414DA-D845-4585-9E60-825DC168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37F10-F67B-4E2D-BD8F-FFCFB0380B6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1774167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83C83-83CD-4391-BC84-5E6B17430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EBD73D-CA7F-4527-9027-D11339698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8EF078-3E07-4378-9E52-1543C1BAC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459784-ABF0-4361-8A4F-ABB82296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4A66B9-1C0E-48D9-851D-C1B67ABD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EFD67-1BD3-4638-BADC-9034CDA96C15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72016019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3C781-7905-42B6-A069-11045C013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D94FD-B3D9-494E-924D-8EAD1455A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023C31-3596-4BAF-80D4-CCE30414D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B89676-BA71-462D-9D62-92E5ECFA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39B030-B84B-4ED0-921F-DEF6FC27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6DAA2C-FBE3-41D2-A907-CC1292C3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7BAA3-71F7-4D3D-87E3-4C07D60E2EF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07904367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21F001-74EF-4D91-A56D-81EC34B1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8C239-6FEA-41E0-A304-5BAE5130D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3197AA-DDBF-4235-B8C7-BA637DA30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466F65B-989E-4623-92BA-01A86A6F5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D39489-ADC8-47C4-BDEF-E98A50F1B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86AB24-4C7F-4F90-90A6-79C0C252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AA3CD6-55D4-4C2F-A851-B64275E82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31F184F-85B7-4CA8-9E04-AE8A4BF9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F5EC7-4D20-476C-94F1-6C1117268B2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4812740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EF33E-BCA2-4EE7-A1F1-BC2E76C9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208DBD-2404-4021-AD7C-4F01C0B27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87B307-7B78-415C-9C5A-8275CBC5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4E2C64-C00E-42AA-9C9E-4373B912E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B845F-A8EC-4B24-84F7-B4A5A62C2B2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70828061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6109DAA-2F9D-4690-A4ED-FDB62524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6A5211-0A09-4F7D-8E18-D31D8526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4E6F74-8303-4183-AF25-D4EB081B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6EF83-8A6A-4BEA-A72F-00CF8AA2DB43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83610507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9F102-70D0-438A-99EB-FC34D057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24F1C-C1F0-42FF-AC08-CF79B64BB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4E8245-757B-40F0-9186-806DF6F47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FDF46C-15DA-4329-9089-3E4049C5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FD8645-A64D-47FF-951E-906D2E26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0B6762-99F7-477D-9E7F-0E552FD22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83C3A-EC0E-4C99-B764-D8B82525A81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42496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63187-72FD-42BA-8EB2-B74C67767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E5EC86-08E2-4C6F-B2FF-A7459D527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090AE9-E9AF-4EFF-B4F6-9A6F51DE3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BFCDBE-C9E3-49DE-B79D-2658A94E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DE039F-B9B6-4477-8BF8-FA1BC2F9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0456F3-4FDF-43B9-9AD0-0D116366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398A6-3A64-4192-82DF-987CFE6C7F6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96949626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C11D47-13C6-4C7F-8923-9C2A4D72E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titulu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A1A316B-A60E-4B16-8144-A45BADA41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19318A-6417-4D99-8E36-B70611F7A3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32AF18-691C-4970-B113-7B4040B2244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9251EF-3BA3-4DB8-8C2F-64C827C467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ED42D950-E334-46CC-BE05-54D6B584FA16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4">
            <a:extLst>
              <a:ext uri="{FF2B5EF4-FFF2-40B4-BE49-F238E27FC236}">
                <a16:creationId xmlns:a16="http://schemas.microsoft.com/office/drawing/2014/main" id="{E77C277B-D4E5-47CD-975E-E98A5E98892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4098" name="Object 2">
              <a:extLst>
                <a:ext uri="{FF2B5EF4-FFF2-40B4-BE49-F238E27FC236}">
                  <a16:creationId xmlns:a16="http://schemas.microsoft.com/office/drawing/2014/main" id="{6C59B5AD-C0A1-4401-8A2B-FEF5FECFEB3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88261800"/>
                </p:ext>
              </p:extLst>
            </p:nvPr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lide" r:id="rId2" imgW="6288028" imgH="4715269" progId="PowerPoint.Slide.8">
                    <p:embed/>
                  </p:oleObj>
                </mc:Choice>
                <mc:Fallback>
                  <p:oleObj name="Slide" r:id="rId2" imgW="6288028" imgH="4715269" progId="PowerPoint.Slide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9" name="Text Box 3">
              <a:extLst>
                <a:ext uri="{FF2B5EF4-FFF2-40B4-BE49-F238E27FC236}">
                  <a16:creationId xmlns:a16="http://schemas.microsoft.com/office/drawing/2014/main" id="{33693EA0-7F04-4464-93FD-18DEB23CC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cs-CZ" altLang="cs-CZ" sz="2400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399495" y="612559"/>
                <a:ext cx="7493829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Ke zdroji napětí 220 V byly sériově připojeny tři rezistory o odporech:		</a:t>
                </a:r>
              </a:p>
              <a:p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cs-CZ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=300 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cs-CZ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=40 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cs-CZ" sz="2400" dirty="0"/>
                  <a:t>. </a:t>
                </a:r>
              </a:p>
              <a:p>
                <a:r>
                  <a:rPr lang="cs-CZ" sz="2400" dirty="0"/>
                  <a:t>Vypočti a) celkový odpor všech tří rezistorů, b) proud procházející obvodem, c) napětí na jednotlivých rezistorech.</a:t>
                </a:r>
              </a:p>
              <a:p>
                <a:r>
                  <a:rPr lang="cs-CZ" sz="2400" dirty="0"/>
                  <a:t>Pro sériové zapojení platí: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400" dirty="0"/>
                  <a:t>	</a:t>
                </a: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5" y="612559"/>
                <a:ext cx="7493829" cy="2677656"/>
              </a:xfrm>
              <a:prstGeom prst="rect">
                <a:avLst/>
              </a:prstGeom>
              <a:blipFill>
                <a:blip r:embed="rId2"/>
                <a:stretch>
                  <a:fillRect l="-1302" t="-1818" b="-4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84446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399495" y="612559"/>
                <a:ext cx="7493829" cy="6321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Cambria Math" panose="02040503050406030204" pitchFamily="18" charset="0"/>
                  </a:rPr>
                  <a:t>c)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=300 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cs-CZ" sz="24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=40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=220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=?(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=100+300+40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=440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Celkový odpor je 440 </a:t>
                </a:r>
                <a:r>
                  <a:rPr lang="cs-CZ" sz="2400" dirty="0">
                    <a:sym typeface="Symbol" panose="05050102010706020507" pitchFamily="18" charset="2"/>
                  </a:rPr>
                  <a:t></a:t>
                </a:r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b)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=220:440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=0,5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Obvodem prochází proud 0,5 A.</a:t>
                </a:r>
              </a:p>
              <a:p>
                <a:endParaRPr lang="cs-CZ" sz="2400" dirty="0"/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5" y="612559"/>
                <a:ext cx="7493829" cy="6321346"/>
              </a:xfrm>
              <a:prstGeom prst="rect">
                <a:avLst/>
              </a:prstGeom>
              <a:blipFill>
                <a:blip r:embed="rId2"/>
                <a:stretch>
                  <a:fillRect l="-1302" t="-7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4425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399495" y="243512"/>
                <a:ext cx="7493829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=0,5.100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=50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endParaRPr lang="cs-CZ" sz="2400" dirty="0"/>
              </a:p>
              <a:p>
                <a:r>
                  <a:rPr lang="cs-CZ" sz="2400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=?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=0,5.300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=150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=0,5.40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=20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Napětí na jednotlivých rezistorech je 50 V, 150 V a 20 V.</a:t>
                </a:r>
              </a:p>
              <a:p>
                <a:r>
                  <a:rPr lang="cs-CZ" sz="2400" dirty="0"/>
                  <a:t>Kontrola: Celkové napětí je součtem jednotlivých napětí: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50+150+20=220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5" y="243512"/>
                <a:ext cx="7493829" cy="6370975"/>
              </a:xfrm>
              <a:prstGeom prst="rect">
                <a:avLst/>
              </a:prstGeom>
              <a:blipFill>
                <a:blip r:embed="rId2"/>
                <a:stretch>
                  <a:fillRect l="-13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85248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399495" y="243512"/>
                <a:ext cx="7493829" cy="6345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Do obvodu jsou zapojeny paralelně rezistory 3 </a:t>
                </a:r>
                <a:r>
                  <a:rPr lang="cs-CZ" sz="2400" dirty="0">
                    <a:sym typeface="Symbol" panose="05050102010706020507" pitchFamily="18" charset="2"/>
                  </a:rPr>
                  <a:t></a:t>
                </a:r>
                <a:r>
                  <a:rPr lang="cs-CZ" sz="2400" dirty="0"/>
                  <a:t> a 6 </a:t>
                </a:r>
                <a:r>
                  <a:rPr lang="cs-CZ" sz="2400" dirty="0">
                    <a:sym typeface="Symbol" panose="05050102010706020507" pitchFamily="18" charset="2"/>
                  </a:rPr>
                  <a:t></a:t>
                </a:r>
                <a:r>
                  <a:rPr lang="cs-CZ" sz="2400" dirty="0"/>
                  <a:t> a zdroj napětí 6 V.</a:t>
                </a:r>
              </a:p>
              <a:p>
                <a:r>
                  <a:rPr lang="cs-CZ" sz="2400" dirty="0"/>
                  <a:t>Jaký je výsledný odpor, jaké proudy procházejí jednotlivými větvemi obvodu a jaký je celkový proud v nerozvětvené části obvodu?</a:t>
                </a:r>
              </a:p>
              <a:p>
                <a:r>
                  <a:rPr lang="cs-CZ" sz="2400" dirty="0"/>
                  <a:t>Pro paralelní zapojení platí: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=3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=6 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cs-CZ" sz="2400" dirty="0"/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=?(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3.6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3+6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=2 </m:t>
                      </m:r>
                      <m:r>
                        <m:rPr>
                          <m:sty m:val="p"/>
                        </m:rPr>
                        <a:rPr lang="cs-CZ" sz="2400" u="dbl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Celkový odpor je  2 </a:t>
                </a:r>
                <a:r>
                  <a:rPr lang="cs-CZ" sz="2400" dirty="0">
                    <a:sym typeface="Symbol" panose="05050102010706020507" pitchFamily="18" charset="2"/>
                  </a:rPr>
                  <a:t></a:t>
                </a:r>
                <a:r>
                  <a:rPr lang="cs-CZ" sz="2400" dirty="0"/>
                  <a:t>.</a:t>
                </a: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5" y="243512"/>
                <a:ext cx="7493829" cy="6345583"/>
              </a:xfrm>
              <a:prstGeom prst="rect">
                <a:avLst/>
              </a:prstGeom>
              <a:blipFill>
                <a:blip r:embed="rId2"/>
                <a:stretch>
                  <a:fillRect l="-1302" t="-8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38545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399495" y="243512"/>
                <a:ext cx="7493829" cy="66842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  <a:p>
                <a:r>
                  <a:rPr lang="cs-CZ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cs-CZ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 u="dbl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000" i="1" u="dbl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i="1" u="dbl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cs-CZ" sz="2000" i="1" u="dbl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  <a:p>
                <a:r>
                  <a:rPr lang="cs-CZ" sz="2000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=?(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r>
                  <a:rPr lang="cs-CZ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u="dbl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 u="dbl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000" i="1" u="dbl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000" i="1" u="dbl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0" i="1" u="dbl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2000" i="1" u="dbl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i="1" u="dbl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cs-CZ" sz="2000" dirty="0"/>
              </a:p>
              <a:p>
                <a:r>
                  <a:rPr lang="cs-CZ" sz="2000" dirty="0"/>
                  <a:t>Proud v prvním rezistoru je 2 A. Proud v druhém rezistoru je 1 A.</a:t>
                </a:r>
              </a:p>
              <a:p>
                <a:endParaRPr lang="cs-CZ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=?(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r>
                  <a:rPr lang="cs-CZ" sz="2000" dirty="0"/>
                  <a:t> 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=6:2</m:t>
                    </m:r>
                  </m:oMath>
                </a14:m>
                <a:endParaRPr lang="cs-CZ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 u="dbl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000" i="1" u="dbl">
                          <a:latin typeface="Cambria Math" panose="02040503050406030204" pitchFamily="18" charset="0"/>
                        </a:rPr>
                        <m:t>=3 </m:t>
                      </m:r>
                      <m:r>
                        <a:rPr lang="cs-CZ" sz="2000" i="1" u="dbl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000" dirty="0"/>
              </a:p>
              <a:p>
                <a:r>
                  <a:rPr lang="cs-CZ" sz="2000" dirty="0"/>
                  <a:t>Celkový proud je 3 A.</a:t>
                </a: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5" y="243512"/>
                <a:ext cx="7493829" cy="6684266"/>
              </a:xfrm>
              <a:prstGeom prst="rect">
                <a:avLst/>
              </a:prstGeom>
              <a:blipFill>
                <a:blip r:embed="rId2"/>
                <a:stretch>
                  <a:fillRect l="-8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47763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0A1DA12-6AC1-4167-8CFE-FA3F066CE934}"/>
              </a:ext>
            </a:extLst>
          </p:cNvPr>
          <p:cNvSpPr txBox="1"/>
          <p:nvPr/>
        </p:nvSpPr>
        <p:spPr>
          <a:xfrm>
            <a:off x="399495" y="612559"/>
            <a:ext cx="74938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Dva spotřebiče o odporech 20 </a:t>
            </a:r>
            <a:r>
              <a:rPr lang="cs-CZ" sz="2400" dirty="0">
                <a:sym typeface="Symbol" panose="05050102010706020507" pitchFamily="18" charset="2"/>
              </a:rPr>
              <a:t></a:t>
            </a:r>
            <a:r>
              <a:rPr lang="cs-CZ" sz="2400" dirty="0"/>
              <a:t> a 30 </a:t>
            </a:r>
            <a:r>
              <a:rPr lang="cs-CZ" sz="2400" dirty="0">
                <a:sym typeface="Symbol" panose="05050102010706020507" pitchFamily="18" charset="2"/>
              </a:rPr>
              <a:t></a:t>
            </a:r>
            <a:r>
              <a:rPr lang="cs-CZ" sz="2400" dirty="0"/>
              <a:t> jsou zapojeny v elektrickém obvodu sériově (za sebou). Na vnějších svorkách obou spotřebičů je napětí 100 V (celkové napětí).</a:t>
            </a:r>
          </a:p>
          <a:p>
            <a:r>
              <a:rPr lang="cs-CZ" sz="2400" dirty="0"/>
              <a:t> </a:t>
            </a:r>
          </a:p>
          <a:p>
            <a:r>
              <a:rPr lang="cs-CZ" sz="2400" dirty="0"/>
              <a:t>Vypočti: </a:t>
            </a:r>
          </a:p>
          <a:p>
            <a:pPr lvl="0"/>
            <a:r>
              <a:rPr lang="cs-CZ" sz="2400" dirty="0"/>
              <a:t>a) celkový odpor</a:t>
            </a:r>
          </a:p>
          <a:p>
            <a:pPr lvl="0"/>
            <a:r>
              <a:rPr lang="cs-CZ" sz="2400" dirty="0"/>
              <a:t>b) celkový proud</a:t>
            </a:r>
          </a:p>
          <a:p>
            <a:pPr lvl="0"/>
            <a:r>
              <a:rPr lang="cs-CZ" sz="2400" dirty="0"/>
              <a:t>c) proud v jednotlivých spotřebičích</a:t>
            </a:r>
          </a:p>
          <a:p>
            <a:pPr lvl="0"/>
            <a:r>
              <a:rPr lang="cs-CZ" sz="2400" dirty="0"/>
              <a:t>d) napětí na svorkách jednotlivých spotřebičů</a:t>
            </a:r>
          </a:p>
        </p:txBody>
      </p:sp>
    </p:spTree>
    <p:extLst>
      <p:ext uri="{BB962C8B-B14F-4D97-AF65-F5344CB8AC3E}">
        <p14:creationId xmlns:p14="http://schemas.microsoft.com/office/powerpoint/2010/main" val="372589702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541537" y="426127"/>
                <a:ext cx="7493829" cy="6690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Pro sériové zapojení platí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=20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=30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 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2400"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</m:d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=20+30</m:t>
                      </m:r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=50 </m:t>
                      </m:r>
                      <m:r>
                        <m:rPr>
                          <m:sty m:val="p"/>
                        </m:rPr>
                        <a:rPr lang="cs-CZ" sz="2400" u="dbl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u="dbl" dirty="0"/>
              </a:p>
              <a:p>
                <a:r>
                  <a:rPr lang="cs-CZ" sz="2400" dirty="0"/>
                  <a:t>Celkový odpor je 50 </a:t>
                </a:r>
                <a:r>
                  <a:rPr lang="cs-CZ" sz="2400" dirty="0">
                    <a:sym typeface="Symbol" panose="05050102010706020507" pitchFamily="18" charset="2"/>
                  </a:rPr>
                  <a:t></a:t>
                </a:r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b)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=100:50</m:t>
                      </m:r>
                    </m:oMath>
                  </m:oMathPara>
                </a14:m>
                <a:endParaRPr lang="cs-CZ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Celkový proud je 2 A.</a:t>
                </a: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7" y="426127"/>
                <a:ext cx="7493829" cy="6690678"/>
              </a:xfrm>
              <a:prstGeom prst="rect">
                <a:avLst/>
              </a:prstGeom>
              <a:blipFill>
                <a:blip r:embed="rId2"/>
                <a:stretch>
                  <a:fillRect l="-1302" t="-7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19709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541538" y="195308"/>
                <a:ext cx="8069802" cy="6740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cs-CZ" sz="2400" dirty="0"/>
                  <a:t>c)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=?(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Proud v prvním spotřebiči je 2 A, v druhém spotřebiči 2 A.</a:t>
                </a:r>
              </a:p>
              <a:p>
                <a:r>
                  <a:rPr lang="cs-CZ" sz="2400" dirty="0"/>
                  <a:t>d)</a:t>
                </a:r>
                <a:br>
                  <a:rPr lang="cs-CZ" sz="2400" dirty="0"/>
                </a:br>
                <a:r>
                  <a:rPr lang="cs-CZ" sz="2400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=?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=2.20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=40 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Napětí na svorkách prvního spotřebiče je 40 V.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=2.30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b="0" i="1" u="dbl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=60 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Napětí na svorkách druhého spotřebiče je 60 V.</a:t>
                </a: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8" y="195308"/>
                <a:ext cx="8069802" cy="6740307"/>
              </a:xfrm>
              <a:prstGeom prst="rect">
                <a:avLst/>
              </a:prstGeom>
              <a:blipFill>
                <a:blip r:embed="rId2"/>
                <a:stretch>
                  <a:fillRect l="-1208" t="-723" b="-10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9777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541538" y="195308"/>
                <a:ext cx="80698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Kontrola: Celkové napětí je součtem napětí na jednotlivých spotřebičích.</a:t>
                </a:r>
              </a:p>
              <a:p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40+60=100</m:t>
                      </m:r>
                    </m:oMath>
                  </m:oMathPara>
                </a14:m>
                <a:endParaRPr lang="cs-CZ" sz="2400" dirty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8" y="195308"/>
                <a:ext cx="8069802" cy="1938992"/>
              </a:xfrm>
              <a:prstGeom prst="rect">
                <a:avLst/>
              </a:prstGeom>
              <a:blipFill>
                <a:blip r:embed="rId2"/>
                <a:stretch>
                  <a:fillRect l="-1208" t="-25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259382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0A1DA12-6AC1-4167-8CFE-FA3F066CE934}"/>
              </a:ext>
            </a:extLst>
          </p:cNvPr>
          <p:cNvSpPr txBox="1"/>
          <p:nvPr/>
        </p:nvSpPr>
        <p:spPr>
          <a:xfrm>
            <a:off x="399495" y="612559"/>
            <a:ext cx="83094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Dva spotřebiče o odporech 20 </a:t>
            </a:r>
            <a:r>
              <a:rPr lang="cs-CZ" sz="2400" dirty="0">
                <a:sym typeface="Symbol" panose="05050102010706020507" pitchFamily="18" charset="2"/>
              </a:rPr>
              <a:t></a:t>
            </a:r>
            <a:r>
              <a:rPr lang="cs-CZ" sz="2400" dirty="0"/>
              <a:t> a 30 </a:t>
            </a:r>
            <a:r>
              <a:rPr lang="cs-CZ" sz="2400" dirty="0">
                <a:sym typeface="Symbol" panose="05050102010706020507" pitchFamily="18" charset="2"/>
              </a:rPr>
              <a:t></a:t>
            </a:r>
            <a:r>
              <a:rPr lang="cs-CZ" sz="2400" dirty="0"/>
              <a:t> jsou zapojeny v elektrickém obvodu paralelně (vedle sebe). Na vnějších svorkách obou spotřebičů je napětí 100 V (celkové napětí). </a:t>
            </a:r>
          </a:p>
          <a:p>
            <a:r>
              <a:rPr lang="cs-CZ" sz="2400" dirty="0"/>
              <a:t>Vypočti: </a:t>
            </a:r>
          </a:p>
          <a:p>
            <a:pPr lvl="0"/>
            <a:r>
              <a:rPr lang="cs-CZ" sz="2400" dirty="0"/>
              <a:t>a) celkový odpor</a:t>
            </a:r>
          </a:p>
          <a:p>
            <a:pPr lvl="0"/>
            <a:r>
              <a:rPr lang="cs-CZ" sz="2400" dirty="0"/>
              <a:t>b) celkový proud</a:t>
            </a:r>
          </a:p>
          <a:p>
            <a:pPr lvl="0"/>
            <a:r>
              <a:rPr lang="cs-CZ" sz="2400" dirty="0"/>
              <a:t>c) proud v jednotlivých spotřebičích</a:t>
            </a:r>
          </a:p>
          <a:p>
            <a:pPr lvl="0"/>
            <a:r>
              <a:rPr lang="cs-CZ" sz="2400" dirty="0"/>
              <a:t>d) napětí na svorkách jednotlivých spotřebičů</a:t>
            </a:r>
          </a:p>
        </p:txBody>
      </p:sp>
    </p:spTree>
    <p:extLst>
      <p:ext uri="{BB962C8B-B14F-4D97-AF65-F5344CB8AC3E}">
        <p14:creationId xmlns:p14="http://schemas.microsoft.com/office/powerpoint/2010/main" val="39358358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470516" y="310717"/>
                <a:ext cx="7493829" cy="6665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Pro paralelní zapojení platí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sz="2400" dirty="0"/>
              </a:p>
              <a:p>
                <a:r>
                  <a:rPr lang="cs-CZ" sz="2400" dirty="0"/>
                  <a:t>a)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=20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=30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 ?(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20.30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20+30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14:m>
                  <m:oMath xmlns:m="http://schemas.openxmlformats.org/officeDocument/2006/math">
                    <m:r>
                      <a:rPr lang="cs-CZ" sz="2400" i="1" u="dbl">
                        <a:latin typeface="Cambria Math" panose="02040503050406030204" pitchFamily="18" charset="0"/>
                      </a:rPr>
                      <m:t>𝑅</m:t>
                    </m:r>
                    <m:r>
                      <a:rPr lang="cs-CZ" sz="2400" i="1" u="dbl">
                        <a:latin typeface="Cambria Math" panose="02040503050406030204" pitchFamily="18" charset="0"/>
                      </a:rPr>
                      <m:t>=12 </m:t>
                    </m:r>
                    <m:r>
                      <m:rPr>
                        <m:sty m:val="p"/>
                      </m:rPr>
                      <a:rPr lang="cs-CZ" sz="2400" u="dbl">
                        <a:latin typeface="Cambria Math" panose="02040503050406030204" pitchFamily="18" charset="0"/>
                      </a:rPr>
                      <m:t>Ω</m:t>
                    </m:r>
                    <m:r>
                      <a:rPr lang="cs-CZ" sz="2400" b="0" i="0" u="dbl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cs-CZ" sz="2400" dirty="0"/>
                  <a:t>		Celkový odpor je 12 </a:t>
                </a:r>
                <a:r>
                  <a:rPr lang="cs-CZ" sz="2400" dirty="0">
                    <a:sym typeface="Symbol" panose="05050102010706020507" pitchFamily="18" charset="2"/>
                  </a:rPr>
                  <a:t></a:t>
                </a:r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b)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=100:12</m:t>
                      </m:r>
                    </m:oMath>
                  </m:oMathPara>
                </a14:m>
                <a:endParaRPr lang="cs-CZ" sz="2400" dirty="0"/>
              </a:p>
              <a:p>
                <a14:m>
                  <m:oMath xmlns:m="http://schemas.openxmlformats.org/officeDocument/2006/math">
                    <m:r>
                      <a:rPr lang="cs-CZ" sz="2400" i="1" u="dbl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400" i="1" u="dbl">
                        <a:latin typeface="Cambria Math" panose="02040503050406030204" pitchFamily="18" charset="0"/>
                      </a:rPr>
                      <m:t>≐8,3 </m:t>
                    </m:r>
                    <m:r>
                      <a:rPr lang="cs-CZ" sz="2400" i="1" u="dbl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sz="2400" dirty="0"/>
                  <a:t> 		Celkový proud je 8,3 A.</a:t>
                </a: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16" y="310717"/>
                <a:ext cx="7493829" cy="6665286"/>
              </a:xfrm>
              <a:prstGeom prst="rect">
                <a:avLst/>
              </a:prstGeom>
              <a:blipFill>
                <a:blip r:embed="rId2"/>
                <a:stretch>
                  <a:fillRect l="-1221" t="-7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64178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514904" y="337351"/>
                <a:ext cx="7493829" cy="6164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cs-CZ" sz="2400" dirty="0"/>
                  <a:t>c)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  <a:p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=?(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cs-CZ" sz="2400" dirty="0"/>
              </a:p>
              <a:p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cs-CZ" sz="2400" dirty="0"/>
              </a:p>
              <a:p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u="dbl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 u="dbl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i="1" u="dbl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 u="dbl">
                        <a:latin typeface="Cambria Math" panose="02040503050406030204" pitchFamily="18" charset="0"/>
                      </a:rPr>
                      <m:t>≐3,</m:t>
                    </m:r>
                    <m:r>
                      <a:rPr lang="cs-CZ" sz="2400" b="0" i="1" u="dbl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cs-CZ" sz="2400" b="0" i="1" u="dbl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cs-CZ" sz="2400" dirty="0"/>
              </a:p>
              <a:p>
                <a:endParaRPr lang="cs-CZ" sz="2400" dirty="0"/>
              </a:p>
              <a:p>
                <a:r>
                  <a:rPr lang="cs-CZ" sz="2400" dirty="0"/>
                  <a:t>Proud v prvním spotřebiči je 5 A.</a:t>
                </a:r>
              </a:p>
              <a:p>
                <a:r>
                  <a:rPr lang="cs-CZ" sz="2400" dirty="0"/>
                  <a:t>Proud v druhém spotřebiči je 3,3 A.</a:t>
                </a: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4" y="337351"/>
                <a:ext cx="7493829" cy="6164444"/>
              </a:xfrm>
              <a:prstGeom prst="rect">
                <a:avLst/>
              </a:prstGeom>
              <a:blipFill>
                <a:blip r:embed="rId2"/>
                <a:stretch>
                  <a:fillRect l="-1220" t="-7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84556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514904" y="337351"/>
                <a:ext cx="7493829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cs-CZ" sz="2400" dirty="0"/>
                  <a:t>d)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cs-CZ" sz="2400" b="0" i="1" u="dbl" smtClean="0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cs-CZ" sz="2400" b="0" i="1" u="dbl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u="dbl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400" i="1" u="dbl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a:rPr lang="cs-CZ" sz="2400" i="1" u="dbl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Napětí na svorkách prvního spotřebiče je 100 V.</a:t>
                </a:r>
              </a:p>
              <a:p>
                <a:r>
                  <a:rPr lang="cs-CZ" sz="2400" dirty="0"/>
                  <a:t>Napětí na svorkách druhého spotřebiče je 100 V.</a:t>
                </a:r>
              </a:p>
              <a:p>
                <a:endParaRPr lang="cs-CZ" sz="2400" dirty="0"/>
              </a:p>
              <a:p>
                <a:r>
                  <a:rPr lang="cs-CZ" sz="2400" dirty="0"/>
                  <a:t>Kontrola: Celkový proud je součtem proudů na jednotlivých spotřebičích.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3,3+5=8,3</m:t>
                      </m:r>
                    </m:oMath>
                  </m:oMathPara>
                </a14:m>
                <a:endParaRPr lang="cs-CZ" sz="2400" dirty="0"/>
              </a:p>
              <a:p>
                <a:endParaRPr lang="cs-CZ" sz="2400" dirty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4" y="337351"/>
                <a:ext cx="7493829" cy="5632311"/>
              </a:xfrm>
              <a:prstGeom prst="rect">
                <a:avLst/>
              </a:prstGeom>
              <a:blipFill>
                <a:blip r:embed="rId2"/>
                <a:stretch>
                  <a:fillRect l="-1220" t="-8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156478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Microsoft Office PowerPoint</Application>
  <PresentationFormat>Předvádění na obrazovce (4:3)</PresentationFormat>
  <Paragraphs>150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Times New Roman</vt:lpstr>
      <vt:lpstr>Default Design</vt:lpstr>
      <vt:lpstr>Slide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Ohmův zákon I</dc:title>
  <dc:subject>fyzika</dc:subject>
  <dc:creator>upravil a přeložil Jaroslav Vrba</dc:creator>
  <cp:lastModifiedBy>Jaroslav Vrba</cp:lastModifiedBy>
  <cp:revision>1366</cp:revision>
  <cp:lastPrinted>1999-08-11T16:37:14Z</cp:lastPrinted>
  <dcterms:created xsi:type="dcterms:W3CDTF">1998-07-07T19:23:32Z</dcterms:created>
  <dcterms:modified xsi:type="dcterms:W3CDTF">2021-03-05T11:40:37Z</dcterms:modified>
</cp:coreProperties>
</file>