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7" r:id="rId2"/>
    <p:sldId id="460" r:id="rId3"/>
    <p:sldId id="469" r:id="rId4"/>
    <p:sldId id="470" r:id="rId5"/>
    <p:sldId id="471" r:id="rId6"/>
    <p:sldId id="472" r:id="rId7"/>
    <p:sldId id="473" r:id="rId8"/>
    <p:sldId id="474" r:id="rId9"/>
    <p:sldId id="475" r:id="rId10"/>
    <p:sldId id="478" r:id="rId11"/>
    <p:sldId id="479" r:id="rId12"/>
    <p:sldId id="480" r:id="rId13"/>
    <p:sldId id="481" r:id="rId14"/>
    <p:sldId id="482" r:id="rId15"/>
  </p:sldIdLst>
  <p:sldSz cx="9144000" cy="6858000" type="screen4x3"/>
  <p:notesSz cx="6858000" cy="9144000"/>
  <p:defaultTextStyle>
    <a:defPPr>
      <a:defRPr lang="sk-SK"/>
    </a:defPPr>
    <a:lvl1pPr algn="l" rtl="0" eaLnBrk="0" fontAlgn="base" hangingPunct="0">
      <a:spcBef>
        <a:spcPct val="0"/>
      </a:spcBef>
      <a:spcAft>
        <a:spcPct val="0"/>
      </a:spcAft>
      <a:defRPr sz="33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3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3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3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3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33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33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33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33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C0C0"/>
    <a:srgbClr val="FF0000"/>
    <a:srgbClr val="CC0000"/>
    <a:srgbClr val="6699FF"/>
    <a:srgbClr val="EA2516"/>
    <a:srgbClr val="FF9595"/>
    <a:srgbClr val="FF2727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717" autoAdjust="0"/>
    <p:restoredTop sz="94660"/>
  </p:normalViewPr>
  <p:slideViewPr>
    <p:cSldViewPr snapToGrid="0">
      <p:cViewPr varScale="1">
        <p:scale>
          <a:sx n="72" d="100"/>
          <a:sy n="72" d="100"/>
        </p:scale>
        <p:origin x="456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22"/>
    </p:cViewPr>
  </p:sorterViewPr>
  <p:notesViewPr>
    <p:cSldViewPr snapToGrid="0">
      <p:cViewPr varScale="1">
        <p:scale>
          <a:sx n="28" d="100"/>
          <a:sy n="28" d="100"/>
        </p:scale>
        <p:origin x="-1266" y="-84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B5F59480-0AEA-4870-B19D-1DC0D7C973C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defTabSz="762000">
              <a:defRPr sz="1000" i="1"/>
            </a:lvl1pPr>
          </a:lstStyle>
          <a:p>
            <a:endParaRPr lang="sk-SK" altLang="cs-CZ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626FC56A-3475-4567-8714-5F686ADF4C7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defTabSz="762000">
              <a:defRPr sz="1000" i="1"/>
            </a:lvl1pPr>
          </a:lstStyle>
          <a:p>
            <a:endParaRPr lang="sk-SK" altLang="cs-CZ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0829E05C-C219-486D-A3EB-E62DC782B8D3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6D48E565-2FEB-4CF8-BB30-C0C50E2996EE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altLang="cs-CZ"/>
              <a:t>Klepnutím lze upravit styly předlohy textu</a:t>
            </a:r>
          </a:p>
          <a:p>
            <a:pPr lvl="1"/>
            <a:r>
              <a:rPr lang="sk-SK" altLang="cs-CZ"/>
              <a:t>Druhá úroveň</a:t>
            </a:r>
          </a:p>
          <a:p>
            <a:pPr lvl="2"/>
            <a:r>
              <a:rPr lang="sk-SK" altLang="cs-CZ"/>
              <a:t>Třetí úroveň</a:t>
            </a:r>
          </a:p>
          <a:p>
            <a:pPr lvl="3"/>
            <a:r>
              <a:rPr lang="sk-SK" altLang="cs-CZ"/>
              <a:t>Čtvrtá úroveň</a:t>
            </a:r>
          </a:p>
          <a:p>
            <a:pPr lvl="4"/>
            <a:r>
              <a:rPr lang="sk-SK" altLang="cs-CZ"/>
              <a:t>Pátá úroveň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BD0A6080-3E5C-4557-B8A7-EA8CCFED5CA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defTabSz="762000">
              <a:defRPr sz="1000" i="1"/>
            </a:lvl1pPr>
          </a:lstStyle>
          <a:p>
            <a:endParaRPr lang="sk-SK" altLang="cs-CZ"/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1E5BA405-EE6E-4CA0-AF3B-CFFE5267392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 defTabSz="762000">
              <a:defRPr sz="1000" i="1"/>
            </a:lvl1pPr>
          </a:lstStyle>
          <a:p>
            <a:fld id="{013F4501-8E5E-43DF-889F-2934CE11BA9E}" type="slidenum">
              <a:rPr lang="sk-SK" altLang="cs-CZ"/>
              <a:pPr/>
              <a:t>‹#›</a:t>
            </a:fld>
            <a:endParaRPr lang="sk-SK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163A028-3C9A-4A7F-8688-BA2E2EB3CC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37D9561-56F2-46D4-8201-7223863C1F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4D4889C-13FA-4012-912F-6DD7CAB8C7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8E0562F-7D87-417A-AD25-BCB00BD110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7714F1E-707C-421E-886E-B9F3E7C204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60661B-7256-4738-A4B9-3249A95022D4}" type="slidenum">
              <a:rPr lang="sk-SK" altLang="cs-CZ"/>
              <a:pPr/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1452730697"/>
      </p:ext>
    </p:extLst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8C7249-9521-43BB-99CC-BE1D091EEE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4005222-C3C0-4379-AD73-7BAB161256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2CB87CF-8E03-467B-BD21-86F9C8C7A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7098534-995B-4619-9A19-B009B9A565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982F16D-EC10-4093-8405-29A701B293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206AB1-2BE3-473C-BD39-FDCA348814D2}" type="slidenum">
              <a:rPr lang="sk-SK" altLang="cs-CZ"/>
              <a:pPr/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912668129"/>
      </p:ext>
    </p:extLst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930E5C47-6665-4767-9703-83DC0076C64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EF165C7-D3A5-4942-85B2-CD0FA6020B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33EC5D2-DEDB-42B1-A2CB-896296C700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DD28AFF-4371-4FC6-96BF-560B46FC4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9533D0D-AEC0-4C22-B715-D66C2EA6D9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9BD5C0-C395-49AE-89FF-0219A6FF7306}" type="slidenum">
              <a:rPr lang="sk-SK" altLang="cs-CZ"/>
              <a:pPr/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2854963748"/>
      </p:ext>
    </p:extLst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DD44467-7C42-4B23-AA19-C1E35F4FC9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FCB3EF3-F9CE-49FD-B85C-3606E6CE4D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3F2859F-D841-4753-BA11-13B446C4A3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C2A9C49-27FC-46D8-88FC-CF2933084E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DC414DA-D845-4585-9E60-825DC16844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437F10-F67B-4E2D-BD8F-FFCFB0380B6C}" type="slidenum">
              <a:rPr lang="sk-SK" altLang="cs-CZ"/>
              <a:pPr/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1417741674"/>
      </p:ext>
    </p:extLst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1D83C83-83CD-4391-BC84-5E6B17430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BEBD73D-CA7F-4527-9027-D113396983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B8EF078-3E07-4378-9E52-1543C1BAC3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6459784-ABF0-4361-8A4F-ABB822969B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04A66B9-1C0E-48D9-851D-C1B67ABD9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4EFD67-1BD3-4638-BADC-9034CDA96C15}" type="slidenum">
              <a:rPr lang="sk-SK" altLang="cs-CZ"/>
              <a:pPr/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3772016019"/>
      </p:ext>
    </p:extLst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33C781-7905-42B6-A069-11045C0135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14D94FD-B3D9-494E-924D-8EAD1455AF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0023C31-3596-4BAF-80D4-CCE30414DC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3B89676-BA71-462D-9D62-92E5ECFA51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339B030-B84B-4ED0-921F-DEF6FC27C1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D6DAA2C-FBE3-41D2-A907-CC1292C3C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87BAA3-71F7-4D3D-87E3-4C07D60E2EFC}" type="slidenum">
              <a:rPr lang="sk-SK" altLang="cs-CZ"/>
              <a:pPr/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2079043676"/>
      </p:ext>
    </p:extLst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21F001-74EF-4D91-A56D-81EC34B184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248C239-6FEA-41E0-A304-5BAE5130D6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73197AA-DDBF-4235-B8C7-BA637DA30A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4466F65B-989E-4623-92BA-01A86A6F51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3CD39489-ADC8-47C4-BDEF-E98A50F1B1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C786AB24-4C7F-4F90-90A6-79C0C252F4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9BAA3CD6-55D4-4C2F-A851-B64275E82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731F184F-85B7-4CA8-9E04-AE8A4BF9E0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5F5EC7-4D20-476C-94F1-6C1117268B2C}" type="slidenum">
              <a:rPr lang="sk-SK" altLang="cs-CZ"/>
              <a:pPr/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3248127404"/>
      </p:ext>
    </p:extLst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FEF33E-BCA2-4EE7-A1F1-BC2E76C90D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57208DBD-2404-4021-AD7C-4F01C0B274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E87B307-7B78-415C-9C5A-8275CBC5FC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84E2C64-C00E-42AA-9C9E-4373B912E4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4B845F-A8EC-4B24-84F7-B4A5A62C2B2C}" type="slidenum">
              <a:rPr lang="sk-SK" altLang="cs-CZ"/>
              <a:pPr/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1708280617"/>
      </p:ext>
    </p:extLst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66109DAA-2F9D-4690-A4ED-FDB62524E7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056A5211-0A09-4F7D-8E18-D31D85269B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14E6F74-8303-4183-AF25-D4EB081BB2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A6EF83-8A6A-4BEA-A72F-00CF8AA2DB43}" type="slidenum">
              <a:rPr lang="sk-SK" altLang="cs-CZ"/>
              <a:pPr/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3836105077"/>
      </p:ext>
    </p:extLst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59F102-70D0-438A-99EB-FC34D05750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F024F1C-C1F0-42FF-AC08-CF79B64BBD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5D4E8245-757B-40F0-9186-806DF6F47B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8FDF46C-15DA-4329-9089-3E4049C54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4FD8645-A64D-47FF-951E-906D2E2600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80B6762-99F7-477D-9E7F-0E552FD221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483C3A-EC0E-4C99-B764-D8B82525A81E}" type="slidenum">
              <a:rPr lang="sk-SK" altLang="cs-CZ"/>
              <a:pPr/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1142496"/>
      </p:ext>
    </p:extLst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A63187-72FD-42BA-8EB2-B74C677670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DBE5EC86-08E2-4C6F-B2FF-A7459D52790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FC090AE9-E9AF-4EFF-B4F6-9A6F51DE34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4BFCDBE-C9E3-49DE-B79D-2658A94EBB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ADE039F-B9B6-4477-8BF8-FA1BC2F976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30456F3-4FDF-43B9-9AD0-0D116366E8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D398A6-3A64-4192-82DF-987CFE6C7F6D}" type="slidenum">
              <a:rPr lang="sk-SK" altLang="cs-CZ"/>
              <a:pPr/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2969496268"/>
      </p:ext>
    </p:extLst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9EC11D47-13C6-4C7F-8923-9C2A4D72EB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 altLang="cs-CZ"/>
              <a:t>Klepnutím lze upravit styl předlohy titulu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3A1A316B-A60E-4B16-8144-A45BADA41B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altLang="cs-CZ"/>
              <a:t>Klepnutím lze upravit styly předlohy textu</a:t>
            </a:r>
          </a:p>
          <a:p>
            <a:pPr lvl="1"/>
            <a:r>
              <a:rPr lang="sk-SK" altLang="cs-CZ"/>
              <a:t>Druhá úroveň</a:t>
            </a:r>
          </a:p>
          <a:p>
            <a:pPr lvl="2"/>
            <a:r>
              <a:rPr lang="sk-SK" altLang="cs-CZ"/>
              <a:t>Třetí úroveň</a:t>
            </a:r>
          </a:p>
          <a:p>
            <a:pPr lvl="3"/>
            <a:r>
              <a:rPr lang="sk-SK" altLang="cs-CZ"/>
              <a:t>Čtvrtá úroveň</a:t>
            </a:r>
          </a:p>
          <a:p>
            <a:pPr lvl="4"/>
            <a:r>
              <a:rPr lang="sk-SK" altLang="cs-CZ"/>
              <a:t>Pátá úroveň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D19318A-6417-4D99-8E36-B70611F7A34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defTabSz="762000">
              <a:defRPr sz="1400"/>
            </a:lvl1pPr>
          </a:lstStyle>
          <a:p>
            <a:endParaRPr lang="sk-SK" altLang="cs-CZ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CE32AF18-691C-4970-B113-7B4040B2244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defTabSz="762000">
              <a:defRPr sz="1400"/>
            </a:lvl1pPr>
          </a:lstStyle>
          <a:p>
            <a:endParaRPr lang="sk-SK" altLang="cs-CZ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F79251EF-3BA3-4DB8-8C2F-64C827C4673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defTabSz="762000">
              <a:defRPr sz="1400"/>
            </a:lvl1pPr>
          </a:lstStyle>
          <a:p>
            <a:fld id="{ED42D950-E334-46CC-BE05-54D6B584FA16}" type="slidenum">
              <a:rPr lang="sk-SK" altLang="cs-CZ"/>
              <a:pPr/>
              <a:t>‹#›</a:t>
            </a:fld>
            <a:endParaRPr lang="sk-SK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dissolve/>
  </p:transition>
  <p:txStyles>
    <p:titleStyle>
      <a:lvl1pPr algn="ctr" defTabSz="7620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762000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762000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00" name="Group 4">
            <a:extLst>
              <a:ext uri="{FF2B5EF4-FFF2-40B4-BE49-F238E27FC236}">
                <a16:creationId xmlns:a16="http://schemas.microsoft.com/office/drawing/2014/main" id="{E77C277B-D4E5-47CD-975E-E98A5E98892A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2413" cy="6858000"/>
            <a:chOff x="0" y="0"/>
            <a:chExt cx="5759" cy="4320"/>
          </a:xfrm>
        </p:grpSpPr>
        <p:graphicFrame>
          <p:nvGraphicFramePr>
            <p:cNvPr id="4098" name="Object 2">
              <a:extLst>
                <a:ext uri="{FF2B5EF4-FFF2-40B4-BE49-F238E27FC236}">
                  <a16:creationId xmlns:a16="http://schemas.microsoft.com/office/drawing/2014/main" id="{6C59B5AD-C0A1-4401-8A2B-FEF5FECFEB33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688261800"/>
                </p:ext>
              </p:extLst>
            </p:nvPr>
          </p:nvGraphicFramePr>
          <p:xfrm>
            <a:off x="0" y="0"/>
            <a:ext cx="5759" cy="43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Slide" r:id="rId2" imgW="6288028" imgH="4715269" progId="PowerPoint.Slide.8">
                    <p:embed/>
                  </p:oleObj>
                </mc:Choice>
                <mc:Fallback>
                  <p:oleObj name="Slide" r:id="rId2" imgW="6288028" imgH="4715269" progId="PowerPoint.Slide.8">
                    <p:embed/>
                    <p:pic>
                      <p:nvPicPr>
                        <p:cNvPr id="0" name="Object 2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3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0" y="0"/>
                          <a:ext cx="5759" cy="432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099" name="Text Box 3">
              <a:extLst>
                <a:ext uri="{FF2B5EF4-FFF2-40B4-BE49-F238E27FC236}">
                  <a16:creationId xmlns:a16="http://schemas.microsoft.com/office/drawing/2014/main" id="{33693EA0-7F04-4464-93FD-18DEB23CC24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" y="3873"/>
              <a:ext cx="11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cs-CZ" altLang="cs-CZ" sz="2400"/>
            </a:p>
          </p:txBody>
        </p:sp>
      </p:grpSp>
    </p:spTree>
  </p:cSld>
  <p:clrMapOvr>
    <a:masterClrMapping/>
  </p:clrMapOvr>
  <p:transition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ovéPole 2">
                <a:extLst>
                  <a:ext uri="{FF2B5EF4-FFF2-40B4-BE49-F238E27FC236}">
                    <a16:creationId xmlns:a16="http://schemas.microsoft.com/office/drawing/2014/main" id="{70A1DA12-6AC1-4167-8CFE-FA3F066CE934}"/>
                  </a:ext>
                </a:extLst>
              </p:cNvPr>
              <p:cNvSpPr txBox="1"/>
              <p:nvPr/>
            </p:nvSpPr>
            <p:spPr>
              <a:xfrm>
                <a:off x="399495" y="612559"/>
                <a:ext cx="7493829" cy="26776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2400" dirty="0"/>
                  <a:t>Ke zdroji napětí 220 V byly sériově připojeny tři rezistory o odporech:		</a:t>
                </a:r>
              </a:p>
              <a:p>
                <a:r>
                  <a:rPr lang="cs-CZ" sz="24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400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cs-CZ" sz="24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cs-CZ" sz="2400" i="1">
                        <a:latin typeface="Cambria Math" panose="02040503050406030204" pitchFamily="18" charset="0"/>
                      </a:rPr>
                      <m:t>=100 </m:t>
                    </m:r>
                    <m:r>
                      <m:rPr>
                        <m:sty m:val="p"/>
                      </m:rPr>
                      <a:rPr lang="cs-CZ" sz="2400">
                        <a:latin typeface="Cambria Math" panose="02040503050406030204" pitchFamily="18" charset="0"/>
                      </a:rPr>
                      <m:t>Ω</m:t>
                    </m:r>
                  </m:oMath>
                </a14:m>
                <a:r>
                  <a:rPr lang="cs-CZ" sz="2400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400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cs-CZ" sz="24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cs-CZ" sz="2400" i="1">
                        <a:latin typeface="Cambria Math" panose="02040503050406030204" pitchFamily="18" charset="0"/>
                      </a:rPr>
                      <m:t>=300 </m:t>
                    </m:r>
                    <m:r>
                      <m:rPr>
                        <m:sty m:val="p"/>
                      </m:rPr>
                      <a:rPr lang="cs-CZ" sz="2400">
                        <a:latin typeface="Cambria Math" panose="02040503050406030204" pitchFamily="18" charset="0"/>
                      </a:rPr>
                      <m:t>Ω</m:t>
                    </m:r>
                  </m:oMath>
                </a14:m>
                <a:r>
                  <a:rPr lang="cs-CZ" sz="2400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400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cs-CZ" sz="2400" i="1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cs-CZ" sz="2400" i="1">
                        <a:latin typeface="Cambria Math" panose="02040503050406030204" pitchFamily="18" charset="0"/>
                      </a:rPr>
                      <m:t>=40 </m:t>
                    </m:r>
                    <m:r>
                      <m:rPr>
                        <m:sty m:val="p"/>
                      </m:rPr>
                      <a:rPr lang="cs-CZ" sz="2400">
                        <a:latin typeface="Cambria Math" panose="02040503050406030204" pitchFamily="18" charset="0"/>
                      </a:rPr>
                      <m:t>Ω</m:t>
                    </m:r>
                  </m:oMath>
                </a14:m>
                <a:r>
                  <a:rPr lang="cs-CZ" sz="2400" dirty="0"/>
                  <a:t>. </a:t>
                </a:r>
              </a:p>
              <a:p>
                <a:r>
                  <a:rPr lang="cs-CZ" sz="2400" dirty="0"/>
                  <a:t>Vypočti a) celkový odpor všech tří rezistorů, b) proud procházející obvodem, c) napětí na jednotlivých rezistorech.</a:t>
                </a:r>
              </a:p>
              <a:p>
                <a:r>
                  <a:rPr lang="cs-CZ" sz="2400" dirty="0"/>
                  <a:t>Pro sériové zapojení platí: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400" i="1">
                            <a:latin typeface="Cambria Math" panose="02040503050406030204" pitchFamily="18" charset="0"/>
                          </a:rPr>
                          <m:t>𝐼</m:t>
                        </m:r>
                        <m:r>
                          <a:rPr lang="cs-CZ" sz="2400" i="1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cs-CZ" sz="2400" i="1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cs-CZ" sz="24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cs-CZ" sz="240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cs-CZ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400" i="1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cs-CZ" sz="24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cs-CZ" sz="240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cs-CZ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400" i="1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cs-CZ" sz="2400" i="1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cs-CZ" sz="2400" dirty="0"/>
                  <a:t>	</a:t>
                </a:r>
              </a:p>
            </p:txBody>
          </p:sp>
        </mc:Choice>
        <mc:Fallback xmlns="">
          <p:sp>
            <p:nvSpPr>
              <p:cNvPr id="3" name="TextovéPole 2">
                <a:extLst>
                  <a:ext uri="{FF2B5EF4-FFF2-40B4-BE49-F238E27FC236}">
                    <a16:creationId xmlns:a16="http://schemas.microsoft.com/office/drawing/2014/main" id="{70A1DA12-6AC1-4167-8CFE-FA3F066CE9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495" y="612559"/>
                <a:ext cx="7493829" cy="2677656"/>
              </a:xfrm>
              <a:prstGeom prst="rect">
                <a:avLst/>
              </a:prstGeom>
              <a:blipFill>
                <a:blip r:embed="rId2"/>
                <a:stretch>
                  <a:fillRect l="-1302" t="-1818" b="-409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33844468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ovéPole 2">
                <a:extLst>
                  <a:ext uri="{FF2B5EF4-FFF2-40B4-BE49-F238E27FC236}">
                    <a16:creationId xmlns:a16="http://schemas.microsoft.com/office/drawing/2014/main" id="{70A1DA12-6AC1-4167-8CFE-FA3F066CE934}"/>
                  </a:ext>
                </a:extLst>
              </p:cNvPr>
              <p:cNvSpPr txBox="1"/>
              <p:nvPr/>
            </p:nvSpPr>
            <p:spPr>
              <a:xfrm>
                <a:off x="399495" y="612559"/>
                <a:ext cx="7493829" cy="63213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2400" dirty="0">
                    <a:latin typeface="Cambria Math" panose="02040503050406030204" pitchFamily="18" charset="0"/>
                  </a:rPr>
                  <a:t>c)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cs-CZ" sz="2400" i="1">
                          <a:latin typeface="Cambria Math" panose="02040503050406030204" pitchFamily="18" charset="0"/>
                        </a:rPr>
                        <m:t>=100 </m:t>
                      </m:r>
                      <m:r>
                        <m:rPr>
                          <m:sty m:val="p"/>
                        </m:rPr>
                        <a:rPr lang="cs-CZ" sz="2400">
                          <a:latin typeface="Cambria Math" panose="02040503050406030204" pitchFamily="18" charset="0"/>
                        </a:rPr>
                        <m:t>Ω</m:t>
                      </m:r>
                    </m:oMath>
                  </m:oMathPara>
                </a14:m>
                <a:endParaRPr lang="cs-CZ" sz="2400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400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cs-CZ" sz="24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cs-CZ" sz="2400" i="1">
                        <a:latin typeface="Cambria Math" panose="02040503050406030204" pitchFamily="18" charset="0"/>
                      </a:rPr>
                      <m:t>=300 </m:t>
                    </m:r>
                    <m:r>
                      <m:rPr>
                        <m:sty m:val="p"/>
                      </m:rPr>
                      <a:rPr lang="cs-CZ" sz="2400">
                        <a:latin typeface="Cambria Math" panose="02040503050406030204" pitchFamily="18" charset="0"/>
                      </a:rPr>
                      <m:t>Ω</m:t>
                    </m:r>
                  </m:oMath>
                </a14:m>
                <a:r>
                  <a:rPr lang="cs-CZ" sz="2400" dirty="0"/>
                  <a:t>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cs-CZ" sz="2400" i="1">
                          <a:latin typeface="Cambria Math" panose="02040503050406030204" pitchFamily="18" charset="0"/>
                        </a:rPr>
                        <m:t>=40 </m:t>
                      </m:r>
                      <m:r>
                        <m:rPr>
                          <m:sty m:val="p"/>
                        </m:rPr>
                        <a:rPr lang="cs-CZ" sz="2400">
                          <a:latin typeface="Cambria Math" panose="02040503050406030204" pitchFamily="18" charset="0"/>
                        </a:rPr>
                        <m:t>Ω</m:t>
                      </m:r>
                    </m:oMath>
                  </m:oMathPara>
                </a14:m>
                <a:endParaRPr lang="cs-CZ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2400" i="1">
                          <a:latin typeface="Cambria Math" panose="02040503050406030204" pitchFamily="18" charset="0"/>
                        </a:rPr>
                        <m:t>𝑈</m:t>
                      </m:r>
                      <m:r>
                        <a:rPr lang="cs-CZ" sz="2400" i="1">
                          <a:latin typeface="Cambria Math" panose="02040503050406030204" pitchFamily="18" charset="0"/>
                        </a:rPr>
                        <m:t>=220 </m:t>
                      </m:r>
                      <m:r>
                        <a:rPr lang="cs-CZ" sz="2400" i="1">
                          <a:latin typeface="Cambria Math" panose="02040503050406030204" pitchFamily="18" charset="0"/>
                        </a:rPr>
                        <m:t>𝑉</m:t>
                      </m:r>
                    </m:oMath>
                  </m:oMathPara>
                </a14:m>
                <a:endParaRPr lang="cs-CZ" sz="2400" dirty="0"/>
              </a:p>
              <a:p>
                <a:pPr lvl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240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cs-CZ" sz="2400" i="1">
                          <a:latin typeface="Cambria Math" panose="02040503050406030204" pitchFamily="18" charset="0"/>
                        </a:rPr>
                        <m:t>=?(</m:t>
                      </m:r>
                      <m:r>
                        <m:rPr>
                          <m:sty m:val="p"/>
                        </m:rPr>
                        <a:rPr lang="cs-CZ" sz="2400">
                          <a:latin typeface="Cambria Math" panose="02040503050406030204" pitchFamily="18" charset="0"/>
                        </a:rPr>
                        <m:t>Ω</m:t>
                      </m:r>
                      <m:r>
                        <a:rPr lang="cs-CZ" sz="2400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cs-CZ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2400" i="1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cs-CZ" sz="24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cs-CZ" sz="2400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cs-CZ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cs-CZ" sz="2400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cs-CZ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cs-CZ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2400" i="1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cs-CZ" sz="2400" i="1">
                          <a:latin typeface="Cambria Math" panose="02040503050406030204" pitchFamily="18" charset="0"/>
                        </a:rPr>
                        <m:t>=100+300+40</m:t>
                      </m:r>
                    </m:oMath>
                  </m:oMathPara>
                </a14:m>
                <a:endParaRPr lang="cs-CZ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2400" i="1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cs-CZ" sz="2400" i="1">
                          <a:latin typeface="Cambria Math" panose="02040503050406030204" pitchFamily="18" charset="0"/>
                        </a:rPr>
                        <m:t>=440 </m:t>
                      </m:r>
                      <m:r>
                        <m:rPr>
                          <m:sty m:val="p"/>
                        </m:rPr>
                        <a:rPr lang="cs-CZ" sz="2400">
                          <a:latin typeface="Cambria Math" panose="02040503050406030204" pitchFamily="18" charset="0"/>
                        </a:rPr>
                        <m:t>Ω</m:t>
                      </m:r>
                    </m:oMath>
                  </m:oMathPara>
                </a14:m>
                <a:endParaRPr lang="cs-CZ" sz="2400" dirty="0"/>
              </a:p>
              <a:p>
                <a:r>
                  <a:rPr lang="cs-CZ" sz="2400" dirty="0"/>
                  <a:t>Celkový odpor je 440 </a:t>
                </a:r>
                <a:r>
                  <a:rPr lang="cs-CZ" sz="2400" dirty="0">
                    <a:sym typeface="Symbol" panose="05050102010706020507" pitchFamily="18" charset="2"/>
                  </a:rPr>
                  <a:t></a:t>
                </a:r>
                <a:r>
                  <a:rPr lang="cs-CZ" sz="2400" dirty="0"/>
                  <a:t>.</a:t>
                </a:r>
              </a:p>
              <a:p>
                <a:r>
                  <a:rPr lang="cs-CZ" sz="2400" dirty="0"/>
                  <a:t>b)</a:t>
                </a:r>
              </a:p>
              <a:p>
                <a:pPr lvl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2400" i="1"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cs-CZ" sz="2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𝑈</m:t>
                          </m:r>
                        </m:num>
                        <m:den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𝑅</m:t>
                          </m:r>
                        </m:den>
                      </m:f>
                    </m:oMath>
                  </m:oMathPara>
                </a14:m>
                <a:endParaRPr lang="cs-CZ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2400" i="1"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cs-CZ" sz="2400" i="1">
                          <a:latin typeface="Cambria Math" panose="02040503050406030204" pitchFamily="18" charset="0"/>
                        </a:rPr>
                        <m:t>=220:440</m:t>
                      </m:r>
                    </m:oMath>
                  </m:oMathPara>
                </a14:m>
                <a:endParaRPr lang="cs-CZ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2400" i="1"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cs-CZ" sz="2400" i="1">
                          <a:latin typeface="Cambria Math" panose="02040503050406030204" pitchFamily="18" charset="0"/>
                        </a:rPr>
                        <m:t>=0,5 </m:t>
                      </m:r>
                      <m:r>
                        <a:rPr lang="cs-CZ" sz="2400" i="1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cs-CZ" sz="2400" dirty="0"/>
              </a:p>
              <a:p>
                <a:r>
                  <a:rPr lang="cs-CZ" sz="2400" dirty="0"/>
                  <a:t>Obvodem prochází proud 0,5 A.</a:t>
                </a:r>
              </a:p>
              <a:p>
                <a:endParaRPr lang="cs-CZ" sz="2400" dirty="0"/>
              </a:p>
            </p:txBody>
          </p:sp>
        </mc:Choice>
        <mc:Fallback>
          <p:sp>
            <p:nvSpPr>
              <p:cNvPr id="3" name="TextovéPole 2">
                <a:extLst>
                  <a:ext uri="{FF2B5EF4-FFF2-40B4-BE49-F238E27FC236}">
                    <a16:creationId xmlns:a16="http://schemas.microsoft.com/office/drawing/2014/main" id="{70A1DA12-6AC1-4167-8CFE-FA3F066CE9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495" y="612559"/>
                <a:ext cx="7493829" cy="6321346"/>
              </a:xfrm>
              <a:prstGeom prst="rect">
                <a:avLst/>
              </a:prstGeom>
              <a:blipFill>
                <a:blip r:embed="rId2"/>
                <a:stretch>
                  <a:fillRect l="-1302" t="-77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9144255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ovéPole 2">
                <a:extLst>
                  <a:ext uri="{FF2B5EF4-FFF2-40B4-BE49-F238E27FC236}">
                    <a16:creationId xmlns:a16="http://schemas.microsoft.com/office/drawing/2014/main" id="{70A1DA12-6AC1-4167-8CFE-FA3F066CE934}"/>
                  </a:ext>
                </a:extLst>
              </p:cNvPr>
              <p:cNvSpPr txBox="1"/>
              <p:nvPr/>
            </p:nvSpPr>
            <p:spPr>
              <a:xfrm>
                <a:off x="399495" y="243512"/>
                <a:ext cx="7493829" cy="63709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cs-CZ" sz="2400" i="1">
                          <a:latin typeface="Cambria Math" panose="02040503050406030204" pitchFamily="18" charset="0"/>
                        </a:rPr>
                        <m:t>=?</m:t>
                      </m:r>
                      <m:d>
                        <m:dPr>
                          <m:ctrlPr>
                            <a:rPr lang="cs-CZ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</m:d>
                    </m:oMath>
                  </m:oMathPara>
                </a14:m>
                <a:endParaRPr lang="cs-CZ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cs-CZ" sz="24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cs-CZ" sz="2400" i="1">
                          <a:latin typeface="Cambria Math" panose="02040503050406030204" pitchFamily="18" charset="0"/>
                        </a:rPr>
                        <m:t>.</m:t>
                      </m:r>
                      <m:sSub>
                        <m:sSubPr>
                          <m:ctrlPr>
                            <a:rPr lang="cs-CZ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cs-CZ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cs-CZ" sz="2400" i="1">
                          <a:latin typeface="Cambria Math" panose="02040503050406030204" pitchFamily="18" charset="0"/>
                        </a:rPr>
                        <m:t>=0,5.100</m:t>
                      </m:r>
                    </m:oMath>
                  </m:oMathPara>
                </a14:m>
                <a:endParaRPr lang="cs-CZ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cs-CZ" sz="2400" i="1">
                          <a:latin typeface="Cambria Math" panose="02040503050406030204" pitchFamily="18" charset="0"/>
                        </a:rPr>
                        <m:t>=50 </m:t>
                      </m:r>
                      <m:r>
                        <a:rPr lang="cs-CZ" sz="2400" i="1">
                          <a:latin typeface="Cambria Math" panose="02040503050406030204" pitchFamily="18" charset="0"/>
                        </a:rPr>
                        <m:t>𝑉</m:t>
                      </m:r>
                    </m:oMath>
                  </m:oMathPara>
                </a14:m>
                <a:endParaRPr lang="cs-CZ" sz="2400" dirty="0"/>
              </a:p>
              <a:p>
                <a:endParaRPr lang="cs-CZ" sz="2400" dirty="0"/>
              </a:p>
              <a:p>
                <a:r>
                  <a:rPr lang="cs-CZ" sz="2400" dirty="0"/>
                  <a:t> 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400" i="1"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  <m:sub>
                        <m:r>
                          <a:rPr lang="cs-CZ" sz="24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cs-CZ" sz="2400" i="1">
                        <a:latin typeface="Cambria Math" panose="02040503050406030204" pitchFamily="18" charset="0"/>
                      </a:rPr>
                      <m:t>=?</m:t>
                    </m:r>
                    <m:d>
                      <m:dPr>
                        <m:ctrlPr>
                          <a:rPr lang="cs-CZ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sz="2400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</m:d>
                  </m:oMath>
                </a14:m>
                <a:endParaRPr lang="cs-CZ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cs-CZ" sz="24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cs-CZ" sz="2400" i="1">
                          <a:latin typeface="Cambria Math" panose="02040503050406030204" pitchFamily="18" charset="0"/>
                        </a:rPr>
                        <m:t>.</m:t>
                      </m:r>
                      <m:sSub>
                        <m:sSubPr>
                          <m:ctrlPr>
                            <a:rPr lang="cs-CZ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cs-CZ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cs-CZ" sz="2400" i="1">
                          <a:latin typeface="Cambria Math" panose="02040503050406030204" pitchFamily="18" charset="0"/>
                        </a:rPr>
                        <m:t>=0,5.300</m:t>
                      </m:r>
                    </m:oMath>
                  </m:oMathPara>
                </a14:m>
                <a:endParaRPr lang="cs-CZ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cs-CZ" sz="2400" i="1">
                          <a:latin typeface="Cambria Math" panose="02040503050406030204" pitchFamily="18" charset="0"/>
                        </a:rPr>
                        <m:t>=150 </m:t>
                      </m:r>
                      <m:r>
                        <a:rPr lang="cs-CZ" sz="2400" i="1">
                          <a:latin typeface="Cambria Math" panose="02040503050406030204" pitchFamily="18" charset="0"/>
                        </a:rPr>
                        <m:t>𝑉</m:t>
                      </m:r>
                    </m:oMath>
                  </m:oMathPara>
                </a14:m>
                <a:endParaRPr lang="cs-CZ" sz="2400" dirty="0"/>
              </a:p>
              <a:p>
                <a:endParaRPr lang="cs-CZ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cs-CZ" sz="2400" i="1">
                          <a:latin typeface="Cambria Math" panose="02040503050406030204" pitchFamily="18" charset="0"/>
                        </a:rPr>
                        <m:t>=?</m:t>
                      </m:r>
                      <m:d>
                        <m:dPr>
                          <m:ctrlPr>
                            <a:rPr lang="cs-CZ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</m:d>
                    </m:oMath>
                  </m:oMathPara>
                </a14:m>
                <a:endParaRPr lang="cs-CZ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cs-CZ" sz="24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cs-CZ" sz="2400" i="1">
                          <a:latin typeface="Cambria Math" panose="02040503050406030204" pitchFamily="18" charset="0"/>
                        </a:rPr>
                        <m:t>.</m:t>
                      </m:r>
                      <m:sSub>
                        <m:sSubPr>
                          <m:ctrlPr>
                            <a:rPr lang="cs-CZ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cs-CZ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cs-CZ" sz="2400" i="1">
                          <a:latin typeface="Cambria Math" panose="02040503050406030204" pitchFamily="18" charset="0"/>
                        </a:rPr>
                        <m:t>=0,5.40</m:t>
                      </m:r>
                    </m:oMath>
                  </m:oMathPara>
                </a14:m>
                <a:endParaRPr lang="cs-CZ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cs-CZ" sz="2400" i="1">
                          <a:latin typeface="Cambria Math" panose="02040503050406030204" pitchFamily="18" charset="0"/>
                        </a:rPr>
                        <m:t>=20 </m:t>
                      </m:r>
                      <m:r>
                        <a:rPr lang="cs-CZ" sz="2400" i="1">
                          <a:latin typeface="Cambria Math" panose="02040503050406030204" pitchFamily="18" charset="0"/>
                        </a:rPr>
                        <m:t>𝑉</m:t>
                      </m:r>
                    </m:oMath>
                  </m:oMathPara>
                </a14:m>
                <a:endParaRPr lang="cs-CZ" sz="2400" dirty="0"/>
              </a:p>
              <a:p>
                <a:r>
                  <a:rPr lang="cs-CZ" sz="2400" dirty="0"/>
                  <a:t>Napětí na jednotlivých rezistorech je 50 V, 150 V a 20 V.</a:t>
                </a:r>
              </a:p>
              <a:p>
                <a:r>
                  <a:rPr lang="cs-CZ" sz="2400" dirty="0"/>
                  <a:t>Kontrola: Celkové napětí je součtem jednotlivých napětí: </a:t>
                </a:r>
                <a14:m>
                  <m:oMath xmlns:m="http://schemas.openxmlformats.org/officeDocument/2006/math">
                    <m:r>
                      <a:rPr lang="cs-CZ" sz="2400" i="1">
                        <a:latin typeface="Cambria Math" panose="02040503050406030204" pitchFamily="18" charset="0"/>
                      </a:rPr>
                      <m:t>50+150+20=220</m:t>
                    </m:r>
                  </m:oMath>
                </a14:m>
                <a:endParaRPr lang="cs-CZ" sz="2400" dirty="0"/>
              </a:p>
            </p:txBody>
          </p:sp>
        </mc:Choice>
        <mc:Fallback xmlns="">
          <p:sp>
            <p:nvSpPr>
              <p:cNvPr id="3" name="TextovéPole 2">
                <a:extLst>
                  <a:ext uri="{FF2B5EF4-FFF2-40B4-BE49-F238E27FC236}">
                    <a16:creationId xmlns:a16="http://schemas.microsoft.com/office/drawing/2014/main" id="{70A1DA12-6AC1-4167-8CFE-FA3F066CE9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495" y="243512"/>
                <a:ext cx="7493829" cy="6370975"/>
              </a:xfrm>
              <a:prstGeom prst="rect">
                <a:avLst/>
              </a:prstGeom>
              <a:blipFill>
                <a:blip r:embed="rId2"/>
                <a:stretch>
                  <a:fillRect l="-130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30852482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ovéPole 2">
                <a:extLst>
                  <a:ext uri="{FF2B5EF4-FFF2-40B4-BE49-F238E27FC236}">
                    <a16:creationId xmlns:a16="http://schemas.microsoft.com/office/drawing/2014/main" id="{70A1DA12-6AC1-4167-8CFE-FA3F066CE934}"/>
                  </a:ext>
                </a:extLst>
              </p:cNvPr>
              <p:cNvSpPr txBox="1"/>
              <p:nvPr/>
            </p:nvSpPr>
            <p:spPr>
              <a:xfrm>
                <a:off x="399495" y="243512"/>
                <a:ext cx="7493829" cy="63455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2400" dirty="0"/>
                  <a:t>Do obvodu jsou zapojeny paralelně rezistory 3 </a:t>
                </a:r>
                <a:r>
                  <a:rPr lang="cs-CZ" sz="2400" dirty="0">
                    <a:sym typeface="Symbol" panose="05050102010706020507" pitchFamily="18" charset="2"/>
                  </a:rPr>
                  <a:t></a:t>
                </a:r>
                <a:r>
                  <a:rPr lang="cs-CZ" sz="2400" dirty="0"/>
                  <a:t> a 6 </a:t>
                </a:r>
                <a:r>
                  <a:rPr lang="cs-CZ" sz="2400" dirty="0">
                    <a:sym typeface="Symbol" panose="05050102010706020507" pitchFamily="18" charset="2"/>
                  </a:rPr>
                  <a:t></a:t>
                </a:r>
                <a:r>
                  <a:rPr lang="cs-CZ" sz="2400" dirty="0"/>
                  <a:t> a zdroj napětí 6 V.</a:t>
                </a:r>
              </a:p>
              <a:p>
                <a:r>
                  <a:rPr lang="cs-CZ" sz="2400" dirty="0"/>
                  <a:t>Jaký je výsledný odpor, jaké proudy procházejí jednotlivými větvemi obvodu a jaký je celkový proud v nerozvětvené části obvodu?</a:t>
                </a:r>
              </a:p>
              <a:p>
                <a:r>
                  <a:rPr lang="cs-CZ" sz="2400" dirty="0"/>
                  <a:t>Pro paralelní zapojení platí: </a:t>
                </a:r>
                <a14:m>
                  <m:oMath xmlns:m="http://schemas.openxmlformats.org/officeDocument/2006/math">
                    <m:r>
                      <a:rPr lang="cs-CZ" sz="2400" i="1">
                        <a:latin typeface="Cambria Math" panose="02040503050406030204" pitchFamily="18" charset="0"/>
                      </a:rPr>
                      <m:t>𝑈</m:t>
                    </m:r>
                    <m:r>
                      <a:rPr lang="cs-CZ" sz="240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cs-CZ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400" i="1"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  <m:sub>
                        <m:r>
                          <a:rPr lang="cs-CZ" sz="24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cs-CZ" sz="240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cs-CZ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400" i="1"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  <m:sub>
                        <m:r>
                          <a:rPr lang="cs-CZ" sz="24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cs-CZ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cs-CZ" sz="2400" i="1">
                          <a:latin typeface="Cambria Math" panose="02040503050406030204" pitchFamily="18" charset="0"/>
                        </a:rPr>
                        <m:t>=3 </m:t>
                      </m:r>
                      <m:r>
                        <m:rPr>
                          <m:sty m:val="p"/>
                        </m:rPr>
                        <a:rPr lang="cs-CZ" sz="2400">
                          <a:latin typeface="Cambria Math" panose="02040503050406030204" pitchFamily="18" charset="0"/>
                        </a:rPr>
                        <m:t>Ω</m:t>
                      </m:r>
                    </m:oMath>
                  </m:oMathPara>
                </a14:m>
                <a:endParaRPr lang="cs-CZ" sz="2400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400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cs-CZ" sz="24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cs-CZ" sz="2400" i="1">
                        <a:latin typeface="Cambria Math" panose="02040503050406030204" pitchFamily="18" charset="0"/>
                      </a:rPr>
                      <m:t>=6 </m:t>
                    </m:r>
                    <m:r>
                      <m:rPr>
                        <m:sty m:val="p"/>
                      </m:rPr>
                      <a:rPr lang="cs-CZ" sz="2400">
                        <a:latin typeface="Cambria Math" panose="02040503050406030204" pitchFamily="18" charset="0"/>
                      </a:rPr>
                      <m:t>Ω</m:t>
                    </m:r>
                  </m:oMath>
                </a14:m>
                <a:r>
                  <a:rPr lang="cs-CZ" sz="2400" dirty="0"/>
                  <a:t>,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2400" i="1">
                          <a:latin typeface="Cambria Math" panose="02040503050406030204" pitchFamily="18" charset="0"/>
                        </a:rPr>
                        <m:t>𝑈</m:t>
                      </m:r>
                      <m:r>
                        <a:rPr lang="cs-CZ" sz="2400" i="1">
                          <a:latin typeface="Cambria Math" panose="02040503050406030204" pitchFamily="18" charset="0"/>
                        </a:rPr>
                        <m:t>=6 </m:t>
                      </m:r>
                      <m:r>
                        <a:rPr lang="cs-CZ" sz="2400" i="1">
                          <a:latin typeface="Cambria Math" panose="02040503050406030204" pitchFamily="18" charset="0"/>
                        </a:rPr>
                        <m:t>𝑉</m:t>
                      </m:r>
                    </m:oMath>
                  </m:oMathPara>
                </a14:m>
                <a:endParaRPr lang="cs-CZ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2400" i="1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cs-CZ" sz="2400" i="1">
                          <a:latin typeface="Cambria Math" panose="02040503050406030204" pitchFamily="18" charset="0"/>
                        </a:rPr>
                        <m:t>=?(</m:t>
                      </m:r>
                      <m:r>
                        <m:rPr>
                          <m:sty m:val="p"/>
                        </m:rPr>
                        <a:rPr lang="cs-CZ" sz="2400">
                          <a:latin typeface="Cambria Math" panose="02040503050406030204" pitchFamily="18" charset="0"/>
                        </a:rPr>
                        <m:t>Ω</m:t>
                      </m:r>
                      <m:r>
                        <a:rPr lang="cs-CZ" sz="2400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cs-CZ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2400" i="1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cs-CZ" sz="2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400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cs-CZ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.</m:t>
                          </m:r>
                          <m:sSub>
                            <m:sSubPr>
                              <m:ctrlPr>
                                <a:rPr lang="cs-CZ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400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cs-CZ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cs-CZ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400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cs-CZ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cs-CZ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400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cs-CZ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cs-CZ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2400" i="1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cs-CZ" sz="2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3.6</m:t>
                          </m:r>
                        </m:num>
                        <m:den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3+6</m:t>
                          </m:r>
                        </m:den>
                      </m:f>
                    </m:oMath>
                  </m:oMathPara>
                </a14:m>
                <a:endParaRPr lang="cs-CZ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2400" i="1" u="dbl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cs-CZ" sz="2400" i="1" u="dbl">
                          <a:latin typeface="Cambria Math" panose="02040503050406030204" pitchFamily="18" charset="0"/>
                        </a:rPr>
                        <m:t>=2 </m:t>
                      </m:r>
                      <m:r>
                        <m:rPr>
                          <m:sty m:val="p"/>
                        </m:rPr>
                        <a:rPr lang="cs-CZ" sz="2400" u="dbl">
                          <a:latin typeface="Cambria Math" panose="02040503050406030204" pitchFamily="18" charset="0"/>
                        </a:rPr>
                        <m:t>Ω</m:t>
                      </m:r>
                    </m:oMath>
                  </m:oMathPara>
                </a14:m>
                <a:endParaRPr lang="cs-CZ" sz="2400" dirty="0"/>
              </a:p>
              <a:p>
                <a:r>
                  <a:rPr lang="cs-CZ" sz="2400" dirty="0"/>
                  <a:t>Celkový odpor je  2 </a:t>
                </a:r>
                <a:r>
                  <a:rPr lang="cs-CZ" sz="2400" dirty="0">
                    <a:sym typeface="Symbol" panose="05050102010706020507" pitchFamily="18" charset="2"/>
                  </a:rPr>
                  <a:t></a:t>
                </a:r>
                <a:r>
                  <a:rPr lang="cs-CZ" sz="2400" dirty="0"/>
                  <a:t>.</a:t>
                </a:r>
              </a:p>
              <a:p>
                <a:endParaRPr lang="cs-CZ" sz="2400" dirty="0"/>
              </a:p>
            </p:txBody>
          </p:sp>
        </mc:Choice>
        <mc:Fallback xmlns="">
          <p:sp>
            <p:nvSpPr>
              <p:cNvPr id="3" name="TextovéPole 2">
                <a:extLst>
                  <a:ext uri="{FF2B5EF4-FFF2-40B4-BE49-F238E27FC236}">
                    <a16:creationId xmlns:a16="http://schemas.microsoft.com/office/drawing/2014/main" id="{70A1DA12-6AC1-4167-8CFE-FA3F066CE9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495" y="243512"/>
                <a:ext cx="7493829" cy="6345583"/>
              </a:xfrm>
              <a:prstGeom prst="rect">
                <a:avLst/>
              </a:prstGeom>
              <a:blipFill>
                <a:blip r:embed="rId2"/>
                <a:stretch>
                  <a:fillRect l="-1302" t="-86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61385459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ovéPole 2">
                <a:extLst>
                  <a:ext uri="{FF2B5EF4-FFF2-40B4-BE49-F238E27FC236}">
                    <a16:creationId xmlns:a16="http://schemas.microsoft.com/office/drawing/2014/main" id="{70A1DA12-6AC1-4167-8CFE-FA3F066CE934}"/>
                  </a:ext>
                </a:extLst>
              </p:cNvPr>
              <p:cNvSpPr txBox="1"/>
              <p:nvPr/>
            </p:nvSpPr>
            <p:spPr>
              <a:xfrm>
                <a:off x="399495" y="243512"/>
                <a:ext cx="7493829" cy="66842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0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cs-CZ" sz="20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cs-CZ" sz="2000" i="1">
                          <a:latin typeface="Cambria Math" panose="02040503050406030204" pitchFamily="18" charset="0"/>
                        </a:rPr>
                        <m:t>=?</m:t>
                      </m:r>
                      <m:d>
                        <m:dPr>
                          <m:ctrlPr>
                            <a:rPr lang="cs-CZ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2000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</m:oMath>
                  </m:oMathPara>
                </a14:m>
                <a:endParaRPr lang="cs-CZ" sz="2000" dirty="0"/>
              </a:p>
              <a:p>
                <a:r>
                  <a:rPr lang="cs-CZ" sz="20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000" i="1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cs-CZ" sz="20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cs-CZ" sz="20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cs-CZ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cs-CZ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2000" i="1">
                                <a:latin typeface="Cambria Math" panose="02040503050406030204" pitchFamily="18" charset="0"/>
                              </a:rPr>
                              <m:t>𝑈</m:t>
                            </m:r>
                          </m:e>
                          <m:sub>
                            <m:r>
                              <a:rPr lang="cs-CZ" sz="20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cs-CZ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2000" i="1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cs-CZ" sz="20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den>
                    </m:f>
                  </m:oMath>
                </a14:m>
                <a:endParaRPr lang="cs-CZ" sz="20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0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cs-CZ" sz="20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cs-CZ" sz="20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000" i="1">
                              <a:latin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cs-CZ" sz="2000" i="1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cs-CZ" sz="20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000" i="1" u="dbl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000" i="1" u="dbl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cs-CZ" sz="2000" i="1" u="dbl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cs-CZ" sz="2000" i="1" u="dbl">
                          <a:latin typeface="Cambria Math" panose="02040503050406030204" pitchFamily="18" charset="0"/>
                        </a:rPr>
                        <m:t>=2 </m:t>
                      </m:r>
                      <m:r>
                        <a:rPr lang="cs-CZ" sz="2000" i="1" u="dbl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cs-CZ" sz="2000" dirty="0"/>
              </a:p>
              <a:p>
                <a:endParaRPr lang="cs-CZ" sz="2000" dirty="0"/>
              </a:p>
              <a:p>
                <a:r>
                  <a:rPr lang="cs-CZ" sz="2000" dirty="0"/>
                  <a:t> 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000" i="1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cs-CZ" sz="20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cs-CZ" sz="2000" i="1">
                        <a:latin typeface="Cambria Math" panose="02040503050406030204" pitchFamily="18" charset="0"/>
                      </a:rPr>
                      <m:t>=?(</m:t>
                    </m:r>
                    <m:r>
                      <a:rPr lang="cs-CZ" sz="2000" i="1">
                        <a:latin typeface="Cambria Math" panose="02040503050406030204" pitchFamily="18" charset="0"/>
                      </a:rPr>
                      <m:t>𝐴</m:t>
                    </m:r>
                    <m:r>
                      <a:rPr lang="cs-CZ" sz="20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cs-CZ" sz="20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0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cs-CZ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cs-CZ" sz="20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000" i="1">
                                  <a:latin typeface="Cambria Math" panose="02040503050406030204" pitchFamily="18" charset="0"/>
                                </a:rPr>
                                <m:t>𝑈</m:t>
                              </m:r>
                            </m:e>
                            <m:sub>
                              <m:r>
                                <a:rPr lang="cs-CZ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cs-CZ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000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cs-CZ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cs-CZ" sz="20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0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cs-CZ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cs-CZ" sz="20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000" i="1">
                              <a:latin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cs-CZ" sz="2000" i="1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cs-CZ" sz="2000" dirty="0"/>
              </a:p>
              <a:p>
                <a:r>
                  <a:rPr lang="cs-CZ" sz="20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000" i="1" u="dbl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000" i="1" u="dbl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cs-CZ" sz="2000" i="1" u="dbl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cs-CZ" sz="2000" i="1" u="dbl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sz="2000" b="0" i="1" u="dbl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cs-CZ" sz="2000" i="1" u="dbl">
                        <a:latin typeface="Cambria Math" panose="02040503050406030204" pitchFamily="18" charset="0"/>
                      </a:rPr>
                      <m:t> </m:t>
                    </m:r>
                    <m:r>
                      <a:rPr lang="cs-CZ" sz="2000" i="1" u="dbl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endParaRPr lang="cs-CZ" sz="2000" dirty="0"/>
              </a:p>
              <a:p>
                <a:r>
                  <a:rPr lang="cs-CZ" sz="2000" dirty="0"/>
                  <a:t>Proud v prvním rezistoru je 2 A. Proud v druhém rezistoru je 1 A.</a:t>
                </a:r>
              </a:p>
              <a:p>
                <a:endParaRPr lang="cs-CZ" sz="20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2000" i="1"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cs-CZ" sz="2000" i="1">
                          <a:latin typeface="Cambria Math" panose="02040503050406030204" pitchFamily="18" charset="0"/>
                        </a:rPr>
                        <m:t>=?(</m:t>
                      </m:r>
                      <m:r>
                        <a:rPr lang="cs-CZ" sz="2000" i="1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cs-CZ" sz="2000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cs-CZ" sz="20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2000" i="1"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cs-CZ" sz="20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000" i="1">
                              <a:latin typeface="Cambria Math" panose="02040503050406030204" pitchFamily="18" charset="0"/>
                            </a:rPr>
                            <m:t>𝑈</m:t>
                          </m:r>
                        </m:num>
                        <m:den>
                          <m:r>
                            <a:rPr lang="cs-CZ" sz="2000" i="1">
                              <a:latin typeface="Cambria Math" panose="02040503050406030204" pitchFamily="18" charset="0"/>
                            </a:rPr>
                            <m:t>𝑅</m:t>
                          </m:r>
                        </m:den>
                      </m:f>
                    </m:oMath>
                  </m:oMathPara>
                </a14:m>
                <a:endParaRPr lang="cs-CZ" sz="2000" dirty="0"/>
              </a:p>
              <a:p>
                <a:r>
                  <a:rPr lang="cs-CZ" sz="2000" dirty="0"/>
                  <a:t> </a:t>
                </a:r>
                <a14:m>
                  <m:oMath xmlns:m="http://schemas.openxmlformats.org/officeDocument/2006/math">
                    <m:r>
                      <a:rPr lang="cs-CZ" sz="2000" i="1">
                        <a:latin typeface="Cambria Math" panose="02040503050406030204" pitchFamily="18" charset="0"/>
                      </a:rPr>
                      <m:t>𝐼</m:t>
                    </m:r>
                    <m:r>
                      <a:rPr lang="cs-CZ" sz="2000" i="1">
                        <a:latin typeface="Cambria Math" panose="02040503050406030204" pitchFamily="18" charset="0"/>
                      </a:rPr>
                      <m:t>=6:2</m:t>
                    </m:r>
                  </m:oMath>
                </a14:m>
                <a:endParaRPr lang="cs-CZ" sz="20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2000" i="1" u="dbl"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cs-CZ" sz="2000" i="1" u="dbl">
                          <a:latin typeface="Cambria Math" panose="02040503050406030204" pitchFamily="18" charset="0"/>
                        </a:rPr>
                        <m:t>=3 </m:t>
                      </m:r>
                      <m:r>
                        <a:rPr lang="cs-CZ" sz="2000" i="1" u="dbl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cs-CZ" sz="2000" dirty="0"/>
              </a:p>
              <a:p>
                <a:r>
                  <a:rPr lang="cs-CZ" sz="2000" dirty="0"/>
                  <a:t>Celkový proud je 3 A.</a:t>
                </a:r>
              </a:p>
              <a:p>
                <a:endParaRPr lang="cs-CZ" sz="2400" dirty="0"/>
              </a:p>
            </p:txBody>
          </p:sp>
        </mc:Choice>
        <mc:Fallback xmlns="">
          <p:sp>
            <p:nvSpPr>
              <p:cNvPr id="3" name="TextovéPole 2">
                <a:extLst>
                  <a:ext uri="{FF2B5EF4-FFF2-40B4-BE49-F238E27FC236}">
                    <a16:creationId xmlns:a16="http://schemas.microsoft.com/office/drawing/2014/main" id="{70A1DA12-6AC1-4167-8CFE-FA3F066CE9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495" y="243512"/>
                <a:ext cx="7493829" cy="6684266"/>
              </a:xfrm>
              <a:prstGeom prst="rect">
                <a:avLst/>
              </a:prstGeom>
              <a:blipFill>
                <a:blip r:embed="rId2"/>
                <a:stretch>
                  <a:fillRect l="-89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1477639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70A1DA12-6AC1-4167-8CFE-FA3F066CE934}"/>
              </a:ext>
            </a:extLst>
          </p:cNvPr>
          <p:cNvSpPr txBox="1"/>
          <p:nvPr/>
        </p:nvSpPr>
        <p:spPr>
          <a:xfrm>
            <a:off x="399495" y="612559"/>
            <a:ext cx="749382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Dva spotřebiče o odporech 20 </a:t>
            </a:r>
            <a:r>
              <a:rPr lang="cs-CZ" sz="2400" dirty="0">
                <a:sym typeface="Symbol" panose="05050102010706020507" pitchFamily="18" charset="2"/>
              </a:rPr>
              <a:t></a:t>
            </a:r>
            <a:r>
              <a:rPr lang="cs-CZ" sz="2400" dirty="0"/>
              <a:t> a 30 </a:t>
            </a:r>
            <a:r>
              <a:rPr lang="cs-CZ" sz="2400" dirty="0">
                <a:sym typeface="Symbol" panose="05050102010706020507" pitchFamily="18" charset="2"/>
              </a:rPr>
              <a:t></a:t>
            </a:r>
            <a:r>
              <a:rPr lang="cs-CZ" sz="2400" dirty="0"/>
              <a:t> jsou zapojeny v elektrickém obvodu sériově (za sebou). Na vnějších svorkách obou spotřebičů je napětí 100 V (celkové napětí).</a:t>
            </a:r>
          </a:p>
          <a:p>
            <a:r>
              <a:rPr lang="cs-CZ" sz="2400" dirty="0"/>
              <a:t> </a:t>
            </a:r>
          </a:p>
          <a:p>
            <a:r>
              <a:rPr lang="cs-CZ" sz="2400" dirty="0"/>
              <a:t>Vypočti: </a:t>
            </a:r>
          </a:p>
          <a:p>
            <a:pPr lvl="0"/>
            <a:r>
              <a:rPr lang="cs-CZ" sz="2400" dirty="0"/>
              <a:t>a) celkový odpor</a:t>
            </a:r>
          </a:p>
          <a:p>
            <a:pPr lvl="0"/>
            <a:r>
              <a:rPr lang="cs-CZ" sz="2400" dirty="0"/>
              <a:t>b) celkový proud</a:t>
            </a:r>
          </a:p>
          <a:p>
            <a:pPr lvl="0"/>
            <a:r>
              <a:rPr lang="cs-CZ" sz="2400" dirty="0"/>
              <a:t>c) proud v jednotlivých spotřebičích</a:t>
            </a:r>
          </a:p>
          <a:p>
            <a:pPr lvl="0"/>
            <a:r>
              <a:rPr lang="cs-CZ" sz="2400" dirty="0"/>
              <a:t>d) napětí na svorkách jednotlivých spotřebičů</a:t>
            </a:r>
          </a:p>
        </p:txBody>
      </p:sp>
    </p:spTree>
    <p:extLst>
      <p:ext uri="{BB962C8B-B14F-4D97-AF65-F5344CB8AC3E}">
        <p14:creationId xmlns:p14="http://schemas.microsoft.com/office/powerpoint/2010/main" val="3725897020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ovéPole 2">
                <a:extLst>
                  <a:ext uri="{FF2B5EF4-FFF2-40B4-BE49-F238E27FC236}">
                    <a16:creationId xmlns:a16="http://schemas.microsoft.com/office/drawing/2014/main" id="{70A1DA12-6AC1-4167-8CFE-FA3F066CE934}"/>
                  </a:ext>
                </a:extLst>
              </p:cNvPr>
              <p:cNvSpPr txBox="1"/>
              <p:nvPr/>
            </p:nvSpPr>
            <p:spPr>
              <a:xfrm>
                <a:off x="541537" y="426127"/>
                <a:ext cx="7493829" cy="66906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2400" dirty="0"/>
                  <a:t>Pro sériové zapojení platí </a:t>
                </a:r>
                <a14:m>
                  <m:oMath xmlns:m="http://schemas.openxmlformats.org/officeDocument/2006/math">
                    <m:r>
                      <a:rPr lang="cs-CZ" sz="2400" i="1">
                        <a:latin typeface="Cambria Math" panose="02040503050406030204" pitchFamily="18" charset="0"/>
                      </a:rPr>
                      <m:t>𝐼</m:t>
                    </m:r>
                    <m:r>
                      <a:rPr lang="cs-CZ" sz="240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cs-CZ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400" i="1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cs-CZ" sz="24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cs-CZ" sz="240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cs-CZ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400" i="1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cs-CZ" sz="24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cs-CZ" sz="2400" i="1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cs-CZ" sz="2400" i="1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cs-CZ" sz="2400" i="1">
                          <a:latin typeface="Cambria Math" panose="02040503050406030204" pitchFamily="18" charset="0"/>
                        </a:rPr>
                        <m:t>=20 </m:t>
                      </m:r>
                      <m:r>
                        <m:rPr>
                          <m:sty m:val="p"/>
                        </m:rPr>
                        <a:rPr lang="cs-CZ" sz="2400">
                          <a:latin typeface="Cambria Math" panose="02040503050406030204" pitchFamily="18" charset="0"/>
                        </a:rPr>
                        <m:t>Ω</m:t>
                      </m:r>
                    </m:oMath>
                  </m:oMathPara>
                </a14:m>
                <a:endParaRPr lang="cs-CZ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cs-CZ" sz="2400" i="1">
                          <a:latin typeface="Cambria Math" panose="02040503050406030204" pitchFamily="18" charset="0"/>
                        </a:rPr>
                        <m:t>=30 </m:t>
                      </m:r>
                      <m:r>
                        <m:rPr>
                          <m:sty m:val="p"/>
                        </m:rPr>
                        <a:rPr lang="cs-CZ" sz="2400">
                          <a:latin typeface="Cambria Math" panose="02040503050406030204" pitchFamily="18" charset="0"/>
                        </a:rPr>
                        <m:t>Ω</m:t>
                      </m:r>
                    </m:oMath>
                  </m:oMathPara>
                </a14:m>
                <a:endParaRPr lang="cs-CZ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2400" i="1">
                          <a:latin typeface="Cambria Math" panose="02040503050406030204" pitchFamily="18" charset="0"/>
                        </a:rPr>
                        <m:t>𝑈</m:t>
                      </m:r>
                      <m:r>
                        <a:rPr lang="cs-CZ" sz="2400" i="1">
                          <a:latin typeface="Cambria Math" panose="02040503050406030204" pitchFamily="18" charset="0"/>
                        </a:rPr>
                        <m:t>=100 </m:t>
                      </m:r>
                      <m:r>
                        <a:rPr lang="cs-CZ" sz="2400" i="1">
                          <a:latin typeface="Cambria Math" panose="02040503050406030204" pitchFamily="18" charset="0"/>
                        </a:rPr>
                        <m:t>𝑉</m:t>
                      </m:r>
                    </m:oMath>
                  </m:oMathPara>
                </a14:m>
                <a:endParaRPr lang="cs-CZ" sz="2400" i="1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2400" i="1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cs-CZ" sz="2400" i="1">
                          <a:latin typeface="Cambria Math" panose="02040503050406030204" pitchFamily="18" charset="0"/>
                        </a:rPr>
                        <m:t>= ?</m:t>
                      </m:r>
                      <m:d>
                        <m:dPr>
                          <m:ctrlPr>
                            <a:rPr lang="cs-CZ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cs-CZ" sz="2400">
                              <a:latin typeface="Cambria Math" panose="02040503050406030204" pitchFamily="18" charset="0"/>
                            </a:rPr>
                            <m:t>Ω</m:t>
                          </m:r>
                        </m:e>
                      </m:d>
                    </m:oMath>
                  </m:oMathPara>
                </a14:m>
                <a:endParaRPr lang="cs-CZ" sz="2400" i="1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2400" i="1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cs-CZ" sz="24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cs-CZ" sz="2400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cs-CZ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cs-CZ" sz="2400" i="1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2400" i="1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cs-CZ" sz="2400" i="1">
                          <a:latin typeface="Cambria Math" panose="02040503050406030204" pitchFamily="18" charset="0"/>
                        </a:rPr>
                        <m:t>=20+30</m:t>
                      </m:r>
                    </m:oMath>
                  </m:oMathPara>
                </a14:m>
                <a:endParaRPr lang="cs-CZ" sz="2400" i="1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2400" i="1" u="dbl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cs-CZ" sz="2400" i="1" u="dbl">
                          <a:latin typeface="Cambria Math" panose="02040503050406030204" pitchFamily="18" charset="0"/>
                        </a:rPr>
                        <m:t>=50 </m:t>
                      </m:r>
                      <m:r>
                        <m:rPr>
                          <m:sty m:val="p"/>
                        </m:rPr>
                        <a:rPr lang="cs-CZ" sz="2400" u="dbl">
                          <a:latin typeface="Cambria Math" panose="02040503050406030204" pitchFamily="18" charset="0"/>
                        </a:rPr>
                        <m:t>Ω</m:t>
                      </m:r>
                    </m:oMath>
                  </m:oMathPara>
                </a14:m>
                <a:endParaRPr lang="cs-CZ" sz="2400" u="dbl" dirty="0"/>
              </a:p>
              <a:p>
                <a:r>
                  <a:rPr lang="cs-CZ" sz="2400" dirty="0"/>
                  <a:t>Celkový odpor je 50 </a:t>
                </a:r>
                <a:r>
                  <a:rPr lang="cs-CZ" sz="2400" dirty="0">
                    <a:sym typeface="Symbol" panose="05050102010706020507" pitchFamily="18" charset="2"/>
                  </a:rPr>
                  <a:t></a:t>
                </a:r>
                <a:r>
                  <a:rPr lang="cs-CZ" sz="2400" dirty="0"/>
                  <a:t>.</a:t>
                </a:r>
              </a:p>
              <a:p>
                <a:r>
                  <a:rPr lang="cs-CZ" sz="2400" dirty="0"/>
                  <a:t>b)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2400" i="1"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cs-CZ" sz="2400" i="1">
                          <a:latin typeface="Cambria Math" panose="02040503050406030204" pitchFamily="18" charset="0"/>
                        </a:rPr>
                        <m:t>=?</m:t>
                      </m:r>
                      <m:d>
                        <m:dPr>
                          <m:ctrlPr>
                            <a:rPr lang="cs-CZ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</m:oMath>
                  </m:oMathPara>
                </a14:m>
                <a:endParaRPr lang="cs-CZ" sz="2400" i="1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2400" i="1"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cs-CZ" sz="2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𝑈</m:t>
                          </m:r>
                        </m:num>
                        <m:den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𝑅</m:t>
                          </m:r>
                        </m:den>
                      </m:f>
                    </m:oMath>
                  </m:oMathPara>
                </a14:m>
                <a:endParaRPr lang="cs-CZ" sz="2400" i="1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2400" i="1"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cs-CZ" sz="2400" i="1">
                          <a:latin typeface="Cambria Math" panose="02040503050406030204" pitchFamily="18" charset="0"/>
                        </a:rPr>
                        <m:t>=100:50</m:t>
                      </m:r>
                    </m:oMath>
                  </m:oMathPara>
                </a14:m>
                <a:endParaRPr lang="cs-CZ" sz="2400" i="1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2400" i="1" u="dbl"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cs-CZ" sz="2400" i="1" u="dbl">
                          <a:latin typeface="Cambria Math" panose="02040503050406030204" pitchFamily="18" charset="0"/>
                        </a:rPr>
                        <m:t>=2 </m:t>
                      </m:r>
                      <m:r>
                        <a:rPr lang="cs-CZ" sz="2400" i="1" u="dbl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cs-CZ" sz="2400" dirty="0"/>
              </a:p>
              <a:p>
                <a:r>
                  <a:rPr lang="cs-CZ" sz="2400" dirty="0"/>
                  <a:t>Celkový proud je 2 A.</a:t>
                </a:r>
              </a:p>
              <a:p>
                <a:endParaRPr lang="cs-CZ" sz="2400" dirty="0"/>
              </a:p>
            </p:txBody>
          </p:sp>
        </mc:Choice>
        <mc:Fallback xmlns="">
          <p:sp>
            <p:nvSpPr>
              <p:cNvPr id="3" name="TextovéPole 2">
                <a:extLst>
                  <a:ext uri="{FF2B5EF4-FFF2-40B4-BE49-F238E27FC236}">
                    <a16:creationId xmlns:a16="http://schemas.microsoft.com/office/drawing/2014/main" id="{70A1DA12-6AC1-4167-8CFE-FA3F066CE9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537" y="426127"/>
                <a:ext cx="7493829" cy="6690678"/>
              </a:xfrm>
              <a:prstGeom prst="rect">
                <a:avLst/>
              </a:prstGeom>
              <a:blipFill>
                <a:blip r:embed="rId2"/>
                <a:stretch>
                  <a:fillRect l="-1302" t="-72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30197092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ovéPole 2">
                <a:extLst>
                  <a:ext uri="{FF2B5EF4-FFF2-40B4-BE49-F238E27FC236}">
                    <a16:creationId xmlns:a16="http://schemas.microsoft.com/office/drawing/2014/main" id="{70A1DA12-6AC1-4167-8CFE-FA3F066CE934}"/>
                  </a:ext>
                </a:extLst>
              </p:cNvPr>
              <p:cNvSpPr txBox="1"/>
              <p:nvPr/>
            </p:nvSpPr>
            <p:spPr>
              <a:xfrm>
                <a:off x="541538" y="195308"/>
                <a:ext cx="8069802" cy="67403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:r>
                  <a:rPr lang="cs-CZ" sz="2400" dirty="0"/>
                  <a:t>c)</a:t>
                </a:r>
              </a:p>
              <a:p>
                <a:pPr lvl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cs-CZ" sz="2400" i="1">
                          <a:latin typeface="Cambria Math" panose="02040503050406030204" pitchFamily="18" charset="0"/>
                        </a:rPr>
                        <m:t>=?</m:t>
                      </m:r>
                      <m:d>
                        <m:dPr>
                          <m:ctrlPr>
                            <a:rPr lang="cs-CZ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</m:oMath>
                  </m:oMathPara>
                </a14:m>
                <a:endParaRPr lang="cs-CZ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cs-CZ" sz="2400" i="1">
                          <a:latin typeface="Cambria Math" panose="02040503050406030204" pitchFamily="18" charset="0"/>
                        </a:rPr>
                        <m:t>=?(</m:t>
                      </m:r>
                      <m:r>
                        <a:rPr lang="cs-CZ" sz="2400" i="1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cs-CZ" sz="2400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cs-CZ" sz="2400" dirty="0"/>
              </a:p>
              <a:p>
                <a:r>
                  <a:rPr lang="cs-CZ" sz="24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400" i="1">
                            <a:latin typeface="Cambria Math" panose="02040503050406030204" pitchFamily="18" charset="0"/>
                          </a:rPr>
                          <m:t>𝐼</m:t>
                        </m:r>
                        <m:r>
                          <a:rPr lang="cs-CZ" sz="2400" i="1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cs-CZ" sz="2400" i="1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cs-CZ" sz="24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cs-CZ" sz="240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cs-CZ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400" i="1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cs-CZ" sz="24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cs-CZ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400" i="1" u="dbl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400" i="1" u="dbl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cs-CZ" sz="2400" i="1" u="dbl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cs-CZ" sz="2400" i="1" u="dbl">
                          <a:latin typeface="Cambria Math" panose="02040503050406030204" pitchFamily="18" charset="0"/>
                        </a:rPr>
                        <m:t>=2 </m:t>
                      </m:r>
                      <m:r>
                        <a:rPr lang="cs-CZ" sz="2400" i="1" u="dbl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cs-CZ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400" i="1" u="dbl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400" i="1" u="dbl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cs-CZ" sz="2400" i="1" u="dbl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cs-CZ" sz="2400" i="1" u="dbl">
                          <a:latin typeface="Cambria Math" panose="02040503050406030204" pitchFamily="18" charset="0"/>
                        </a:rPr>
                        <m:t>=2 </m:t>
                      </m:r>
                      <m:r>
                        <a:rPr lang="cs-CZ" sz="2400" i="1" u="dbl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cs-CZ" sz="2400" dirty="0"/>
              </a:p>
              <a:p>
                <a:r>
                  <a:rPr lang="cs-CZ" sz="2400" dirty="0"/>
                  <a:t>Proud v prvním spotřebiči je 2 A, v druhém spotřebiči 2 A.</a:t>
                </a:r>
              </a:p>
              <a:p>
                <a:r>
                  <a:rPr lang="cs-CZ" sz="2400" dirty="0"/>
                  <a:t>d)</a:t>
                </a:r>
                <a:br>
                  <a:rPr lang="cs-CZ" sz="2400" dirty="0"/>
                </a:br>
                <a:r>
                  <a:rPr lang="cs-CZ" sz="2400" dirty="0"/>
                  <a:t> 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400" i="1"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  <m:sub>
                        <m:r>
                          <a:rPr lang="cs-CZ" sz="24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cs-CZ" sz="2400" i="1">
                        <a:latin typeface="Cambria Math" panose="02040503050406030204" pitchFamily="18" charset="0"/>
                      </a:rPr>
                      <m:t>=?</m:t>
                    </m:r>
                    <m:d>
                      <m:dPr>
                        <m:ctrlPr>
                          <a:rPr lang="cs-CZ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sz="2400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</m:d>
                  </m:oMath>
                </a14:m>
                <a:endParaRPr lang="cs-CZ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cs-CZ" sz="2400" i="1">
                          <a:latin typeface="Cambria Math" panose="02040503050406030204" pitchFamily="18" charset="0"/>
                        </a:rPr>
                        <m:t>=?</m:t>
                      </m:r>
                      <m:d>
                        <m:dPr>
                          <m:ctrlPr>
                            <a:rPr lang="cs-CZ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</m:d>
                    </m:oMath>
                  </m:oMathPara>
                </a14:m>
                <a:endParaRPr lang="cs-CZ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cs-CZ" sz="24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cs-CZ" sz="2400" i="1">
                          <a:latin typeface="Cambria Math" panose="02040503050406030204" pitchFamily="18" charset="0"/>
                        </a:rPr>
                        <m:t>.</m:t>
                      </m:r>
                      <m:sSub>
                        <m:sSubPr>
                          <m:ctrlPr>
                            <a:rPr lang="cs-CZ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cs-CZ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cs-CZ" sz="2400" i="1">
                          <a:latin typeface="Cambria Math" panose="02040503050406030204" pitchFamily="18" charset="0"/>
                        </a:rPr>
                        <m:t>=2.20</m:t>
                      </m:r>
                    </m:oMath>
                  </m:oMathPara>
                </a14:m>
                <a:endParaRPr lang="cs-CZ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400" i="1" u="dbl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400" i="1" u="dbl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cs-CZ" sz="2400" i="1" u="dbl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cs-CZ" sz="2400" i="1" u="dbl">
                          <a:latin typeface="Cambria Math" panose="02040503050406030204" pitchFamily="18" charset="0"/>
                        </a:rPr>
                        <m:t>=40 </m:t>
                      </m:r>
                      <m:r>
                        <a:rPr lang="cs-CZ" sz="2400" i="1" u="dbl">
                          <a:latin typeface="Cambria Math" panose="02040503050406030204" pitchFamily="18" charset="0"/>
                        </a:rPr>
                        <m:t>𝑉</m:t>
                      </m:r>
                    </m:oMath>
                  </m:oMathPara>
                </a14:m>
                <a:endParaRPr lang="cs-CZ" sz="2400" dirty="0"/>
              </a:p>
              <a:p>
                <a:r>
                  <a:rPr lang="cs-CZ" sz="2400" dirty="0"/>
                  <a:t>Napětí na svorkách prvního spotřebiče je 40 V.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cs-CZ" sz="24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cs-CZ" sz="2400" i="1">
                          <a:latin typeface="Cambria Math" panose="02040503050406030204" pitchFamily="18" charset="0"/>
                        </a:rPr>
                        <m:t>.</m:t>
                      </m:r>
                      <m:sSub>
                        <m:sSubPr>
                          <m:ctrlPr>
                            <a:rPr lang="cs-CZ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cs-CZ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cs-CZ" sz="2400" i="1">
                          <a:latin typeface="Cambria Math" panose="02040503050406030204" pitchFamily="18" charset="0"/>
                        </a:rPr>
                        <m:t>=2.30</m:t>
                      </m:r>
                    </m:oMath>
                  </m:oMathPara>
                </a14:m>
                <a:endParaRPr lang="cs-CZ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400" i="1" u="dbl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400" i="1" u="dbl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cs-CZ" sz="2400" b="0" i="1" u="dbl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cs-CZ" sz="2400" i="1" u="dbl">
                          <a:latin typeface="Cambria Math" panose="02040503050406030204" pitchFamily="18" charset="0"/>
                        </a:rPr>
                        <m:t>=60 </m:t>
                      </m:r>
                      <m:r>
                        <a:rPr lang="cs-CZ" sz="2400" i="1" u="dbl">
                          <a:latin typeface="Cambria Math" panose="02040503050406030204" pitchFamily="18" charset="0"/>
                        </a:rPr>
                        <m:t>𝑉</m:t>
                      </m:r>
                    </m:oMath>
                  </m:oMathPara>
                </a14:m>
                <a:endParaRPr lang="cs-CZ" sz="2400" dirty="0"/>
              </a:p>
              <a:p>
                <a:r>
                  <a:rPr lang="cs-CZ" sz="2400" dirty="0"/>
                  <a:t>Napětí na svorkách druhého spotřebiče je 60 V.</a:t>
                </a:r>
              </a:p>
            </p:txBody>
          </p:sp>
        </mc:Choice>
        <mc:Fallback>
          <p:sp>
            <p:nvSpPr>
              <p:cNvPr id="3" name="TextovéPole 2">
                <a:extLst>
                  <a:ext uri="{FF2B5EF4-FFF2-40B4-BE49-F238E27FC236}">
                    <a16:creationId xmlns:a16="http://schemas.microsoft.com/office/drawing/2014/main" id="{70A1DA12-6AC1-4167-8CFE-FA3F066CE9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538" y="195308"/>
                <a:ext cx="8069802" cy="6740307"/>
              </a:xfrm>
              <a:prstGeom prst="rect">
                <a:avLst/>
              </a:prstGeom>
              <a:blipFill>
                <a:blip r:embed="rId2"/>
                <a:stretch>
                  <a:fillRect l="-1208" t="-723" b="-108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78977736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ovéPole 2">
                <a:extLst>
                  <a:ext uri="{FF2B5EF4-FFF2-40B4-BE49-F238E27FC236}">
                    <a16:creationId xmlns:a16="http://schemas.microsoft.com/office/drawing/2014/main" id="{70A1DA12-6AC1-4167-8CFE-FA3F066CE934}"/>
                  </a:ext>
                </a:extLst>
              </p:cNvPr>
              <p:cNvSpPr txBox="1"/>
              <p:nvPr/>
            </p:nvSpPr>
            <p:spPr>
              <a:xfrm>
                <a:off x="541538" y="195308"/>
                <a:ext cx="8069802" cy="19389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2400" dirty="0"/>
                  <a:t>Kontrola: Celkové napětí je součtem napětí na jednotlivých spotřebičích.</a:t>
                </a:r>
              </a:p>
              <a:p>
                <a:r>
                  <a:rPr lang="cs-CZ" sz="24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400" i="1"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  <m:sub>
                        <m:r>
                          <a:rPr lang="cs-CZ" sz="24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cs-CZ" sz="2400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cs-CZ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400" i="1"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  <m:sub>
                        <m:r>
                          <a:rPr lang="cs-CZ" sz="24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cs-CZ" sz="2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sz="2400" i="1">
                        <a:latin typeface="Cambria Math" panose="02040503050406030204" pitchFamily="18" charset="0"/>
                      </a:rPr>
                      <m:t>𝑈</m:t>
                    </m:r>
                  </m:oMath>
                </a14:m>
                <a:endParaRPr lang="cs-CZ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2400" i="1">
                          <a:latin typeface="Cambria Math" panose="02040503050406030204" pitchFamily="18" charset="0"/>
                        </a:rPr>
                        <m:t>40+60=100</m:t>
                      </m:r>
                    </m:oMath>
                  </m:oMathPara>
                </a14:m>
                <a:endParaRPr lang="cs-CZ" sz="2400" dirty="0"/>
              </a:p>
              <a:p>
                <a:endParaRPr lang="cs-CZ" sz="2400" dirty="0"/>
              </a:p>
            </p:txBody>
          </p:sp>
        </mc:Choice>
        <mc:Fallback xmlns="">
          <p:sp>
            <p:nvSpPr>
              <p:cNvPr id="3" name="TextovéPole 2">
                <a:extLst>
                  <a:ext uri="{FF2B5EF4-FFF2-40B4-BE49-F238E27FC236}">
                    <a16:creationId xmlns:a16="http://schemas.microsoft.com/office/drawing/2014/main" id="{70A1DA12-6AC1-4167-8CFE-FA3F066CE9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538" y="195308"/>
                <a:ext cx="8069802" cy="1938992"/>
              </a:xfrm>
              <a:prstGeom prst="rect">
                <a:avLst/>
              </a:prstGeom>
              <a:blipFill>
                <a:blip r:embed="rId2"/>
                <a:stretch>
                  <a:fillRect l="-1208" t="-251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42593820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70A1DA12-6AC1-4167-8CFE-FA3F066CE934}"/>
              </a:ext>
            </a:extLst>
          </p:cNvPr>
          <p:cNvSpPr txBox="1"/>
          <p:nvPr/>
        </p:nvSpPr>
        <p:spPr>
          <a:xfrm>
            <a:off x="399495" y="612559"/>
            <a:ext cx="830949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Dva spotřebiče o odporech 20 </a:t>
            </a:r>
            <a:r>
              <a:rPr lang="cs-CZ" sz="2400" dirty="0">
                <a:sym typeface="Symbol" panose="05050102010706020507" pitchFamily="18" charset="2"/>
              </a:rPr>
              <a:t></a:t>
            </a:r>
            <a:r>
              <a:rPr lang="cs-CZ" sz="2400" dirty="0"/>
              <a:t> a 30 </a:t>
            </a:r>
            <a:r>
              <a:rPr lang="cs-CZ" sz="2400" dirty="0">
                <a:sym typeface="Symbol" panose="05050102010706020507" pitchFamily="18" charset="2"/>
              </a:rPr>
              <a:t></a:t>
            </a:r>
            <a:r>
              <a:rPr lang="cs-CZ" sz="2400" dirty="0"/>
              <a:t> jsou zapojeny v elektrickém obvodu paralelně (vedle sebe). Na vnějších svorkách obou spotřebičů je napětí 100 V (celkové napětí). </a:t>
            </a:r>
          </a:p>
          <a:p>
            <a:r>
              <a:rPr lang="cs-CZ" sz="2400" dirty="0"/>
              <a:t>Vypočti: </a:t>
            </a:r>
          </a:p>
          <a:p>
            <a:pPr lvl="0"/>
            <a:r>
              <a:rPr lang="cs-CZ" sz="2400" dirty="0"/>
              <a:t>a) celkový odpor</a:t>
            </a:r>
          </a:p>
          <a:p>
            <a:pPr lvl="0"/>
            <a:r>
              <a:rPr lang="cs-CZ" sz="2400" dirty="0"/>
              <a:t>b) celkový proud</a:t>
            </a:r>
          </a:p>
          <a:p>
            <a:pPr lvl="0"/>
            <a:r>
              <a:rPr lang="cs-CZ" sz="2400" dirty="0"/>
              <a:t>c) proud v jednotlivých spotřebičích</a:t>
            </a:r>
          </a:p>
          <a:p>
            <a:pPr lvl="0"/>
            <a:r>
              <a:rPr lang="cs-CZ" sz="2400" dirty="0"/>
              <a:t>d) napětí na svorkách jednotlivých spotřebičů</a:t>
            </a:r>
          </a:p>
        </p:txBody>
      </p:sp>
    </p:spTree>
    <p:extLst>
      <p:ext uri="{BB962C8B-B14F-4D97-AF65-F5344CB8AC3E}">
        <p14:creationId xmlns:p14="http://schemas.microsoft.com/office/powerpoint/2010/main" val="3935835806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ovéPole 2">
                <a:extLst>
                  <a:ext uri="{FF2B5EF4-FFF2-40B4-BE49-F238E27FC236}">
                    <a16:creationId xmlns:a16="http://schemas.microsoft.com/office/drawing/2014/main" id="{70A1DA12-6AC1-4167-8CFE-FA3F066CE934}"/>
                  </a:ext>
                </a:extLst>
              </p:cNvPr>
              <p:cNvSpPr txBox="1"/>
              <p:nvPr/>
            </p:nvSpPr>
            <p:spPr>
              <a:xfrm>
                <a:off x="470516" y="310717"/>
                <a:ext cx="7493829" cy="66652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2400" dirty="0"/>
                  <a:t>Pro paralelní zapojení platí </a:t>
                </a:r>
                <a14:m>
                  <m:oMath xmlns:m="http://schemas.openxmlformats.org/officeDocument/2006/math">
                    <m:r>
                      <a:rPr lang="cs-CZ" sz="2400" i="1">
                        <a:latin typeface="Cambria Math" panose="02040503050406030204" pitchFamily="18" charset="0"/>
                      </a:rPr>
                      <m:t>𝑈</m:t>
                    </m:r>
                    <m:r>
                      <a:rPr lang="cs-CZ" sz="240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cs-CZ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400" i="1"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  <m:sub>
                        <m:r>
                          <a:rPr lang="cs-CZ" sz="24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cs-CZ" sz="240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cs-CZ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400" i="1"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  <m:sub>
                        <m:r>
                          <a:rPr lang="cs-CZ" sz="24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cs-CZ" sz="2400" dirty="0"/>
              </a:p>
              <a:p>
                <a:r>
                  <a:rPr lang="cs-CZ" sz="2400" dirty="0"/>
                  <a:t>a)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cs-CZ" sz="2400" i="1">
                          <a:latin typeface="Cambria Math" panose="02040503050406030204" pitchFamily="18" charset="0"/>
                        </a:rPr>
                        <m:t>=20 </m:t>
                      </m:r>
                      <m:r>
                        <m:rPr>
                          <m:sty m:val="p"/>
                        </m:rPr>
                        <a:rPr lang="cs-CZ" sz="2400">
                          <a:latin typeface="Cambria Math" panose="02040503050406030204" pitchFamily="18" charset="0"/>
                        </a:rPr>
                        <m:t>Ω</m:t>
                      </m:r>
                    </m:oMath>
                  </m:oMathPara>
                </a14:m>
                <a:endParaRPr lang="cs-CZ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cs-CZ" sz="2400" i="1">
                          <a:latin typeface="Cambria Math" panose="02040503050406030204" pitchFamily="18" charset="0"/>
                        </a:rPr>
                        <m:t>=30 </m:t>
                      </m:r>
                      <m:r>
                        <m:rPr>
                          <m:sty m:val="p"/>
                        </m:rPr>
                        <a:rPr lang="cs-CZ" sz="2400">
                          <a:latin typeface="Cambria Math" panose="02040503050406030204" pitchFamily="18" charset="0"/>
                        </a:rPr>
                        <m:t>Ω</m:t>
                      </m:r>
                    </m:oMath>
                  </m:oMathPara>
                </a14:m>
                <a:endParaRPr lang="cs-CZ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2400" i="1">
                          <a:latin typeface="Cambria Math" panose="02040503050406030204" pitchFamily="18" charset="0"/>
                        </a:rPr>
                        <m:t>𝑈</m:t>
                      </m:r>
                      <m:r>
                        <a:rPr lang="cs-CZ" sz="2400" i="1">
                          <a:latin typeface="Cambria Math" panose="02040503050406030204" pitchFamily="18" charset="0"/>
                        </a:rPr>
                        <m:t>=100 </m:t>
                      </m:r>
                      <m:r>
                        <a:rPr lang="cs-CZ" sz="2400" i="1">
                          <a:latin typeface="Cambria Math" panose="02040503050406030204" pitchFamily="18" charset="0"/>
                        </a:rPr>
                        <m:t>𝑉</m:t>
                      </m:r>
                    </m:oMath>
                  </m:oMathPara>
                </a14:m>
                <a:endParaRPr lang="cs-CZ" sz="2400" dirty="0"/>
              </a:p>
              <a:p>
                <a:pPr lvl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2400" i="1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cs-CZ" sz="2400" i="1">
                          <a:latin typeface="Cambria Math" panose="02040503050406030204" pitchFamily="18" charset="0"/>
                        </a:rPr>
                        <m:t>= ?(</m:t>
                      </m:r>
                      <m:r>
                        <m:rPr>
                          <m:sty m:val="p"/>
                        </m:rPr>
                        <a:rPr lang="cs-CZ" sz="2400">
                          <a:latin typeface="Cambria Math" panose="02040503050406030204" pitchFamily="18" charset="0"/>
                        </a:rPr>
                        <m:t>Ω</m:t>
                      </m:r>
                      <m:r>
                        <a:rPr lang="cs-CZ" sz="2400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cs-CZ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2400" i="1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cs-CZ" sz="2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400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cs-CZ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.</m:t>
                          </m:r>
                          <m:sSub>
                            <m:sSubPr>
                              <m:ctrlPr>
                                <a:rPr lang="cs-CZ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400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cs-CZ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cs-CZ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400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cs-CZ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cs-CZ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400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cs-CZ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cs-CZ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2400" i="1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cs-CZ" sz="2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20.30</m:t>
                          </m:r>
                        </m:num>
                        <m:den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20+30</m:t>
                          </m:r>
                        </m:den>
                      </m:f>
                    </m:oMath>
                  </m:oMathPara>
                </a14:m>
                <a:endParaRPr lang="cs-CZ" sz="2400" dirty="0"/>
              </a:p>
              <a:p>
                <a14:m>
                  <m:oMath xmlns:m="http://schemas.openxmlformats.org/officeDocument/2006/math">
                    <m:r>
                      <a:rPr lang="cs-CZ" sz="2400" i="1" u="dbl">
                        <a:latin typeface="Cambria Math" panose="02040503050406030204" pitchFamily="18" charset="0"/>
                      </a:rPr>
                      <m:t>𝑅</m:t>
                    </m:r>
                    <m:r>
                      <a:rPr lang="cs-CZ" sz="2400" i="1" u="dbl">
                        <a:latin typeface="Cambria Math" panose="02040503050406030204" pitchFamily="18" charset="0"/>
                      </a:rPr>
                      <m:t>=12 </m:t>
                    </m:r>
                    <m:r>
                      <m:rPr>
                        <m:sty m:val="p"/>
                      </m:rPr>
                      <a:rPr lang="cs-CZ" sz="2400" u="dbl">
                        <a:latin typeface="Cambria Math" panose="02040503050406030204" pitchFamily="18" charset="0"/>
                      </a:rPr>
                      <m:t>Ω</m:t>
                    </m:r>
                    <m:r>
                      <a:rPr lang="cs-CZ" sz="2400" b="0" i="0" u="dbl" smtClean="0">
                        <a:latin typeface="Cambria Math" panose="02040503050406030204" pitchFamily="18" charset="0"/>
                      </a:rPr>
                      <m:t>  </m:t>
                    </m:r>
                  </m:oMath>
                </a14:m>
                <a:r>
                  <a:rPr lang="cs-CZ" sz="2400" dirty="0"/>
                  <a:t>		Celkový odpor je 12 </a:t>
                </a:r>
                <a:r>
                  <a:rPr lang="cs-CZ" sz="2400" dirty="0">
                    <a:sym typeface="Symbol" panose="05050102010706020507" pitchFamily="18" charset="2"/>
                  </a:rPr>
                  <a:t></a:t>
                </a:r>
                <a:r>
                  <a:rPr lang="cs-CZ" sz="2400" dirty="0"/>
                  <a:t>.</a:t>
                </a:r>
              </a:p>
              <a:p>
                <a:r>
                  <a:rPr lang="cs-CZ" sz="2400" dirty="0"/>
                  <a:t>b)</a:t>
                </a:r>
              </a:p>
              <a:p>
                <a:pPr lvl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2400" i="1"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cs-CZ" sz="2400" i="1">
                          <a:latin typeface="Cambria Math" panose="02040503050406030204" pitchFamily="18" charset="0"/>
                        </a:rPr>
                        <m:t>=?</m:t>
                      </m:r>
                      <m:d>
                        <m:dPr>
                          <m:ctrlPr>
                            <a:rPr lang="cs-CZ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</m:oMath>
                  </m:oMathPara>
                </a14:m>
                <a:endParaRPr lang="cs-CZ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2400" i="1"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cs-CZ" sz="2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𝑈</m:t>
                          </m:r>
                        </m:num>
                        <m:den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𝑅</m:t>
                          </m:r>
                        </m:den>
                      </m:f>
                    </m:oMath>
                  </m:oMathPara>
                </a14:m>
                <a:endParaRPr lang="cs-CZ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2400" i="1"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cs-CZ" sz="2400" i="1">
                          <a:latin typeface="Cambria Math" panose="02040503050406030204" pitchFamily="18" charset="0"/>
                        </a:rPr>
                        <m:t>=100:12</m:t>
                      </m:r>
                    </m:oMath>
                  </m:oMathPara>
                </a14:m>
                <a:endParaRPr lang="cs-CZ" sz="2400" dirty="0"/>
              </a:p>
              <a:p>
                <a14:m>
                  <m:oMath xmlns:m="http://schemas.openxmlformats.org/officeDocument/2006/math">
                    <m:r>
                      <a:rPr lang="cs-CZ" sz="2400" i="1" u="dbl">
                        <a:latin typeface="Cambria Math" panose="02040503050406030204" pitchFamily="18" charset="0"/>
                      </a:rPr>
                      <m:t>𝐼</m:t>
                    </m:r>
                    <m:r>
                      <a:rPr lang="cs-CZ" sz="2400" i="1" u="dbl">
                        <a:latin typeface="Cambria Math" panose="02040503050406030204" pitchFamily="18" charset="0"/>
                      </a:rPr>
                      <m:t>≐8,3 </m:t>
                    </m:r>
                    <m:r>
                      <a:rPr lang="cs-CZ" sz="2400" i="1" u="dbl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cs-CZ" sz="2400" dirty="0"/>
                  <a:t> 		Celkový proud je 8,3 A.</a:t>
                </a:r>
              </a:p>
              <a:p>
                <a:endParaRPr lang="cs-CZ" sz="2400" dirty="0"/>
              </a:p>
            </p:txBody>
          </p:sp>
        </mc:Choice>
        <mc:Fallback xmlns="">
          <p:sp>
            <p:nvSpPr>
              <p:cNvPr id="3" name="TextovéPole 2">
                <a:extLst>
                  <a:ext uri="{FF2B5EF4-FFF2-40B4-BE49-F238E27FC236}">
                    <a16:creationId xmlns:a16="http://schemas.microsoft.com/office/drawing/2014/main" id="{70A1DA12-6AC1-4167-8CFE-FA3F066CE9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516" y="310717"/>
                <a:ext cx="7493829" cy="6665286"/>
              </a:xfrm>
              <a:prstGeom prst="rect">
                <a:avLst/>
              </a:prstGeom>
              <a:blipFill>
                <a:blip r:embed="rId2"/>
                <a:stretch>
                  <a:fillRect l="-1221" t="-73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89641781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ovéPole 2">
                <a:extLst>
                  <a:ext uri="{FF2B5EF4-FFF2-40B4-BE49-F238E27FC236}">
                    <a16:creationId xmlns:a16="http://schemas.microsoft.com/office/drawing/2014/main" id="{70A1DA12-6AC1-4167-8CFE-FA3F066CE934}"/>
                  </a:ext>
                </a:extLst>
              </p:cNvPr>
              <p:cNvSpPr txBox="1"/>
              <p:nvPr/>
            </p:nvSpPr>
            <p:spPr>
              <a:xfrm>
                <a:off x="514904" y="337351"/>
                <a:ext cx="7493829" cy="6164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:r>
                  <a:rPr lang="cs-CZ" sz="2400" dirty="0"/>
                  <a:t>c)</a:t>
                </a:r>
              </a:p>
              <a:p>
                <a:pPr lvl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cs-CZ" sz="2400" i="1">
                          <a:latin typeface="Cambria Math" panose="02040503050406030204" pitchFamily="18" charset="0"/>
                        </a:rPr>
                        <m:t>=?</m:t>
                      </m:r>
                      <m:d>
                        <m:dPr>
                          <m:ctrlPr>
                            <a:rPr lang="cs-CZ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</m:oMath>
                  </m:oMathPara>
                </a14:m>
                <a:endParaRPr lang="cs-CZ" sz="2400" dirty="0"/>
              </a:p>
              <a:p>
                <a:r>
                  <a:rPr lang="cs-CZ" sz="24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400" i="1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cs-CZ" sz="24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cs-CZ" sz="24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cs-CZ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cs-CZ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2400" i="1">
                                <a:latin typeface="Cambria Math" panose="02040503050406030204" pitchFamily="18" charset="0"/>
                              </a:rPr>
                              <m:t>𝑈</m:t>
                            </m:r>
                          </m:e>
                          <m:sub>
                            <m:r>
                              <a:rPr lang="cs-CZ" sz="24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cs-CZ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2400" i="1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cs-CZ" sz="24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den>
                    </m:f>
                  </m:oMath>
                </a14:m>
                <a:endParaRPr lang="cs-CZ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cs-CZ" sz="2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100</m:t>
                          </m:r>
                        </m:num>
                        <m:den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20</m:t>
                          </m:r>
                        </m:den>
                      </m:f>
                    </m:oMath>
                  </m:oMathPara>
                </a14:m>
                <a:endParaRPr lang="cs-CZ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400" i="1" u="dbl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400" i="1" u="dbl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cs-CZ" sz="2400" i="1" u="dbl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cs-CZ" sz="2400" i="1" u="dbl">
                          <a:latin typeface="Cambria Math" panose="02040503050406030204" pitchFamily="18" charset="0"/>
                        </a:rPr>
                        <m:t>=5 </m:t>
                      </m:r>
                      <m:r>
                        <a:rPr lang="cs-CZ" sz="2400" i="1" u="dbl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cs-CZ" sz="2400" dirty="0"/>
              </a:p>
              <a:p>
                <a:endParaRPr lang="cs-CZ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cs-CZ" sz="2400" i="1">
                          <a:latin typeface="Cambria Math" panose="02040503050406030204" pitchFamily="18" charset="0"/>
                        </a:rPr>
                        <m:t>=?(</m:t>
                      </m:r>
                      <m:r>
                        <a:rPr lang="cs-CZ" sz="2400" i="1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cs-CZ" sz="2400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cs-CZ" sz="2400" dirty="0"/>
              </a:p>
              <a:p>
                <a:r>
                  <a:rPr lang="cs-CZ" sz="24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400" i="1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cs-CZ" sz="24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cs-CZ" sz="24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cs-CZ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cs-CZ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2400" i="1">
                                <a:latin typeface="Cambria Math" panose="02040503050406030204" pitchFamily="18" charset="0"/>
                              </a:rPr>
                              <m:t>𝑈</m:t>
                            </m:r>
                          </m:e>
                          <m:sub>
                            <m:r>
                              <a:rPr lang="cs-CZ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cs-CZ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2400" i="1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cs-CZ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den>
                    </m:f>
                  </m:oMath>
                </a14:m>
                <a:endParaRPr lang="cs-CZ" sz="2400" dirty="0"/>
              </a:p>
              <a:p>
                <a:r>
                  <a:rPr lang="cs-CZ" sz="24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400" i="1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cs-CZ" sz="24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cs-CZ" sz="24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cs-CZ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400" i="1">
                            <a:latin typeface="Cambria Math" panose="02040503050406030204" pitchFamily="18" charset="0"/>
                          </a:rPr>
                          <m:t>100</m:t>
                        </m:r>
                      </m:num>
                      <m:den>
                        <m:r>
                          <a:rPr lang="cs-CZ" sz="2400" i="1">
                            <a:latin typeface="Cambria Math" panose="02040503050406030204" pitchFamily="18" charset="0"/>
                          </a:rPr>
                          <m:t>30</m:t>
                        </m:r>
                      </m:den>
                    </m:f>
                  </m:oMath>
                </a14:m>
                <a:endParaRPr lang="cs-CZ" sz="2400" dirty="0"/>
              </a:p>
              <a:p>
                <a:r>
                  <a:rPr lang="cs-CZ" sz="24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400" i="1" u="dbl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400" i="1" u="dbl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cs-CZ" sz="2400" i="1" u="dbl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cs-CZ" sz="2400" i="1" u="dbl">
                        <a:latin typeface="Cambria Math" panose="02040503050406030204" pitchFamily="18" charset="0"/>
                      </a:rPr>
                      <m:t>≐3,</m:t>
                    </m:r>
                    <m:r>
                      <a:rPr lang="cs-CZ" sz="2400" b="0" i="1" u="dbl" smtClean="0">
                        <a:latin typeface="Cambria Math" panose="02040503050406030204" pitchFamily="18" charset="0"/>
                      </a:rPr>
                      <m:t>3 </m:t>
                    </m:r>
                    <m:r>
                      <a:rPr lang="cs-CZ" sz="2400" b="0" i="1" u="dbl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endParaRPr lang="cs-CZ" sz="2400" dirty="0"/>
              </a:p>
              <a:p>
                <a:endParaRPr lang="cs-CZ" sz="2400" dirty="0"/>
              </a:p>
              <a:p>
                <a:r>
                  <a:rPr lang="cs-CZ" sz="2400" dirty="0"/>
                  <a:t>Proud v prvním spotřebiči je 5 A.</a:t>
                </a:r>
              </a:p>
              <a:p>
                <a:r>
                  <a:rPr lang="cs-CZ" sz="2400" dirty="0"/>
                  <a:t>Proud v druhém spotřebiči je 3,3 A.</a:t>
                </a:r>
              </a:p>
              <a:p>
                <a:endParaRPr lang="cs-CZ" sz="2400" dirty="0"/>
              </a:p>
            </p:txBody>
          </p:sp>
        </mc:Choice>
        <mc:Fallback xmlns="">
          <p:sp>
            <p:nvSpPr>
              <p:cNvPr id="3" name="TextovéPole 2">
                <a:extLst>
                  <a:ext uri="{FF2B5EF4-FFF2-40B4-BE49-F238E27FC236}">
                    <a16:creationId xmlns:a16="http://schemas.microsoft.com/office/drawing/2014/main" id="{70A1DA12-6AC1-4167-8CFE-FA3F066CE9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904" y="337351"/>
                <a:ext cx="7493829" cy="6164444"/>
              </a:xfrm>
              <a:prstGeom prst="rect">
                <a:avLst/>
              </a:prstGeom>
              <a:blipFill>
                <a:blip r:embed="rId2"/>
                <a:stretch>
                  <a:fillRect l="-1220" t="-79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4845567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ovéPole 2">
                <a:extLst>
                  <a:ext uri="{FF2B5EF4-FFF2-40B4-BE49-F238E27FC236}">
                    <a16:creationId xmlns:a16="http://schemas.microsoft.com/office/drawing/2014/main" id="{70A1DA12-6AC1-4167-8CFE-FA3F066CE934}"/>
                  </a:ext>
                </a:extLst>
              </p:cNvPr>
              <p:cNvSpPr txBox="1"/>
              <p:nvPr/>
            </p:nvSpPr>
            <p:spPr>
              <a:xfrm>
                <a:off x="514904" y="337351"/>
                <a:ext cx="7493829" cy="56323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:r>
                  <a:rPr lang="cs-CZ" sz="2400" dirty="0"/>
                  <a:t>d)</a:t>
                </a:r>
              </a:p>
              <a:p>
                <a:pPr lvl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cs-CZ" sz="2400" i="1">
                          <a:latin typeface="Cambria Math" panose="02040503050406030204" pitchFamily="18" charset="0"/>
                        </a:rPr>
                        <m:t>=?</m:t>
                      </m:r>
                      <m:d>
                        <m:dPr>
                          <m:ctrlPr>
                            <a:rPr lang="cs-CZ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</m:d>
                    </m:oMath>
                  </m:oMathPara>
                </a14:m>
                <a:endParaRPr lang="cs-CZ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cs-CZ" sz="2400" i="1">
                          <a:latin typeface="Cambria Math" panose="02040503050406030204" pitchFamily="18" charset="0"/>
                        </a:rPr>
                        <m:t>=?</m:t>
                      </m:r>
                      <m:d>
                        <m:dPr>
                          <m:ctrlPr>
                            <a:rPr lang="cs-CZ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</m:d>
                    </m:oMath>
                  </m:oMathPara>
                </a14:m>
                <a:endParaRPr lang="cs-CZ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cs-CZ" sz="24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cs-CZ" sz="2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2400" i="1">
                          <a:latin typeface="Cambria Math" panose="02040503050406030204" pitchFamily="18" charset="0"/>
                        </a:rPr>
                        <m:t>𝑈</m:t>
                      </m:r>
                    </m:oMath>
                  </m:oMathPara>
                </a14:m>
                <a:endParaRPr lang="cs-CZ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400" i="1" u="dbl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400" i="1" u="dbl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cs-CZ" sz="2400" i="1" u="dbl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cs-CZ" sz="2400" i="1" u="dbl">
                          <a:latin typeface="Cambria Math" panose="02040503050406030204" pitchFamily="18" charset="0"/>
                        </a:rPr>
                        <m:t>=10</m:t>
                      </m:r>
                      <m:r>
                        <a:rPr lang="cs-CZ" sz="2400" b="0" i="1" u="dbl" smtClean="0">
                          <a:latin typeface="Cambria Math" panose="02040503050406030204" pitchFamily="18" charset="0"/>
                        </a:rPr>
                        <m:t>0 </m:t>
                      </m:r>
                      <m:r>
                        <a:rPr lang="cs-CZ" sz="2400" b="0" i="1" u="dbl" smtClean="0">
                          <a:latin typeface="Cambria Math" panose="02040503050406030204" pitchFamily="18" charset="0"/>
                        </a:rPr>
                        <m:t>𝑉</m:t>
                      </m:r>
                    </m:oMath>
                  </m:oMathPara>
                </a14:m>
                <a:endParaRPr lang="cs-CZ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400" i="1" u="dbl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400" i="1" u="dbl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cs-CZ" sz="2400" i="1" u="dbl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cs-CZ" sz="2400" i="1" u="dbl">
                          <a:latin typeface="Cambria Math" panose="02040503050406030204" pitchFamily="18" charset="0"/>
                        </a:rPr>
                        <m:t>=100 </m:t>
                      </m:r>
                      <m:r>
                        <a:rPr lang="cs-CZ" sz="2400" i="1" u="dbl">
                          <a:latin typeface="Cambria Math" panose="02040503050406030204" pitchFamily="18" charset="0"/>
                        </a:rPr>
                        <m:t>𝑉</m:t>
                      </m:r>
                    </m:oMath>
                  </m:oMathPara>
                </a14:m>
                <a:endParaRPr lang="cs-CZ" sz="2400" dirty="0"/>
              </a:p>
              <a:p>
                <a:r>
                  <a:rPr lang="cs-CZ" sz="2400" dirty="0"/>
                  <a:t>Napětí na svorkách prvního spotřebiče je 100 V.</a:t>
                </a:r>
              </a:p>
              <a:p>
                <a:r>
                  <a:rPr lang="cs-CZ" sz="2400" dirty="0"/>
                  <a:t>Napětí na svorkách druhého spotřebiče je 100 V.</a:t>
                </a:r>
              </a:p>
              <a:p>
                <a:endParaRPr lang="cs-CZ" sz="2400" dirty="0"/>
              </a:p>
              <a:p>
                <a:r>
                  <a:rPr lang="cs-CZ" sz="2400" dirty="0"/>
                  <a:t>Kontrola: Celkový proud je součtem proudů na jednotlivých spotřebičích.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cs-CZ" sz="2400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cs-CZ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cs-CZ" sz="2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2400" i="1">
                          <a:latin typeface="Cambria Math" panose="02040503050406030204" pitchFamily="18" charset="0"/>
                        </a:rPr>
                        <m:t>𝐼</m:t>
                      </m:r>
                    </m:oMath>
                  </m:oMathPara>
                </a14:m>
                <a:endParaRPr lang="cs-CZ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2400" i="1">
                          <a:latin typeface="Cambria Math" panose="02040503050406030204" pitchFamily="18" charset="0"/>
                        </a:rPr>
                        <m:t>3,3+5=8,3</m:t>
                      </m:r>
                    </m:oMath>
                  </m:oMathPara>
                </a14:m>
                <a:endParaRPr lang="cs-CZ" sz="2400" dirty="0"/>
              </a:p>
              <a:p>
                <a:endParaRPr lang="cs-CZ" sz="2400" dirty="0"/>
              </a:p>
              <a:p>
                <a:endParaRPr lang="cs-CZ" sz="2400" dirty="0"/>
              </a:p>
            </p:txBody>
          </p:sp>
        </mc:Choice>
        <mc:Fallback xmlns="">
          <p:sp>
            <p:nvSpPr>
              <p:cNvPr id="3" name="TextovéPole 2">
                <a:extLst>
                  <a:ext uri="{FF2B5EF4-FFF2-40B4-BE49-F238E27FC236}">
                    <a16:creationId xmlns:a16="http://schemas.microsoft.com/office/drawing/2014/main" id="{70A1DA12-6AC1-4167-8CFE-FA3F066CE9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904" y="337351"/>
                <a:ext cx="7493829" cy="5632311"/>
              </a:xfrm>
              <a:prstGeom prst="rect">
                <a:avLst/>
              </a:prstGeom>
              <a:blipFill>
                <a:blip r:embed="rId2"/>
                <a:stretch>
                  <a:fillRect l="-1220" t="-86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51564785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k-SK" altLang="cs-CZ" sz="3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k-SK" altLang="cs-CZ" sz="3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798</Words>
  <Application>Microsoft Office PowerPoint</Application>
  <PresentationFormat>Předvádění na obrazovce (4:3)</PresentationFormat>
  <Paragraphs>150</Paragraphs>
  <Slides>14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9" baseType="lpstr">
      <vt:lpstr>Arial</vt:lpstr>
      <vt:lpstr>Cambria Math</vt:lpstr>
      <vt:lpstr>Times New Roman</vt:lpstr>
      <vt:lpstr>Default Design</vt:lpstr>
      <vt:lpstr>Slide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Ohmův zákon I</dc:title>
  <dc:subject>fyzika</dc:subject>
  <dc:creator>upravil a přeložil Jaroslav Vrba</dc:creator>
  <cp:lastModifiedBy>Jaroslav Vrba</cp:lastModifiedBy>
  <cp:revision>1366</cp:revision>
  <cp:lastPrinted>1999-08-11T16:37:14Z</cp:lastPrinted>
  <dcterms:created xsi:type="dcterms:W3CDTF">1998-07-07T19:23:32Z</dcterms:created>
  <dcterms:modified xsi:type="dcterms:W3CDTF">2021-03-05T11:40:37Z</dcterms:modified>
</cp:coreProperties>
</file>