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460" r:id="rId3"/>
    <p:sldId id="459" r:id="rId4"/>
    <p:sldId id="464" r:id="rId5"/>
    <p:sldId id="465" r:id="rId6"/>
    <p:sldId id="466" r:id="rId7"/>
    <p:sldId id="467" r:id="rId8"/>
    <p:sldId id="468" r:id="rId9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0000"/>
    <a:srgbClr val="CC0000"/>
    <a:srgbClr val="6699FF"/>
    <a:srgbClr val="EA2516"/>
    <a:srgbClr val="FF9595"/>
    <a:srgbClr val="FF2727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28" d="100"/>
          <a:sy n="28" d="100"/>
        </p:scale>
        <p:origin x="-1266" y="-8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5F59480-0AEA-4870-B19D-1DC0D7C973C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endParaRPr lang="sk-SK" altLang="cs-CZ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26FC56A-3475-4567-8714-5F686ADF4C7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endParaRPr lang="sk-SK" alt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829E05C-C219-486D-A3EB-E62DC782B8D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6D48E565-2FEB-4CF8-BB30-C0C50E2996E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BD0A6080-3E5C-4557-B8A7-EA8CCFED5CA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endParaRPr lang="sk-SK" altLang="cs-CZ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1E5BA405-EE6E-4CA0-AF3B-CFFE526739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fld id="{013F4501-8E5E-43DF-889F-2934CE11BA9E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63A028-3C9A-4A7F-8688-BA2E2EB3C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37D9561-56F2-46D4-8201-7223863C1F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D4889C-13FA-4012-912F-6DD7CAB8C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E0562F-7D87-417A-AD25-BCB00BD11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714F1E-707C-421E-886E-B9F3E7C20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0661B-7256-4738-A4B9-3249A95022D4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452730697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8C7249-9521-43BB-99CC-BE1D091EE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4005222-C3C0-4379-AD73-7BAB16125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CB87CF-8E03-467B-BD21-86F9C8C7A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098534-995B-4619-9A19-B009B9A56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82F16D-EC10-4093-8405-29A701B2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06AB1-2BE3-473C-BD39-FDCA348814D2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912668129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30E5C47-6665-4767-9703-83DC0076C6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EF165C7-D3A5-4942-85B2-CD0FA6020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3EC5D2-DEDB-42B1-A2CB-896296C70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D28AFF-4371-4FC6-96BF-560B46FC4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533D0D-AEC0-4C22-B715-D66C2EA6D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BD5C0-C395-49AE-89FF-0219A6FF7306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854963748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D44467-7C42-4B23-AA19-C1E35F4FC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CB3EF3-F9CE-49FD-B85C-3606E6CE4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F2859F-D841-4753-BA11-13B446C4A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2A9C49-27FC-46D8-88FC-CF2933084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C414DA-D845-4585-9E60-825DC1684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37F10-F67B-4E2D-BD8F-FFCFB0380B6C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417741674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D83C83-83CD-4391-BC84-5E6B17430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BEBD73D-CA7F-4527-9027-D11339698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8EF078-3E07-4378-9E52-1543C1BAC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459784-ABF0-4361-8A4F-ABB822969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4A66B9-1C0E-48D9-851D-C1B67ABD9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EFD67-1BD3-4638-BADC-9034CDA96C15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772016019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33C781-7905-42B6-A069-11045C013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4D94FD-B3D9-494E-924D-8EAD1455AF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0023C31-3596-4BAF-80D4-CCE30414D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3B89676-BA71-462D-9D62-92E5ECFA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39B030-B84B-4ED0-921F-DEF6FC27C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D6DAA2C-FBE3-41D2-A907-CC1292C3C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7BAA3-71F7-4D3D-87E3-4C07D60E2EFC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079043676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21F001-74EF-4D91-A56D-81EC34B18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48C239-6FEA-41E0-A304-5BAE5130D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73197AA-DDBF-4235-B8C7-BA637DA30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466F65B-989E-4623-92BA-01A86A6F5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CD39489-ADC8-47C4-BDEF-E98A50F1B1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786AB24-4C7F-4F90-90A6-79C0C252F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BAA3CD6-55D4-4C2F-A851-B64275E82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31F184F-85B7-4CA8-9E04-AE8A4BF9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F5EC7-4D20-476C-94F1-6C1117268B2C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248127404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EF33E-BCA2-4EE7-A1F1-BC2E76C90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7208DBD-2404-4021-AD7C-4F01C0B27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E87B307-7B78-415C-9C5A-8275CBC5F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84E2C64-C00E-42AA-9C9E-4373B912E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B845F-A8EC-4B24-84F7-B4A5A62C2B2C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708280617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6109DAA-2F9D-4690-A4ED-FDB62524E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56A5211-0A09-4F7D-8E18-D31D85269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14E6F74-8303-4183-AF25-D4EB081B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6EF83-8A6A-4BEA-A72F-00CF8AA2DB43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836105077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59F102-70D0-438A-99EB-FC34D0575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024F1C-C1F0-42FF-AC08-CF79B64BB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D4E8245-757B-40F0-9186-806DF6F47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FDF46C-15DA-4329-9089-3E4049C54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4FD8645-A64D-47FF-951E-906D2E260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0B6762-99F7-477D-9E7F-0E552FD22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83C3A-EC0E-4C99-B764-D8B82525A81E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142496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63187-72FD-42BA-8EB2-B74C67767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BE5EC86-08E2-4C6F-B2FF-A7459D5279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C090AE9-E9AF-4EFF-B4F6-9A6F51DE3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BFCDBE-C9E3-49DE-B79D-2658A94EB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ADE039F-B9B6-4477-8BF8-FA1BC2F97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30456F3-4FDF-43B9-9AD0-0D116366E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398A6-3A64-4192-82DF-987CFE6C7F6D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969496268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EC11D47-13C6-4C7F-8923-9C2A4D72EB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 předlohy titulu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A1A316B-A60E-4B16-8144-A45BADA41B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D19318A-6417-4D99-8E36-B70611F7A34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/>
            </a:lvl1pPr>
          </a:lstStyle>
          <a:p>
            <a:endParaRPr lang="sk-SK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E32AF18-691C-4970-B113-7B4040B2244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>
              <a:defRPr sz="1400"/>
            </a:lvl1pPr>
          </a:lstStyle>
          <a:p>
            <a:endParaRPr lang="sk-SK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79251EF-3BA3-4DB8-8C2F-64C827C467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/>
            </a:lvl1pPr>
          </a:lstStyle>
          <a:p>
            <a:fld id="{ED42D950-E334-46CC-BE05-54D6B584FA16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0" name="Group 4">
            <a:extLst>
              <a:ext uri="{FF2B5EF4-FFF2-40B4-BE49-F238E27FC236}">
                <a16:creationId xmlns:a16="http://schemas.microsoft.com/office/drawing/2014/main" id="{E77C277B-D4E5-47CD-975E-E98A5E98892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aphicFrame>
          <p:nvGraphicFramePr>
            <p:cNvPr id="4098" name="Object 2">
              <a:extLst>
                <a:ext uri="{FF2B5EF4-FFF2-40B4-BE49-F238E27FC236}">
                  <a16:creationId xmlns:a16="http://schemas.microsoft.com/office/drawing/2014/main" id="{6C59B5AD-C0A1-4401-8A2B-FEF5FECFEB3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00770735"/>
                </p:ext>
              </p:extLst>
            </p:nvPr>
          </p:nvGraphicFramePr>
          <p:xfrm>
            <a:off x="0" y="0"/>
            <a:ext cx="5759" cy="4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Slide" r:id="rId2" imgW="6743917" imgH="5058134" progId="PowerPoint.Slide.8">
                    <p:embed/>
                  </p:oleObj>
                </mc:Choice>
                <mc:Fallback>
                  <p:oleObj name="Slide" r:id="rId2" imgW="6743917" imgH="5058134" progId="PowerPoint.Slide.8">
                    <p:embed/>
                    <p:pic>
                      <p:nvPicPr>
                        <p:cNvPr id="0" name="Object 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5759" cy="4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99" name="Text Box 3">
              <a:extLst>
                <a:ext uri="{FF2B5EF4-FFF2-40B4-BE49-F238E27FC236}">
                  <a16:creationId xmlns:a16="http://schemas.microsoft.com/office/drawing/2014/main" id="{33693EA0-7F04-4464-93FD-18DEB23CC2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" y="3873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cs-CZ" altLang="cs-CZ" sz="2400"/>
            </a:p>
          </p:txBody>
        </p:sp>
      </p:grp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0A1DA12-6AC1-4167-8CFE-FA3F066CE934}"/>
                  </a:ext>
                </a:extLst>
              </p:cNvPr>
              <p:cNvSpPr txBox="1"/>
              <p:nvPr/>
            </p:nvSpPr>
            <p:spPr>
              <a:xfrm>
                <a:off x="763480" y="1740023"/>
                <a:ext cx="7493829" cy="39892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Ohmův zákon:</a:t>
                </a:r>
              </a:p>
              <a:p>
                <a:r>
                  <a:rPr lang="cs-CZ" sz="2800" dirty="0"/>
                  <a:t>Elektrický proud ve vodiči je přímo úměrný napětí mezi konci vodiče.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  <a:p>
                <a:endParaRPr lang="cs-CZ" sz="2800" dirty="0"/>
              </a:p>
              <a:p>
                <a:r>
                  <a:rPr lang="cs-CZ" sz="2800" dirty="0"/>
                  <a:t>I – elektrický proud ve vodiči</a:t>
                </a:r>
              </a:p>
              <a:p>
                <a:r>
                  <a:rPr lang="cs-CZ" sz="2800" dirty="0"/>
                  <a:t>U – elektrické napětí mezi konci vodiče</a:t>
                </a:r>
              </a:p>
              <a:p>
                <a:r>
                  <a:rPr lang="cs-CZ" sz="2800" dirty="0"/>
                  <a:t>R – elektrický odpor vodiče</a:t>
                </a:r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0A1DA12-6AC1-4167-8CFE-FA3F066CE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480" y="1740023"/>
                <a:ext cx="7493829" cy="3989297"/>
              </a:xfrm>
              <a:prstGeom prst="rect">
                <a:avLst/>
              </a:prstGeom>
              <a:blipFill>
                <a:blip r:embed="rId2"/>
                <a:stretch>
                  <a:fillRect l="-2195" t="-2137" r="-1545" b="-32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589702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57" name="Rectangle 13">
            <a:extLst>
              <a:ext uri="{FF2B5EF4-FFF2-40B4-BE49-F238E27FC236}">
                <a16:creationId xmlns:a16="http://schemas.microsoft.com/office/drawing/2014/main" id="{AE585D8E-3F89-428F-B49C-488FBBE37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0963" y="2922586"/>
            <a:ext cx="1524000" cy="1196975"/>
          </a:xfrm>
          <a:prstGeom prst="rect">
            <a:avLst/>
          </a:prstGeom>
          <a:solidFill>
            <a:srgbClr val="EAEAEA"/>
          </a:solidFill>
          <a:ln w="19050">
            <a:solidFill>
              <a:srgbClr val="DDDDDD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313346" name="Text Box 2">
            <a:extLst>
              <a:ext uri="{FF2B5EF4-FFF2-40B4-BE49-F238E27FC236}">
                <a16:creationId xmlns:a16="http://schemas.microsoft.com/office/drawing/2014/main" id="{8DE643B9-087E-4212-87A1-46CC2D732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898" y="431690"/>
            <a:ext cx="3475037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k-SK" altLang="cs-CZ" sz="3300" dirty="0"/>
              <a:t>Elektrický odpor  </a:t>
            </a:r>
            <a:r>
              <a:rPr lang="sk-SK" altLang="cs-CZ" sz="3300" i="1" dirty="0"/>
              <a:t>R</a:t>
            </a:r>
            <a:endParaRPr lang="cs-CZ" altLang="cs-CZ" sz="3300" dirty="0"/>
          </a:p>
        </p:txBody>
      </p:sp>
      <p:graphicFrame>
        <p:nvGraphicFramePr>
          <p:cNvPr id="313348" name="Object 4">
            <a:extLst>
              <a:ext uri="{FF2B5EF4-FFF2-40B4-BE49-F238E27FC236}">
                <a16:creationId xmlns:a16="http://schemas.microsoft.com/office/drawing/2014/main" id="{E24D8418-24E7-4AB9-A334-32EC2370EE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90963" y="1152525"/>
          <a:ext cx="131127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444240" imgH="393480" progId="Equation.3">
                  <p:embed/>
                </p:oleObj>
              </mc:Choice>
              <mc:Fallback>
                <p:oleObj name="Rovnice" r:id="rId2" imgW="4442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963" y="1152525"/>
                        <a:ext cx="1311275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355" name="Object 11">
            <a:extLst>
              <a:ext uri="{FF2B5EF4-FFF2-40B4-BE49-F238E27FC236}">
                <a16:creationId xmlns:a16="http://schemas.microsoft.com/office/drawing/2014/main" id="{ABD1755C-DF16-4688-A733-22BD43DF5B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97957"/>
              </p:ext>
            </p:extLst>
          </p:nvPr>
        </p:nvGraphicFramePr>
        <p:xfrm>
          <a:off x="3995737" y="2992437"/>
          <a:ext cx="131127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4" imgW="444240" imgH="393480" progId="Equation.3">
                  <p:embed/>
                </p:oleObj>
              </mc:Choice>
              <mc:Fallback>
                <p:oleObj name="Rovnica" r:id="rId4" imgW="44424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7" y="2992437"/>
                        <a:ext cx="1311275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358" name="Text Box 14">
            <a:extLst>
              <a:ext uri="{FF2B5EF4-FFF2-40B4-BE49-F238E27FC236}">
                <a16:creationId xmlns:a16="http://schemas.microsoft.com/office/drawing/2014/main" id="{17AF747E-AB61-4BF9-9E06-311AA080C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" y="5726113"/>
            <a:ext cx="7457639" cy="918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bIns="1080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2800" dirty="0"/>
              <a:t>Elektrický odpor je </a:t>
            </a:r>
            <a:r>
              <a:rPr lang="sk-SK" altLang="cs-CZ" sz="2800" dirty="0" err="1"/>
              <a:t>roven</a:t>
            </a:r>
            <a:r>
              <a:rPr lang="sk-SK" altLang="cs-CZ" sz="2800" dirty="0"/>
              <a:t> </a:t>
            </a:r>
            <a:r>
              <a:rPr lang="sk-SK" altLang="cs-CZ" sz="2800" dirty="0" err="1"/>
              <a:t>poměru</a:t>
            </a:r>
            <a:r>
              <a:rPr lang="sk-SK" altLang="cs-CZ" sz="2800" dirty="0"/>
              <a:t> </a:t>
            </a:r>
            <a:r>
              <a:rPr lang="sk-SK" altLang="cs-CZ" sz="2800" dirty="0" err="1"/>
              <a:t>napětí</a:t>
            </a:r>
            <a:r>
              <a:rPr lang="sk-SK" altLang="cs-CZ" sz="2800" dirty="0"/>
              <a:t> a </a:t>
            </a:r>
            <a:r>
              <a:rPr lang="sk-SK" altLang="cs-CZ" sz="2800" dirty="0" err="1"/>
              <a:t>proudu</a:t>
            </a:r>
            <a:r>
              <a:rPr lang="sk-SK" altLang="cs-CZ" sz="2800" dirty="0"/>
              <a:t>.</a:t>
            </a:r>
          </a:p>
          <a:p>
            <a:r>
              <a:rPr lang="sk-SK" altLang="cs-CZ" sz="2800" dirty="0"/>
              <a:t>Tento </a:t>
            </a:r>
            <a:r>
              <a:rPr lang="sk-SK" altLang="cs-CZ" sz="2800" dirty="0" err="1"/>
              <a:t>poměr</a:t>
            </a:r>
            <a:r>
              <a:rPr lang="sk-SK" altLang="cs-CZ" sz="2800" dirty="0"/>
              <a:t> je pro daný vodič </a:t>
            </a:r>
            <a:r>
              <a:rPr lang="sk-SK" altLang="cs-CZ" sz="2800" dirty="0" err="1"/>
              <a:t>stálý</a:t>
            </a:r>
            <a:r>
              <a:rPr lang="sk-SK" altLang="cs-CZ" sz="2800" dirty="0"/>
              <a:t>.</a:t>
            </a:r>
            <a:endParaRPr lang="cs-CZ" altLang="cs-CZ" sz="2800" dirty="0"/>
          </a:p>
        </p:txBody>
      </p:sp>
      <p:sp>
        <p:nvSpPr>
          <p:cNvPr id="313359" name="Text Box 15">
            <a:extLst>
              <a:ext uri="{FF2B5EF4-FFF2-40B4-BE49-F238E27FC236}">
                <a16:creationId xmlns:a16="http://schemas.microsoft.com/office/drawing/2014/main" id="{2A9C8692-175B-4115-854F-5F7ED3EF2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038" y="2303463"/>
            <a:ext cx="45576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2800" dirty="0"/>
              <a:t>Poměr napětí a proudu je stálý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AD68E35-4887-447F-B470-4AF9254B6E37}"/>
              </a:ext>
            </a:extLst>
          </p:cNvPr>
          <p:cNvSpPr txBox="1"/>
          <p:nvPr/>
        </p:nvSpPr>
        <p:spPr>
          <a:xfrm>
            <a:off x="727969" y="4189412"/>
            <a:ext cx="425148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U - elektrické napětí (volt)</a:t>
            </a:r>
          </a:p>
          <a:p>
            <a:r>
              <a:rPr lang="cs-CZ" sz="2800" dirty="0"/>
              <a:t>I – elektrický proud (ampér)</a:t>
            </a:r>
          </a:p>
          <a:p>
            <a:r>
              <a:rPr lang="cs-CZ" sz="2800" dirty="0"/>
              <a:t>R – elektrický odpor (ohm)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3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3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3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13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13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6" grpId="0"/>
      <p:bldP spid="313358" grpId="0" build="p" autoUpdateAnimBg="0"/>
      <p:bldP spid="3133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42950DF-5587-4335-87B6-E16958B36475}"/>
              </a:ext>
            </a:extLst>
          </p:cNvPr>
          <p:cNvSpPr txBox="1"/>
          <p:nvPr/>
        </p:nvSpPr>
        <p:spPr>
          <a:xfrm>
            <a:off x="239655" y="408836"/>
            <a:ext cx="2683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Sériové zapojení: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9BAF04E-1D1D-456B-BC27-963D16154D4A}"/>
              </a:ext>
            </a:extLst>
          </p:cNvPr>
          <p:cNvSpPr txBox="1"/>
          <p:nvPr/>
        </p:nvSpPr>
        <p:spPr>
          <a:xfrm>
            <a:off x="239655" y="4419308"/>
            <a:ext cx="411202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I - celkový proud v obvodu</a:t>
            </a:r>
          </a:p>
          <a:p>
            <a:r>
              <a:rPr lang="cs-CZ" sz="2400" dirty="0"/>
              <a:t>I</a:t>
            </a:r>
            <a:r>
              <a:rPr lang="cs-CZ" sz="2400" baseline="-25000" dirty="0"/>
              <a:t>1</a:t>
            </a:r>
            <a:r>
              <a:rPr lang="cs-CZ" sz="2400" dirty="0"/>
              <a:t>- proud v prvním spotřebiči</a:t>
            </a:r>
          </a:p>
          <a:p>
            <a:r>
              <a:rPr lang="cs-CZ" sz="2400" dirty="0"/>
              <a:t>I</a:t>
            </a:r>
            <a:r>
              <a:rPr lang="cs-CZ" sz="2400" baseline="-25000" dirty="0"/>
              <a:t>2 </a:t>
            </a:r>
            <a:r>
              <a:rPr lang="cs-CZ" sz="2400" dirty="0"/>
              <a:t>- proud v druhém spotřebiči</a:t>
            </a:r>
          </a:p>
          <a:p>
            <a:r>
              <a:rPr lang="cs-CZ" sz="2400" dirty="0"/>
              <a:t>U- celkové napětí</a:t>
            </a:r>
          </a:p>
          <a:p>
            <a:r>
              <a:rPr lang="cs-CZ" sz="2400" dirty="0"/>
              <a:t>U</a:t>
            </a:r>
            <a:r>
              <a:rPr lang="cs-CZ" sz="2400" baseline="-25000" dirty="0"/>
              <a:t>1</a:t>
            </a:r>
            <a:r>
              <a:rPr lang="cs-CZ" sz="2400" dirty="0"/>
              <a:t>- napětí na prvním spotřebiči</a:t>
            </a:r>
          </a:p>
          <a:p>
            <a:r>
              <a:rPr lang="cs-CZ" sz="2400" dirty="0"/>
              <a:t>U</a:t>
            </a:r>
            <a:r>
              <a:rPr lang="cs-CZ" sz="2400" baseline="-25000" dirty="0"/>
              <a:t>2</a:t>
            </a:r>
            <a:r>
              <a:rPr lang="cs-CZ" sz="2400" dirty="0"/>
              <a:t>- napětí na druhém spotřebiči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1D67941-D473-4AF4-9DA5-DA955E0D85CD}"/>
              </a:ext>
            </a:extLst>
          </p:cNvPr>
          <p:cNvSpPr txBox="1"/>
          <p:nvPr/>
        </p:nvSpPr>
        <p:spPr>
          <a:xfrm>
            <a:off x="6329779" y="1420428"/>
            <a:ext cx="24679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R</a:t>
            </a:r>
            <a:r>
              <a:rPr lang="cs-CZ" sz="2400" baseline="-25000" dirty="0"/>
              <a:t>1</a:t>
            </a:r>
            <a:r>
              <a:rPr lang="cs-CZ" sz="2400" dirty="0"/>
              <a:t>- odpor prvního spotřebiče</a:t>
            </a:r>
          </a:p>
          <a:p>
            <a:r>
              <a:rPr lang="cs-CZ" sz="2400" dirty="0"/>
              <a:t>R</a:t>
            </a:r>
            <a:r>
              <a:rPr lang="cs-CZ" sz="2400" baseline="-25000" dirty="0"/>
              <a:t>2</a:t>
            </a:r>
            <a:r>
              <a:rPr lang="cs-CZ" sz="2400" dirty="0"/>
              <a:t>- odpor druhého spotřebiče</a:t>
            </a:r>
          </a:p>
          <a:p>
            <a:endParaRPr lang="cs-CZ" sz="2400" dirty="0"/>
          </a:p>
          <a:p>
            <a:endParaRPr lang="cs-CZ" sz="2400" dirty="0"/>
          </a:p>
        </p:txBody>
      </p: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DC48A685-5C98-4B3D-88D7-45118CC02CDE}"/>
              </a:ext>
            </a:extLst>
          </p:cNvPr>
          <p:cNvGrpSpPr/>
          <p:nvPr/>
        </p:nvGrpSpPr>
        <p:grpSpPr>
          <a:xfrm>
            <a:off x="239655" y="972740"/>
            <a:ext cx="5850428" cy="3452627"/>
            <a:chOff x="239655" y="827879"/>
            <a:chExt cx="5850428" cy="3452627"/>
          </a:xfrm>
        </p:grpSpPr>
        <p:pic>
          <p:nvPicPr>
            <p:cNvPr id="6" name="Obrázek 5">
              <a:extLst>
                <a:ext uri="{FF2B5EF4-FFF2-40B4-BE49-F238E27FC236}">
                  <a16:creationId xmlns:a16="http://schemas.microsoft.com/office/drawing/2014/main" id="{D7CE9F82-7D54-4420-86D5-F15A91280C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655" y="827879"/>
              <a:ext cx="5850428" cy="3452627"/>
            </a:xfrm>
            <a:prstGeom prst="rect">
              <a:avLst/>
            </a:prstGeom>
          </p:spPr>
        </p:pic>
        <p:sp>
          <p:nvSpPr>
            <p:cNvPr id="13" name="Obdélník 12">
              <a:extLst>
                <a:ext uri="{FF2B5EF4-FFF2-40B4-BE49-F238E27FC236}">
                  <a16:creationId xmlns:a16="http://schemas.microsoft.com/office/drawing/2014/main" id="{A0B79B33-F4F0-446A-8834-6EE5D2429DBE}"/>
                </a:ext>
              </a:extLst>
            </p:cNvPr>
            <p:cNvSpPr/>
            <p:nvPr/>
          </p:nvSpPr>
          <p:spPr bwMode="auto">
            <a:xfrm>
              <a:off x="896645" y="1351099"/>
              <a:ext cx="1358283" cy="14922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4" name="Obdélník 13">
              <a:extLst>
                <a:ext uri="{FF2B5EF4-FFF2-40B4-BE49-F238E27FC236}">
                  <a16:creationId xmlns:a16="http://schemas.microsoft.com/office/drawing/2014/main" id="{739DA411-A165-4EDA-AEBB-F4EB79AFF7D6}"/>
                </a:ext>
              </a:extLst>
            </p:cNvPr>
            <p:cNvSpPr/>
            <p:nvPr/>
          </p:nvSpPr>
          <p:spPr bwMode="auto">
            <a:xfrm>
              <a:off x="3728621" y="3178206"/>
              <a:ext cx="1873189" cy="10209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9682BB0-7312-4508-B13A-0FDE6DC073BC}"/>
              </a:ext>
            </a:extLst>
          </p:cNvPr>
          <p:cNvSpPr txBox="1"/>
          <p:nvPr/>
        </p:nvSpPr>
        <p:spPr>
          <a:xfrm>
            <a:off x="435006" y="124309"/>
            <a:ext cx="17908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Zapiš do sešitu:</a:t>
            </a:r>
          </a:p>
        </p:txBody>
      </p:sp>
    </p:spTree>
    <p:extLst>
      <p:ext uri="{BB962C8B-B14F-4D97-AF65-F5344CB8AC3E}">
        <p14:creationId xmlns:p14="http://schemas.microsoft.com/office/powerpoint/2010/main" val="358688150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42950DF-5587-4335-87B6-E16958B36475}"/>
              </a:ext>
            </a:extLst>
          </p:cNvPr>
          <p:cNvSpPr txBox="1"/>
          <p:nvPr/>
        </p:nvSpPr>
        <p:spPr>
          <a:xfrm>
            <a:off x="239655" y="602795"/>
            <a:ext cx="2683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Sériové zapojení: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C39338C7-040C-453C-92CA-6BFE5E8CED32}"/>
                  </a:ext>
                </a:extLst>
              </p:cNvPr>
              <p:cNvSpPr txBox="1"/>
              <p:nvPr/>
            </p:nvSpPr>
            <p:spPr>
              <a:xfrm>
                <a:off x="479394" y="4829452"/>
                <a:ext cx="5858270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dirty="0"/>
                  <a:t>Proud je v obou žárovkách stejný: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endParaRPr lang="cs-CZ" sz="2400" b="0" dirty="0"/>
              </a:p>
              <a:p>
                <a:r>
                  <a:rPr lang="cs-CZ" sz="2400" dirty="0"/>
                  <a:t>Napětí se rozděluje: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cs-CZ" sz="2400" dirty="0"/>
              </a:p>
              <a:p>
                <a:endParaRPr lang="cs-CZ" sz="2400" dirty="0"/>
              </a:p>
              <a:p>
                <a:r>
                  <a:rPr lang="cs-CZ" sz="2400" dirty="0"/>
                  <a:t>Z Ohmova zákona se dá odvodit, že</a:t>
                </a:r>
              </a:p>
              <a:p>
                <a:r>
                  <a:rPr lang="cs-CZ" sz="2400" dirty="0"/>
                  <a:t>pro výsledný odpor platí: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C39338C7-040C-453C-92CA-6BFE5E8CED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94" y="4829452"/>
                <a:ext cx="5858270" cy="1938992"/>
              </a:xfrm>
              <a:prstGeom prst="rect">
                <a:avLst/>
              </a:prstGeom>
              <a:blipFill>
                <a:blip r:embed="rId2"/>
                <a:stretch>
                  <a:fillRect l="-1665" t="-2516" b="-62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Skupina 10">
            <a:extLst>
              <a:ext uri="{FF2B5EF4-FFF2-40B4-BE49-F238E27FC236}">
                <a16:creationId xmlns:a16="http://schemas.microsoft.com/office/drawing/2014/main" id="{C8DFE9C7-CA1B-4912-80B7-4D19445FC369}"/>
              </a:ext>
            </a:extLst>
          </p:cNvPr>
          <p:cNvGrpSpPr/>
          <p:nvPr/>
        </p:nvGrpSpPr>
        <p:grpSpPr>
          <a:xfrm>
            <a:off x="239655" y="1209618"/>
            <a:ext cx="5850428" cy="3452627"/>
            <a:chOff x="372820" y="827879"/>
            <a:chExt cx="5850428" cy="3452627"/>
          </a:xfrm>
        </p:grpSpPr>
        <p:pic>
          <p:nvPicPr>
            <p:cNvPr id="6" name="Obrázek 5">
              <a:extLst>
                <a:ext uri="{FF2B5EF4-FFF2-40B4-BE49-F238E27FC236}">
                  <a16:creationId xmlns:a16="http://schemas.microsoft.com/office/drawing/2014/main" id="{D7CE9F82-7D54-4420-86D5-F15A91280C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820" y="827879"/>
              <a:ext cx="5850428" cy="3452627"/>
            </a:xfrm>
            <a:prstGeom prst="rect">
              <a:avLst/>
            </a:prstGeom>
          </p:spPr>
        </p:pic>
        <p:sp>
          <p:nvSpPr>
            <p:cNvPr id="2" name="Obdélník 1">
              <a:extLst>
                <a:ext uri="{FF2B5EF4-FFF2-40B4-BE49-F238E27FC236}">
                  <a16:creationId xmlns:a16="http://schemas.microsoft.com/office/drawing/2014/main" id="{29999E9E-DBAF-4886-A784-8AEA90BA6207}"/>
                </a:ext>
              </a:extLst>
            </p:cNvPr>
            <p:cNvSpPr/>
            <p:nvPr/>
          </p:nvSpPr>
          <p:spPr bwMode="auto">
            <a:xfrm>
              <a:off x="896645" y="1313895"/>
              <a:ext cx="1331650" cy="20418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54C6C23A-EB9B-4F00-B51E-9ABD4001AAC7}"/>
                </a:ext>
              </a:extLst>
            </p:cNvPr>
            <p:cNvSpPr/>
            <p:nvPr/>
          </p:nvSpPr>
          <p:spPr bwMode="auto">
            <a:xfrm>
              <a:off x="3764132" y="3187083"/>
              <a:ext cx="1828800" cy="98542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5D7ABEE-A0A2-4211-8FB9-3D441C7F6C27}"/>
              </a:ext>
            </a:extLst>
          </p:cNvPr>
          <p:cNvSpPr txBox="1"/>
          <p:nvPr/>
        </p:nvSpPr>
        <p:spPr>
          <a:xfrm>
            <a:off x="559293" y="122093"/>
            <a:ext cx="1954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Zapiš si do sešitu</a:t>
            </a:r>
          </a:p>
        </p:txBody>
      </p:sp>
    </p:spTree>
    <p:extLst>
      <p:ext uri="{BB962C8B-B14F-4D97-AF65-F5344CB8AC3E}">
        <p14:creationId xmlns:p14="http://schemas.microsoft.com/office/powerpoint/2010/main" val="414364505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42950DF-5587-4335-87B6-E16958B36475}"/>
              </a:ext>
            </a:extLst>
          </p:cNvPr>
          <p:cNvSpPr txBox="1"/>
          <p:nvPr/>
        </p:nvSpPr>
        <p:spPr>
          <a:xfrm>
            <a:off x="233912" y="408836"/>
            <a:ext cx="2861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Paralelní zapojení: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9BAF04E-1D1D-456B-BC27-963D16154D4A}"/>
              </a:ext>
            </a:extLst>
          </p:cNvPr>
          <p:cNvSpPr txBox="1"/>
          <p:nvPr/>
        </p:nvSpPr>
        <p:spPr>
          <a:xfrm>
            <a:off x="239655" y="4425367"/>
            <a:ext cx="411202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I - celkový proud v obvodu</a:t>
            </a:r>
          </a:p>
          <a:p>
            <a:r>
              <a:rPr lang="cs-CZ" sz="2400" dirty="0"/>
              <a:t>I</a:t>
            </a:r>
            <a:r>
              <a:rPr lang="cs-CZ" sz="2400" baseline="-25000" dirty="0"/>
              <a:t>1</a:t>
            </a:r>
            <a:r>
              <a:rPr lang="cs-CZ" sz="2400" dirty="0"/>
              <a:t>- proud v prvním spotřebiči</a:t>
            </a:r>
          </a:p>
          <a:p>
            <a:r>
              <a:rPr lang="cs-CZ" sz="2400" dirty="0"/>
              <a:t>I</a:t>
            </a:r>
            <a:r>
              <a:rPr lang="cs-CZ" sz="2400" baseline="-25000" dirty="0"/>
              <a:t>2 </a:t>
            </a:r>
            <a:r>
              <a:rPr lang="cs-CZ" sz="2400" dirty="0"/>
              <a:t>- proud v druhém spotřebiči</a:t>
            </a:r>
          </a:p>
          <a:p>
            <a:r>
              <a:rPr lang="cs-CZ" sz="2400" dirty="0"/>
              <a:t>U- celkové napětí</a:t>
            </a:r>
          </a:p>
          <a:p>
            <a:r>
              <a:rPr lang="cs-CZ" sz="2400" dirty="0"/>
              <a:t>U</a:t>
            </a:r>
            <a:r>
              <a:rPr lang="cs-CZ" sz="2400" baseline="-25000" dirty="0"/>
              <a:t>1</a:t>
            </a:r>
            <a:r>
              <a:rPr lang="cs-CZ" sz="2400" dirty="0"/>
              <a:t>- napětí na prvním spotřebiči</a:t>
            </a:r>
          </a:p>
          <a:p>
            <a:r>
              <a:rPr lang="cs-CZ" sz="2400" dirty="0"/>
              <a:t>U</a:t>
            </a:r>
            <a:r>
              <a:rPr lang="cs-CZ" sz="2400" baseline="-25000" dirty="0"/>
              <a:t>2</a:t>
            </a:r>
            <a:r>
              <a:rPr lang="cs-CZ" sz="2400" dirty="0"/>
              <a:t>- napětí na druhém spotřebiči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1D67941-D473-4AF4-9DA5-DA955E0D85CD}"/>
              </a:ext>
            </a:extLst>
          </p:cNvPr>
          <p:cNvSpPr txBox="1"/>
          <p:nvPr/>
        </p:nvSpPr>
        <p:spPr>
          <a:xfrm>
            <a:off x="6329779" y="1420428"/>
            <a:ext cx="24679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R</a:t>
            </a:r>
            <a:r>
              <a:rPr lang="cs-CZ" sz="2400" baseline="-25000" dirty="0"/>
              <a:t>1</a:t>
            </a:r>
            <a:r>
              <a:rPr lang="cs-CZ" sz="2400" dirty="0"/>
              <a:t>- odpor prvního spotřebiče</a:t>
            </a:r>
          </a:p>
          <a:p>
            <a:r>
              <a:rPr lang="cs-CZ" sz="2400" dirty="0"/>
              <a:t>R</a:t>
            </a:r>
            <a:r>
              <a:rPr lang="cs-CZ" sz="2400" baseline="-25000" dirty="0"/>
              <a:t>2</a:t>
            </a:r>
            <a:r>
              <a:rPr lang="cs-CZ" sz="2400" dirty="0"/>
              <a:t>- odpor druhého spotřebiče</a:t>
            </a:r>
          </a:p>
          <a:p>
            <a:endParaRPr lang="cs-CZ" sz="24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9682BB0-7312-4508-B13A-0FDE6DC073BC}"/>
              </a:ext>
            </a:extLst>
          </p:cNvPr>
          <p:cNvSpPr txBox="1"/>
          <p:nvPr/>
        </p:nvSpPr>
        <p:spPr>
          <a:xfrm>
            <a:off x="435006" y="124309"/>
            <a:ext cx="17908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Zapiš do sešitu:</a:t>
            </a:r>
          </a:p>
        </p:txBody>
      </p:sp>
      <p:grpSp>
        <p:nvGrpSpPr>
          <p:cNvPr id="19" name="Skupina 18">
            <a:extLst>
              <a:ext uri="{FF2B5EF4-FFF2-40B4-BE49-F238E27FC236}">
                <a16:creationId xmlns:a16="http://schemas.microsoft.com/office/drawing/2014/main" id="{10991F05-8F6C-4A2E-B180-6EF6CBFB1DF2}"/>
              </a:ext>
            </a:extLst>
          </p:cNvPr>
          <p:cNvGrpSpPr/>
          <p:nvPr/>
        </p:nvGrpSpPr>
        <p:grpSpPr>
          <a:xfrm>
            <a:off x="239655" y="868458"/>
            <a:ext cx="5680454" cy="3357313"/>
            <a:chOff x="239655" y="868458"/>
            <a:chExt cx="5680454" cy="3357313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DAC4EA49-7507-4B8E-8BD2-963CA72269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655" y="868458"/>
              <a:ext cx="5680454" cy="3357313"/>
            </a:xfrm>
            <a:prstGeom prst="rect">
              <a:avLst/>
            </a:prstGeom>
          </p:spPr>
        </p:pic>
        <p:sp>
          <p:nvSpPr>
            <p:cNvPr id="5" name="Obdélník 4">
              <a:extLst>
                <a:ext uri="{FF2B5EF4-FFF2-40B4-BE49-F238E27FC236}">
                  <a16:creationId xmlns:a16="http://schemas.microsoft.com/office/drawing/2014/main" id="{56A41411-AC4E-4621-BE5C-514AA99E3380}"/>
                </a:ext>
              </a:extLst>
            </p:cNvPr>
            <p:cNvSpPr/>
            <p:nvPr/>
          </p:nvSpPr>
          <p:spPr bwMode="auto">
            <a:xfrm>
              <a:off x="1953087" y="1669002"/>
              <a:ext cx="204187" cy="976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1" name="Obdélník 10">
              <a:extLst>
                <a:ext uri="{FF2B5EF4-FFF2-40B4-BE49-F238E27FC236}">
                  <a16:creationId xmlns:a16="http://schemas.microsoft.com/office/drawing/2014/main" id="{C5967A5A-16FB-412E-8F74-24AD715BC977}"/>
                </a:ext>
              </a:extLst>
            </p:cNvPr>
            <p:cNvSpPr/>
            <p:nvPr/>
          </p:nvSpPr>
          <p:spPr bwMode="auto">
            <a:xfrm>
              <a:off x="3095593" y="1216583"/>
              <a:ext cx="171390" cy="5951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6" name="Obdélník: se zakulacenými rohy 15">
              <a:extLst>
                <a:ext uri="{FF2B5EF4-FFF2-40B4-BE49-F238E27FC236}">
                  <a16:creationId xmlns:a16="http://schemas.microsoft.com/office/drawing/2014/main" id="{1BA955D7-B3F1-42B5-96BE-F756CA1D5F74}"/>
                </a:ext>
              </a:extLst>
            </p:cNvPr>
            <p:cNvSpPr/>
            <p:nvPr/>
          </p:nvSpPr>
          <p:spPr bwMode="auto">
            <a:xfrm>
              <a:off x="3095593" y="1276095"/>
              <a:ext cx="171390" cy="45719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8" name="Obdélník 17">
              <a:extLst>
                <a:ext uri="{FF2B5EF4-FFF2-40B4-BE49-F238E27FC236}">
                  <a16:creationId xmlns:a16="http://schemas.microsoft.com/office/drawing/2014/main" id="{14127155-FFDA-4A38-B232-5D58F706CD41}"/>
                </a:ext>
              </a:extLst>
            </p:cNvPr>
            <p:cNvSpPr/>
            <p:nvPr/>
          </p:nvSpPr>
          <p:spPr bwMode="auto">
            <a:xfrm>
              <a:off x="3684233" y="3187083"/>
              <a:ext cx="1669002" cy="9144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572543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42950DF-5587-4335-87B6-E16958B36475}"/>
              </a:ext>
            </a:extLst>
          </p:cNvPr>
          <p:cNvSpPr txBox="1"/>
          <p:nvPr/>
        </p:nvSpPr>
        <p:spPr>
          <a:xfrm>
            <a:off x="239655" y="602795"/>
            <a:ext cx="2861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Paralelní zapojení: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C39338C7-040C-453C-92CA-6BFE5E8CED32}"/>
                  </a:ext>
                </a:extLst>
              </p:cNvPr>
              <p:cNvSpPr txBox="1"/>
              <p:nvPr/>
            </p:nvSpPr>
            <p:spPr>
              <a:xfrm>
                <a:off x="372862" y="4434449"/>
                <a:ext cx="7519751" cy="2137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dirty="0"/>
                  <a:t>Napětí je na obou žárovkách stejné: </a:t>
                </a:r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𝑈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2400" dirty="0"/>
                  <a:t> </a:t>
                </a:r>
              </a:p>
              <a:p>
                <a:r>
                  <a:rPr lang="cs-CZ" sz="2400" dirty="0"/>
                  <a:t>Proud se rozděluje:</a:t>
                </a:r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cs-CZ" sz="2400" dirty="0"/>
              </a:p>
              <a:p>
                <a:endParaRPr lang="cs-CZ" sz="2400" dirty="0"/>
              </a:p>
              <a:p>
                <a:r>
                  <a:rPr lang="cs-CZ" sz="2400" dirty="0"/>
                  <a:t>Z Ohmova zákona se dá odvodit, že</a:t>
                </a:r>
              </a:p>
              <a:p>
                <a:r>
                  <a:rPr lang="cs-CZ" sz="2400" dirty="0"/>
                  <a:t>pro výsledný odpor platí: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cs-CZ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cs-CZ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2400" dirty="0"/>
                  <a:t>  nebo také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cs-CZ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cs-CZ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C39338C7-040C-453C-92CA-6BFE5E8CED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62" y="4434449"/>
                <a:ext cx="7519751" cy="2137958"/>
              </a:xfrm>
              <a:prstGeom prst="rect">
                <a:avLst/>
              </a:prstGeom>
              <a:blipFill>
                <a:blip r:embed="rId2"/>
                <a:stretch>
                  <a:fillRect l="-1216" t="-22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>
            <a:extLst>
              <a:ext uri="{FF2B5EF4-FFF2-40B4-BE49-F238E27FC236}">
                <a16:creationId xmlns:a16="http://schemas.microsoft.com/office/drawing/2014/main" id="{85D7ABEE-A0A2-4211-8FB9-3D441C7F6C27}"/>
              </a:ext>
            </a:extLst>
          </p:cNvPr>
          <p:cNvSpPr txBox="1"/>
          <p:nvPr/>
        </p:nvSpPr>
        <p:spPr>
          <a:xfrm>
            <a:off x="559293" y="122093"/>
            <a:ext cx="1954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Zapiš si do sešitu</a:t>
            </a:r>
          </a:p>
        </p:txBody>
      </p:sp>
      <p:grpSp>
        <p:nvGrpSpPr>
          <p:cNvPr id="9" name="Skupina 8">
            <a:extLst>
              <a:ext uri="{FF2B5EF4-FFF2-40B4-BE49-F238E27FC236}">
                <a16:creationId xmlns:a16="http://schemas.microsoft.com/office/drawing/2014/main" id="{DDE315C1-BAD0-4846-8CB5-B104EEAFE6CA}"/>
              </a:ext>
            </a:extLst>
          </p:cNvPr>
          <p:cNvGrpSpPr/>
          <p:nvPr/>
        </p:nvGrpSpPr>
        <p:grpSpPr>
          <a:xfrm>
            <a:off x="261109" y="1077136"/>
            <a:ext cx="5680454" cy="3357313"/>
            <a:chOff x="239655" y="868458"/>
            <a:chExt cx="5680454" cy="3357313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C7C630FE-82FD-454C-83C3-14E4D28C82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655" y="868458"/>
              <a:ext cx="5680454" cy="3357313"/>
            </a:xfrm>
            <a:prstGeom prst="rect">
              <a:avLst/>
            </a:prstGeom>
          </p:spPr>
        </p:pic>
        <p:sp>
          <p:nvSpPr>
            <p:cNvPr id="16" name="Obdélník 15">
              <a:extLst>
                <a:ext uri="{FF2B5EF4-FFF2-40B4-BE49-F238E27FC236}">
                  <a16:creationId xmlns:a16="http://schemas.microsoft.com/office/drawing/2014/main" id="{D9E144ED-028C-4128-8552-86EC832FF43B}"/>
                </a:ext>
              </a:extLst>
            </p:cNvPr>
            <p:cNvSpPr/>
            <p:nvPr/>
          </p:nvSpPr>
          <p:spPr bwMode="auto">
            <a:xfrm>
              <a:off x="1953087" y="1669002"/>
              <a:ext cx="204187" cy="976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7" name="Obdélník 16">
              <a:extLst>
                <a:ext uri="{FF2B5EF4-FFF2-40B4-BE49-F238E27FC236}">
                  <a16:creationId xmlns:a16="http://schemas.microsoft.com/office/drawing/2014/main" id="{1CD1CE5D-05B8-4CC5-A63D-FCC16A1C774B}"/>
                </a:ext>
              </a:extLst>
            </p:cNvPr>
            <p:cNvSpPr/>
            <p:nvPr/>
          </p:nvSpPr>
          <p:spPr bwMode="auto">
            <a:xfrm>
              <a:off x="3095593" y="1216583"/>
              <a:ext cx="171390" cy="5951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8" name="Obdélník: se zakulacenými rohy 17">
              <a:extLst>
                <a:ext uri="{FF2B5EF4-FFF2-40B4-BE49-F238E27FC236}">
                  <a16:creationId xmlns:a16="http://schemas.microsoft.com/office/drawing/2014/main" id="{39E26E21-D8CD-46C4-B477-509CEF414D2D}"/>
                </a:ext>
              </a:extLst>
            </p:cNvPr>
            <p:cNvSpPr/>
            <p:nvPr/>
          </p:nvSpPr>
          <p:spPr bwMode="auto">
            <a:xfrm>
              <a:off x="3095593" y="1276095"/>
              <a:ext cx="171390" cy="45719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9" name="Obdélník 18">
              <a:extLst>
                <a:ext uri="{FF2B5EF4-FFF2-40B4-BE49-F238E27FC236}">
                  <a16:creationId xmlns:a16="http://schemas.microsoft.com/office/drawing/2014/main" id="{660462D1-9FA1-484D-A954-8EB081CD6F38}"/>
                </a:ext>
              </a:extLst>
            </p:cNvPr>
            <p:cNvSpPr/>
            <p:nvPr/>
          </p:nvSpPr>
          <p:spPr bwMode="auto">
            <a:xfrm>
              <a:off x="3684233" y="3187083"/>
              <a:ext cx="1669002" cy="9144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123016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083E8F92-4957-48ED-94AF-8B07849865C5}"/>
                  </a:ext>
                </a:extLst>
              </p:cNvPr>
              <p:cNvSpPr txBox="1"/>
              <p:nvPr/>
            </p:nvSpPr>
            <p:spPr>
              <a:xfrm>
                <a:off x="683582" y="710214"/>
                <a:ext cx="8318376" cy="5064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/>
                  <a:t>Závěr:</a:t>
                </a:r>
              </a:p>
              <a:p>
                <a:r>
                  <a:rPr lang="cs-CZ" sz="2800" dirty="0"/>
                  <a:t>Odpor několika rezistorů (spotřebičů) lze nahradit jednou hodnotou – </a:t>
                </a:r>
                <a:r>
                  <a:rPr lang="cs-CZ" sz="2800"/>
                  <a:t>výsledný odpor.</a:t>
                </a:r>
                <a:endParaRPr lang="cs-CZ" sz="2800" dirty="0"/>
              </a:p>
              <a:p>
                <a:r>
                  <a:rPr lang="cs-CZ" sz="2800" dirty="0"/>
                  <a:t>Výsledný odpor závisí na způsobu zapojení jednotlivých rezistorů: </a:t>
                </a:r>
              </a:p>
              <a:p>
                <a:endParaRPr lang="cs-CZ" sz="2800" dirty="0"/>
              </a:p>
              <a:p>
                <a:r>
                  <a:rPr lang="cs-CZ" sz="2800" dirty="0"/>
                  <a:t>Sériové: </a:t>
                </a:r>
                <a14:m>
                  <m:oMath xmlns:m="http://schemas.openxmlformats.org/officeDocument/2006/math">
                    <m:r>
                      <a:rPr lang="cs-CZ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cs-CZ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cs-CZ" sz="2800" dirty="0"/>
              </a:p>
              <a:p>
                <a:endParaRPr lang="cs-CZ" sz="2800" dirty="0"/>
              </a:p>
              <a:p>
                <a:r>
                  <a:rPr lang="cs-CZ" sz="2800" dirty="0"/>
                  <a:t>Paralelní: </a:t>
                </a:r>
                <a14:m>
                  <m:oMath xmlns:m="http://schemas.openxmlformats.org/officeDocument/2006/math">
                    <m:r>
                      <a:rPr lang="cs-CZ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cs-CZ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cs-CZ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cs-CZ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cs-CZ" sz="2800" dirty="0"/>
              </a:p>
              <a:p>
                <a:endParaRPr lang="cs-CZ" sz="2800" dirty="0"/>
              </a:p>
              <a:p>
                <a:r>
                  <a:rPr lang="cs-CZ" sz="2800" dirty="0"/>
                  <a:t>Kombinace obou zapojení</a:t>
                </a:r>
              </a:p>
            </p:txBody>
          </p:sp>
        </mc:Choice>
        <mc:Fallback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083E8F92-4957-48ED-94AF-8B07849865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82" y="710214"/>
                <a:ext cx="8318376" cy="5064143"/>
              </a:xfrm>
              <a:prstGeom prst="rect">
                <a:avLst/>
              </a:prstGeom>
              <a:blipFill>
                <a:blip r:embed="rId2"/>
                <a:stretch>
                  <a:fillRect l="-1465" t="-1325" r="-1538" b="-25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016809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3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3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</Words>
  <Application>Microsoft Office PowerPoint</Application>
  <PresentationFormat>Předvádění na obrazovce (4:3)</PresentationFormat>
  <Paragraphs>58</Paragraphs>
  <Slides>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Cambria Math</vt:lpstr>
      <vt:lpstr>Times New Roman</vt:lpstr>
      <vt:lpstr>Default Design</vt:lpstr>
      <vt:lpstr>Slide</vt:lpstr>
      <vt:lpstr>Rovnice</vt:lpstr>
      <vt:lpstr>Rovnica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Ohmův zákon I</dc:title>
  <dc:subject>fyzika</dc:subject>
  <dc:creator>upravil a přeložil Jaroslav Vrba</dc:creator>
  <cp:lastModifiedBy>Jaroslav Vrba</cp:lastModifiedBy>
  <cp:revision>1357</cp:revision>
  <cp:lastPrinted>1999-08-11T16:37:14Z</cp:lastPrinted>
  <dcterms:created xsi:type="dcterms:W3CDTF">1998-07-07T19:23:32Z</dcterms:created>
  <dcterms:modified xsi:type="dcterms:W3CDTF">2021-03-02T09:58:19Z</dcterms:modified>
</cp:coreProperties>
</file>