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403" r:id="rId3"/>
    <p:sldId id="402" r:id="rId4"/>
    <p:sldId id="462" r:id="rId5"/>
    <p:sldId id="463" r:id="rId6"/>
    <p:sldId id="465" r:id="rId7"/>
    <p:sldId id="457" r:id="rId8"/>
    <p:sldId id="464" r:id="rId9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0000"/>
    <a:srgbClr val="CC0000"/>
    <a:srgbClr val="6699FF"/>
    <a:srgbClr val="EA2516"/>
    <a:srgbClr val="FF9595"/>
    <a:srgbClr val="FF272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notesViewPr>
    <p:cSldViewPr snapToGrid="0">
      <p:cViewPr varScale="1">
        <p:scale>
          <a:sx n="28" d="100"/>
          <a:sy n="28" d="100"/>
        </p:scale>
        <p:origin x="-126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5F59480-0AEA-4870-B19D-1DC0D7C973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6FC56A-3475-4567-8714-5F686ADF4C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29E05C-C219-486D-A3EB-E62DC782B8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48E565-2FEB-4CF8-BB30-C0C50E2996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D0A6080-3E5C-4557-B8A7-EA8CCFED5C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sk-SK" alt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5BA405-EE6E-4CA0-AF3B-CFFE52673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013F4501-8E5E-43DF-889F-2934CE11BA9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3A028-3C9A-4A7F-8688-BA2E2EB3C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7D9561-56F2-46D4-8201-7223863C1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4889C-13FA-4012-912F-6DD7CAB8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0562F-7D87-417A-AD25-BCB00BD1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714F1E-707C-421E-886E-B9F3E7C2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0661B-7256-4738-A4B9-3249A95022D4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5273069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C7249-9521-43BB-99CC-BE1D091E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005222-C3C0-4379-AD73-7BAB1612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B87CF-8E03-467B-BD21-86F9C8C7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98534-995B-4619-9A19-B009B9A5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82F16D-EC10-4093-8405-29A701B2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6AB1-2BE3-473C-BD39-FDCA348814D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1266812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0E5C47-6665-4767-9703-83DC0076C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F165C7-D3A5-4942-85B2-CD0FA6020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EC5D2-DEDB-42B1-A2CB-896296C7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D28AFF-4371-4FC6-96BF-560B46FC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533D0D-AEC0-4C22-B715-D66C2EA6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D5C0-C395-49AE-89FF-0219A6FF730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5496374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44467-7C42-4B23-AA19-C1E35F4F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B3EF3-F9CE-49FD-B85C-3606E6CE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2859F-D841-4753-BA11-13B446C4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A9C49-27FC-46D8-88FC-CF293308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414DA-D845-4585-9E60-825DC168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37F10-F67B-4E2D-BD8F-FFCFB0380B6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177416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83C83-83CD-4391-BC84-5E6B1743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EBD73D-CA7F-4527-9027-D1133969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EF078-3E07-4378-9E52-1543C1BA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59784-ABF0-4361-8A4F-ABB82296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A66B9-1C0E-48D9-851D-C1B67AB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EFD67-1BD3-4638-BADC-9034CDA96C1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720160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3C781-7905-42B6-A069-11045C01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D94FD-B3D9-494E-924D-8EAD1455A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023C31-3596-4BAF-80D4-CCE30414D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B89676-BA71-462D-9D62-92E5ECFA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39B030-B84B-4ED0-921F-DEF6FC27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DAA2C-FBE3-41D2-A907-CC1292C3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BAA3-71F7-4D3D-87E3-4C07D60E2EF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790436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1F001-74EF-4D91-A56D-81EC34B1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48C239-6FEA-41E0-A304-5BAE5130D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197AA-DDBF-4235-B8C7-BA637DA30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66F65B-989E-4623-92BA-01A86A6F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D39489-ADC8-47C4-BDEF-E98A50F1B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6AB24-4C7F-4F90-90A6-79C0C252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AA3CD6-55D4-4C2F-A851-B64275E8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1F184F-85B7-4CA8-9E04-AE8A4BF9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F5EC7-4D20-476C-94F1-6C1117268B2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4812740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EF33E-BCA2-4EE7-A1F1-BC2E76C9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208DBD-2404-4021-AD7C-4F01C0B2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87B307-7B78-415C-9C5A-8275CBC5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4E2C64-C00E-42AA-9C9E-4373B912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B845F-A8EC-4B24-84F7-B4A5A62C2B2C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70828061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109DAA-2F9D-4690-A4ED-FDB62524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6A5211-0A09-4F7D-8E18-D31D8526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E6F74-8303-4183-AF25-D4EB081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EF83-8A6A-4BEA-A72F-00CF8AA2DB43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3610507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9F102-70D0-438A-99EB-FC34D057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24F1C-C1F0-42FF-AC08-CF79B64B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4E8245-757B-40F0-9186-806DF6F47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DF46C-15DA-4329-9089-3E4049C5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FD8645-A64D-47FF-951E-906D2E26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0B6762-99F7-477D-9E7F-0E552FD2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83C3A-EC0E-4C99-B764-D8B82525A81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4249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63187-72FD-42BA-8EB2-B74C6776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E5EC86-08E2-4C6F-B2FF-A7459D527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090AE9-E9AF-4EFF-B4F6-9A6F51DE3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BFCDBE-C9E3-49DE-B79D-2658A94E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DE039F-B9B6-4477-8BF8-FA1BC2F9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0456F3-4FDF-43B9-9AD0-0D116366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98A6-3A64-4192-82DF-987CFE6C7F6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96949626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C11D47-13C6-4C7F-8923-9C2A4D72E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titulu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A316B-A60E-4B16-8144-A45BADA41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19318A-6417-4D99-8E36-B70611F7A3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32AF18-691C-4970-B113-7B4040B224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9251EF-3BA3-4DB8-8C2F-64C827C467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ED42D950-E334-46CC-BE05-54D6B584FA16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>
            <a:extLst>
              <a:ext uri="{FF2B5EF4-FFF2-40B4-BE49-F238E27FC236}">
                <a16:creationId xmlns:a16="http://schemas.microsoft.com/office/drawing/2014/main" id="{E77C277B-D4E5-47CD-975E-E98A5E9889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aphicFrame>
          <p:nvGraphicFramePr>
            <p:cNvPr id="4098" name="Object 2">
              <a:extLst>
                <a:ext uri="{FF2B5EF4-FFF2-40B4-BE49-F238E27FC236}">
                  <a16:creationId xmlns:a16="http://schemas.microsoft.com/office/drawing/2014/main" id="{6C59B5AD-C0A1-4401-8A2B-FEF5FECFEB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0338328"/>
                </p:ext>
              </p:extLst>
            </p:nvPr>
          </p:nvGraphicFramePr>
          <p:xfrm>
            <a:off x="0" y="0"/>
            <a:ext cx="5759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lide" r:id="rId2" imgW="7202618" imgH="5401068" progId="PowerPoint.Slide.8">
                    <p:embed/>
                  </p:oleObj>
                </mc:Choice>
                <mc:Fallback>
                  <p:oleObj name="Slide" r:id="rId2" imgW="7202618" imgH="5401068" progId="PowerPoint.Slide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33693EA0-7F04-4464-93FD-18DEB23CC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873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 altLang="cs-CZ" sz="2400"/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>
            <a:extLst>
              <a:ext uri="{FF2B5EF4-FFF2-40B4-BE49-F238E27FC236}">
                <a16:creationId xmlns:a16="http://schemas.microsoft.com/office/drawing/2014/main" id="{B66E68C2-42C1-4BDC-9AE9-639A85EE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9" y="300512"/>
            <a:ext cx="85423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Rezistor:</a:t>
            </a:r>
          </a:p>
          <a:p>
            <a:pPr marL="342900" indent="-342900">
              <a:buFontTx/>
              <a:buChar char="-"/>
            </a:pPr>
            <a:r>
              <a:rPr lang="sk-SK" altLang="cs-CZ" dirty="0"/>
              <a:t>kovová </a:t>
            </a:r>
            <a:r>
              <a:rPr lang="sk-SK" altLang="cs-CZ" dirty="0" err="1"/>
              <a:t>součástka</a:t>
            </a:r>
            <a:r>
              <a:rPr lang="sk-SK" altLang="cs-CZ" dirty="0"/>
              <a:t>, </a:t>
            </a:r>
            <a:r>
              <a:rPr lang="sk-SK" altLang="cs-CZ" dirty="0" err="1"/>
              <a:t>která</a:t>
            </a:r>
            <a:r>
              <a:rPr lang="sk-SK" altLang="cs-CZ" dirty="0"/>
              <a:t> má </a:t>
            </a:r>
            <a:r>
              <a:rPr lang="sk-SK" altLang="cs-CZ" dirty="0" err="1"/>
              <a:t>stálý</a:t>
            </a:r>
            <a:r>
              <a:rPr lang="sk-SK" altLang="cs-CZ" dirty="0"/>
              <a:t> elektrický odpor – </a:t>
            </a:r>
            <a:r>
              <a:rPr lang="sk-SK" altLang="cs-CZ" dirty="0" err="1"/>
              <a:t>nemění</a:t>
            </a:r>
            <a:r>
              <a:rPr lang="sk-SK" altLang="cs-CZ" dirty="0"/>
              <a:t> </a:t>
            </a:r>
            <a:r>
              <a:rPr lang="sk-SK" altLang="cs-CZ" dirty="0" err="1"/>
              <a:t>se</a:t>
            </a:r>
            <a:endParaRPr lang="sk-SK" altLang="cs-CZ" dirty="0"/>
          </a:p>
          <a:p>
            <a:pPr marL="342900" indent="-342900">
              <a:buFontTx/>
              <a:buChar char="-"/>
            </a:pPr>
            <a:r>
              <a:rPr lang="sk-SK" altLang="cs-CZ" dirty="0"/>
              <a:t>hodnota odporu je vyznačená na </a:t>
            </a:r>
            <a:r>
              <a:rPr lang="sk-SK" altLang="cs-CZ" dirty="0" err="1"/>
              <a:t>součástce</a:t>
            </a:r>
            <a:r>
              <a:rPr lang="sk-SK" altLang="cs-CZ" dirty="0"/>
              <a:t>.</a:t>
            </a:r>
            <a:endParaRPr lang="cs-CZ" altLang="cs-CZ" dirty="0"/>
          </a:p>
        </p:txBody>
      </p:sp>
      <p:grpSp>
        <p:nvGrpSpPr>
          <p:cNvPr id="241830" name="Group 166">
            <a:extLst>
              <a:ext uri="{FF2B5EF4-FFF2-40B4-BE49-F238E27FC236}">
                <a16:creationId xmlns:a16="http://schemas.microsoft.com/office/drawing/2014/main" id="{EA645608-26A9-41D6-AB19-23AC70F1A053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1881188"/>
            <a:ext cx="2309812" cy="388937"/>
            <a:chOff x="2430" y="1092"/>
            <a:chExt cx="1618" cy="283"/>
          </a:xfrm>
        </p:grpSpPr>
        <p:sp>
          <p:nvSpPr>
            <p:cNvPr id="241829" name="Line 165">
              <a:extLst>
                <a:ext uri="{FF2B5EF4-FFF2-40B4-BE49-F238E27FC236}">
                  <a16:creationId xmlns:a16="http://schemas.microsoft.com/office/drawing/2014/main" id="{7902AA9B-4B24-47C7-87E8-66E0BE6A8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" y="1235"/>
              <a:ext cx="16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241828" name="Rectangle 164">
              <a:extLst>
                <a:ext uri="{FF2B5EF4-FFF2-40B4-BE49-F238E27FC236}">
                  <a16:creationId xmlns:a16="http://schemas.microsoft.com/office/drawing/2014/main" id="{F454DA6E-4C5D-40D9-9A27-E7803F10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092"/>
              <a:ext cx="996" cy="283"/>
            </a:xfrm>
            <a:prstGeom prst="rect">
              <a:avLst/>
            </a:prstGeom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41835" name="Group 171">
            <a:extLst>
              <a:ext uri="{FF2B5EF4-FFF2-40B4-BE49-F238E27FC236}">
                <a16:creationId xmlns:a16="http://schemas.microsoft.com/office/drawing/2014/main" id="{8EC9858E-442D-4503-99CE-C289CA74E7DC}"/>
              </a:ext>
            </a:extLst>
          </p:cNvPr>
          <p:cNvGrpSpPr>
            <a:grpSpLocks/>
          </p:cNvGrpSpPr>
          <p:nvPr/>
        </p:nvGrpSpPr>
        <p:grpSpPr bwMode="auto">
          <a:xfrm>
            <a:off x="966787" y="5222984"/>
            <a:ext cx="2309813" cy="889000"/>
            <a:chOff x="2429" y="1620"/>
            <a:chExt cx="1618" cy="648"/>
          </a:xfrm>
        </p:grpSpPr>
        <p:grpSp>
          <p:nvGrpSpPr>
            <p:cNvPr id="241831" name="Group 167">
              <a:extLst>
                <a:ext uri="{FF2B5EF4-FFF2-40B4-BE49-F238E27FC236}">
                  <a16:creationId xmlns:a16="http://schemas.microsoft.com/office/drawing/2014/main" id="{3FA53240-9A70-4081-82DE-00D9F6D93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9" y="1781"/>
              <a:ext cx="1618" cy="283"/>
              <a:chOff x="2430" y="1092"/>
              <a:chExt cx="1618" cy="283"/>
            </a:xfrm>
          </p:grpSpPr>
          <p:sp>
            <p:nvSpPr>
              <p:cNvPr id="241832" name="Line 168">
                <a:extLst>
                  <a:ext uri="{FF2B5EF4-FFF2-40B4-BE49-F238E27FC236}">
                    <a16:creationId xmlns:a16="http://schemas.microsoft.com/office/drawing/2014/main" id="{AA3C8827-F9F7-48EF-9F86-434F137C8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1235"/>
                <a:ext cx="16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 useBgFill="1">
            <p:nvSpPr>
              <p:cNvPr id="241833" name="Rectangle 169">
                <a:extLst>
                  <a:ext uri="{FF2B5EF4-FFF2-40B4-BE49-F238E27FC236}">
                    <a16:creationId xmlns:a16="http://schemas.microsoft.com/office/drawing/2014/main" id="{E6ADDD34-28B3-42AE-9E45-385E990F5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092"/>
                <a:ext cx="996" cy="283"/>
              </a:xfrm>
              <a:prstGeom prst="rect">
                <a:avLst/>
              </a:prstGeom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41834" name="Line 170">
              <a:extLst>
                <a:ext uri="{FF2B5EF4-FFF2-40B4-BE49-F238E27FC236}">
                  <a16:creationId xmlns:a16="http://schemas.microsoft.com/office/drawing/2014/main" id="{90BE41A5-D838-4EA0-A860-F0546C843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620"/>
              <a:ext cx="750" cy="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1836" name="Text Box 172">
            <a:extLst>
              <a:ext uri="{FF2B5EF4-FFF2-40B4-BE49-F238E27FC236}">
                <a16:creationId xmlns:a16="http://schemas.microsoft.com/office/drawing/2014/main" id="{CE179EEE-847E-42C3-B40B-AFC7EE52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293938"/>
            <a:ext cx="247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i="1"/>
              <a:t>značka rezistoru</a:t>
            </a:r>
          </a:p>
          <a:p>
            <a:pPr algn="ctr"/>
            <a:r>
              <a:rPr lang="sk-SK" altLang="cs-CZ" i="1"/>
              <a:t>se stálým odporem</a:t>
            </a:r>
            <a:endParaRPr lang="cs-CZ" altLang="cs-CZ" i="1"/>
          </a:p>
        </p:txBody>
      </p:sp>
      <p:sp>
        <p:nvSpPr>
          <p:cNvPr id="241837" name="Text Box 173">
            <a:extLst>
              <a:ext uri="{FF2B5EF4-FFF2-40B4-BE49-F238E27FC236}">
                <a16:creationId xmlns:a16="http://schemas.microsoft.com/office/drawing/2014/main" id="{B2C86947-623E-41FB-9606-5FDB5ADE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9" y="2914660"/>
            <a:ext cx="82089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Reostat:</a:t>
            </a:r>
          </a:p>
          <a:p>
            <a:pPr marL="342900" indent="-342900">
              <a:buFontTx/>
              <a:buChar char="-"/>
            </a:pPr>
            <a:r>
              <a:rPr lang="sk-SK" altLang="cs-CZ" dirty="0"/>
              <a:t>je rezistor s </a:t>
            </a:r>
            <a:r>
              <a:rPr lang="sk-SK" altLang="cs-CZ" dirty="0" err="1"/>
              <a:t>proměnným</a:t>
            </a:r>
            <a:r>
              <a:rPr lang="sk-SK" altLang="cs-CZ" dirty="0"/>
              <a:t> </a:t>
            </a:r>
            <a:r>
              <a:rPr lang="sk-SK" altLang="cs-CZ" dirty="0" err="1"/>
              <a:t>odporem</a:t>
            </a:r>
            <a:endParaRPr lang="sk-SK" altLang="cs-CZ" dirty="0"/>
          </a:p>
          <a:p>
            <a:pPr marL="342900" indent="-342900">
              <a:buFontTx/>
              <a:buChar char="-"/>
            </a:pPr>
            <a:r>
              <a:rPr lang="sk-SK" altLang="cs-CZ" dirty="0"/>
              <a:t>má posuvným kontakt (</a:t>
            </a:r>
            <a:r>
              <a:rPr lang="sk-SK" altLang="cs-CZ" dirty="0" err="1"/>
              <a:t>jezdec</a:t>
            </a:r>
            <a:r>
              <a:rPr lang="sk-SK" altLang="cs-CZ" dirty="0"/>
              <a:t>),</a:t>
            </a:r>
            <a:r>
              <a:rPr lang="sk-SK" altLang="cs-CZ" dirty="0" err="1"/>
              <a:t>jehož</a:t>
            </a:r>
            <a:r>
              <a:rPr lang="sk-SK" altLang="cs-CZ" dirty="0"/>
              <a:t> </a:t>
            </a:r>
            <a:r>
              <a:rPr lang="sk-SK" altLang="cs-CZ" dirty="0" err="1"/>
              <a:t>posouváním</a:t>
            </a:r>
            <a:r>
              <a:rPr lang="sk-SK" altLang="cs-CZ" dirty="0"/>
              <a:t>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odpor</a:t>
            </a:r>
          </a:p>
          <a:p>
            <a:pPr marL="342900" indent="-342900">
              <a:buFontTx/>
              <a:buChar char="-"/>
            </a:pPr>
            <a:r>
              <a:rPr lang="sk-SK" altLang="cs-CZ" dirty="0"/>
              <a:t> </a:t>
            </a:r>
            <a:r>
              <a:rPr lang="sk-SK" altLang="cs-CZ" dirty="0" err="1"/>
              <a:t>používá</a:t>
            </a:r>
            <a:r>
              <a:rPr lang="sk-SK" altLang="cs-CZ" dirty="0"/>
              <a:t> </a:t>
            </a:r>
            <a:r>
              <a:rPr lang="sk-SK" altLang="cs-CZ" dirty="0" err="1"/>
              <a:t>se</a:t>
            </a:r>
            <a:r>
              <a:rPr lang="sk-SK" altLang="cs-CZ" dirty="0"/>
              <a:t> na nastavení vhodného </a:t>
            </a:r>
            <a:r>
              <a:rPr lang="sk-SK" altLang="cs-CZ" dirty="0" err="1"/>
              <a:t>napětí</a:t>
            </a:r>
            <a:r>
              <a:rPr lang="sk-SK" altLang="cs-CZ" dirty="0"/>
              <a:t> nebo </a:t>
            </a:r>
            <a:r>
              <a:rPr lang="sk-SK" altLang="cs-CZ" dirty="0" err="1"/>
              <a:t>proudu</a:t>
            </a:r>
            <a:r>
              <a:rPr lang="sk-SK" altLang="cs-CZ" dirty="0"/>
              <a:t> v obvodu.</a:t>
            </a:r>
            <a:endParaRPr lang="cs-CZ" altLang="cs-CZ" dirty="0"/>
          </a:p>
        </p:txBody>
      </p:sp>
      <p:pic>
        <p:nvPicPr>
          <p:cNvPr id="241842" name="Picture 178">
            <a:extLst>
              <a:ext uri="{FF2B5EF4-FFF2-40B4-BE49-F238E27FC236}">
                <a16:creationId xmlns:a16="http://schemas.microsoft.com/office/drawing/2014/main" id="{F4406C8B-ECE4-40C8-9472-ED278785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693863"/>
            <a:ext cx="2763838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1845" name="Object 181">
            <a:extLst>
              <a:ext uri="{FF2B5EF4-FFF2-40B4-BE49-F238E27FC236}">
                <a16:creationId xmlns:a16="http://schemas.microsoft.com/office/drawing/2014/main" id="{FB583AE1-7057-48A5-8C09-C30C54931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525" y="4933950"/>
          <a:ext cx="36798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4" imgW="8990476" imgH="5879365" progId="CorelPhotoPaint.Image.8">
                  <p:embed/>
                </p:oleObj>
              </mc:Choice>
              <mc:Fallback>
                <p:oleObj name="CorelPhotoPaint.Image.8" r:id="rId4" imgW="8990476" imgH="5879365" progId="CorelPhotoPaint.Image.8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6" t="44878" r="2588" b="5251"/>
                      <a:stretch>
                        <a:fillRect/>
                      </a:stretch>
                    </p:blipFill>
                    <p:spPr bwMode="auto">
                      <a:xfrm>
                        <a:off x="4708525" y="4933950"/>
                        <a:ext cx="36798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846" name="Text Box 182">
            <a:extLst>
              <a:ext uri="{FF2B5EF4-FFF2-40B4-BE49-F238E27FC236}">
                <a16:creationId xmlns:a16="http://schemas.microsoft.com/office/drawing/2014/main" id="{BEAC5A2C-9FD9-44E9-A1B9-D532260D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8" y="5921699"/>
            <a:ext cx="2943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i="1" dirty="0"/>
              <a:t>značka rezistoru</a:t>
            </a:r>
          </a:p>
          <a:p>
            <a:pPr algn="ctr"/>
            <a:r>
              <a:rPr lang="sk-SK" altLang="cs-CZ" i="1" dirty="0"/>
              <a:t>s </a:t>
            </a:r>
            <a:r>
              <a:rPr lang="sk-SK" altLang="cs-CZ" i="1" dirty="0" err="1"/>
              <a:t>měnitelným</a:t>
            </a:r>
            <a:r>
              <a:rPr lang="sk-SK" altLang="cs-CZ" i="1" dirty="0"/>
              <a:t> </a:t>
            </a:r>
            <a:r>
              <a:rPr lang="sk-SK" altLang="cs-CZ" i="1" dirty="0" err="1"/>
              <a:t>odporem</a:t>
            </a:r>
            <a:endParaRPr lang="cs-CZ" altLang="cs-CZ" i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E02ED3-7B34-421E-AC42-7AD51208A027}"/>
              </a:ext>
            </a:extLst>
          </p:cNvPr>
          <p:cNvSpPr txBox="1"/>
          <p:nvPr/>
        </p:nvSpPr>
        <p:spPr>
          <a:xfrm>
            <a:off x="810922" y="1886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4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uiExpand="1" build="p" autoUpdateAnimBg="0"/>
      <p:bldP spid="241836" grpId="0" uiExpand="1" build="p" autoUpdateAnimBg="0"/>
      <p:bldP spid="241837" grpId="0" uiExpand="1" build="p" autoUpdateAnimBg="0"/>
      <p:bldP spid="24184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2D438171-AFB9-4687-89B2-68D2C26C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87325"/>
            <a:ext cx="26532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Zapojení reostatu:</a:t>
            </a:r>
          </a:p>
          <a:p>
            <a:pPr>
              <a:spcBef>
                <a:spcPct val="50000"/>
              </a:spcBef>
            </a:pPr>
            <a:r>
              <a:rPr lang="sk-SK" altLang="cs-CZ" dirty="0"/>
              <a:t>1. Regulátor </a:t>
            </a:r>
            <a:r>
              <a:rPr lang="sk-SK" altLang="cs-CZ" dirty="0" err="1"/>
              <a:t>proudu</a:t>
            </a:r>
            <a:endParaRPr lang="cs-CZ" altLang="cs-CZ" dirty="0"/>
          </a:p>
        </p:txBody>
      </p:sp>
      <p:sp>
        <p:nvSpPr>
          <p:cNvPr id="240846" name="Text Box 206">
            <a:extLst>
              <a:ext uri="{FF2B5EF4-FFF2-40B4-BE49-F238E27FC236}">
                <a16:creationId xmlns:a16="http://schemas.microsoft.com/office/drawing/2014/main" id="{8E7C9360-3DE2-49A5-AEB0-645A98BC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825573"/>
            <a:ext cx="8900160" cy="7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dirty="0" err="1"/>
              <a:t>Posouváním</a:t>
            </a:r>
            <a:r>
              <a:rPr lang="sk-SK" altLang="cs-CZ" dirty="0"/>
              <a:t> </a:t>
            </a:r>
            <a:r>
              <a:rPr lang="sk-SK" altLang="cs-CZ" dirty="0" err="1"/>
              <a:t>jezdce</a:t>
            </a:r>
            <a:r>
              <a:rPr lang="sk-SK" altLang="cs-CZ" dirty="0"/>
              <a:t> reostatu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odpor a tím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</a:t>
            </a:r>
            <a:r>
              <a:rPr lang="sk-SK" altLang="cs-CZ" dirty="0" err="1"/>
              <a:t>proud</a:t>
            </a:r>
            <a:r>
              <a:rPr lang="sk-SK" altLang="cs-CZ" dirty="0"/>
              <a:t> </a:t>
            </a:r>
            <a:r>
              <a:rPr lang="sk-SK" altLang="cs-CZ" dirty="0" err="1"/>
              <a:t>procházející</a:t>
            </a:r>
            <a:r>
              <a:rPr lang="sk-SK" altLang="cs-CZ" dirty="0"/>
              <a:t> </a:t>
            </a:r>
            <a:r>
              <a:rPr lang="sk-SK" altLang="cs-CZ" dirty="0" err="1"/>
              <a:t>spotřebičem</a:t>
            </a:r>
            <a:r>
              <a:rPr lang="sk-SK" altLang="cs-CZ" dirty="0"/>
              <a:t> –</a:t>
            </a:r>
            <a:r>
              <a:rPr lang="sk-SK" altLang="cs-CZ" dirty="0" err="1"/>
              <a:t>podle</a:t>
            </a:r>
            <a:r>
              <a:rPr lang="sk-SK" altLang="cs-CZ" dirty="0"/>
              <a:t> toho </a:t>
            </a:r>
            <a:r>
              <a:rPr lang="sk-SK" altLang="cs-CZ" dirty="0" err="1"/>
              <a:t>žárovka</a:t>
            </a:r>
            <a:r>
              <a:rPr lang="sk-SK" altLang="cs-CZ" dirty="0"/>
              <a:t> </a:t>
            </a:r>
            <a:r>
              <a:rPr lang="sk-SK" altLang="cs-CZ" dirty="0" err="1"/>
              <a:t>svítí</a:t>
            </a:r>
            <a:r>
              <a:rPr lang="sk-SK" altLang="cs-CZ" dirty="0"/>
              <a:t> </a:t>
            </a:r>
            <a:r>
              <a:rPr lang="sk-SK" altLang="cs-CZ" dirty="0" err="1"/>
              <a:t>méně</a:t>
            </a:r>
            <a:r>
              <a:rPr lang="sk-SK" altLang="cs-CZ" dirty="0"/>
              <a:t> nebo </a:t>
            </a:r>
            <a:r>
              <a:rPr lang="sk-SK" altLang="cs-CZ" dirty="0" err="1"/>
              <a:t>více</a:t>
            </a:r>
            <a:endParaRPr lang="sk-SK" altLang="cs-CZ" dirty="0"/>
          </a:p>
        </p:txBody>
      </p:sp>
      <p:sp>
        <p:nvSpPr>
          <p:cNvPr id="240858" name="Text Box 218">
            <a:extLst>
              <a:ext uri="{FF2B5EF4-FFF2-40B4-BE49-F238E27FC236}">
                <a16:creationId xmlns:a16="http://schemas.microsoft.com/office/drawing/2014/main" id="{C19A45E7-B5F6-4E9F-AC0C-F1E9DC88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706563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cs-CZ" sz="3300" i="1" dirty="0"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3C3335-1B36-4B2D-9466-7F019F53E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80" y="1493981"/>
            <a:ext cx="4618120" cy="2522439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1CD2AC2F-E11A-425D-9BCD-D9B2683E8376}"/>
              </a:ext>
            </a:extLst>
          </p:cNvPr>
          <p:cNvSpPr txBox="1"/>
          <p:nvPr/>
        </p:nvSpPr>
        <p:spPr>
          <a:xfrm>
            <a:off x="6668612" y="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846" grpId="0" uiExpand="1" build="p" autoUpdateAnimBg="0"/>
      <p:bldP spid="2408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2D438171-AFB9-4687-89B2-68D2C26C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87325"/>
            <a:ext cx="24994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Zapojení reostatu:</a:t>
            </a:r>
          </a:p>
          <a:p>
            <a:pPr>
              <a:spcBef>
                <a:spcPct val="50000"/>
              </a:spcBef>
            </a:pPr>
            <a:r>
              <a:rPr lang="sk-SK" altLang="cs-CZ" dirty="0"/>
              <a:t>2. </a:t>
            </a:r>
            <a:r>
              <a:rPr lang="sk-SK" altLang="cs-CZ" dirty="0" err="1"/>
              <a:t>Dělič</a:t>
            </a:r>
            <a:r>
              <a:rPr lang="sk-SK" altLang="cs-CZ" dirty="0"/>
              <a:t> </a:t>
            </a:r>
            <a:r>
              <a:rPr lang="sk-SK" altLang="cs-CZ" dirty="0" err="1"/>
              <a:t>napětí</a:t>
            </a:r>
            <a:endParaRPr lang="cs-CZ" altLang="cs-CZ" dirty="0"/>
          </a:p>
        </p:txBody>
      </p:sp>
      <p:sp>
        <p:nvSpPr>
          <p:cNvPr id="240846" name="Text Box 206">
            <a:extLst>
              <a:ext uri="{FF2B5EF4-FFF2-40B4-BE49-F238E27FC236}">
                <a16:creationId xmlns:a16="http://schemas.microsoft.com/office/drawing/2014/main" id="{8E7C9360-3DE2-49A5-AEB0-645A98BC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825573"/>
            <a:ext cx="8900160" cy="11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dirty="0" err="1"/>
              <a:t>Posouváním</a:t>
            </a:r>
            <a:r>
              <a:rPr lang="sk-SK" altLang="cs-CZ" dirty="0"/>
              <a:t> </a:t>
            </a:r>
            <a:r>
              <a:rPr lang="sk-SK" altLang="cs-CZ" dirty="0" err="1"/>
              <a:t>jezdce</a:t>
            </a:r>
            <a:r>
              <a:rPr lang="sk-SK" altLang="cs-CZ" dirty="0"/>
              <a:t> reostatu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odpor a tím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rozděluje</a:t>
            </a:r>
            <a:r>
              <a:rPr lang="sk-SK" altLang="cs-CZ" dirty="0"/>
              <a:t> </a:t>
            </a:r>
            <a:r>
              <a:rPr lang="sk-SK" altLang="cs-CZ" dirty="0" err="1"/>
              <a:t>napětí</a:t>
            </a:r>
            <a:r>
              <a:rPr lang="sk-SK" altLang="cs-CZ" dirty="0"/>
              <a:t> </a:t>
            </a:r>
            <a:r>
              <a:rPr lang="sk-SK" altLang="cs-CZ" dirty="0" err="1"/>
              <a:t>mezi</a:t>
            </a:r>
            <a:r>
              <a:rPr lang="sk-SK" altLang="cs-CZ" dirty="0"/>
              <a:t> reostat a </a:t>
            </a:r>
            <a:r>
              <a:rPr lang="sk-SK" altLang="cs-CZ" dirty="0" err="1"/>
              <a:t>spotřebič</a:t>
            </a:r>
            <a:endParaRPr lang="sk-SK" altLang="cs-CZ" dirty="0"/>
          </a:p>
          <a:p>
            <a:r>
              <a:rPr lang="sk-SK" altLang="cs-CZ" dirty="0"/>
              <a:t>Takto zapojený reostat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nazývá</a:t>
            </a:r>
            <a:r>
              <a:rPr lang="sk-SK" altLang="cs-CZ" dirty="0"/>
              <a:t> </a:t>
            </a:r>
            <a:r>
              <a:rPr lang="sk-SK" altLang="cs-CZ" dirty="0" err="1">
                <a:solidFill>
                  <a:srgbClr val="FF0000"/>
                </a:solidFill>
              </a:rPr>
              <a:t>potenciometr</a:t>
            </a:r>
            <a:r>
              <a:rPr lang="sk-SK" altLang="cs-CZ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0858" name="Text Box 218">
            <a:extLst>
              <a:ext uri="{FF2B5EF4-FFF2-40B4-BE49-F238E27FC236}">
                <a16:creationId xmlns:a16="http://schemas.microsoft.com/office/drawing/2014/main" id="{C19A45E7-B5F6-4E9F-AC0C-F1E9DC88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706563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cs-CZ" sz="3300" i="1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EE1990-EB32-4926-A271-F6F9F1600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0" y="509103"/>
            <a:ext cx="4618120" cy="384843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48B3087-C66E-44B0-95E2-A16DEEA10DD0}"/>
              </a:ext>
            </a:extLst>
          </p:cNvPr>
          <p:cNvSpPr txBox="1"/>
          <p:nvPr/>
        </p:nvSpPr>
        <p:spPr>
          <a:xfrm>
            <a:off x="6952399" y="23311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4118430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846" grpId="0" uiExpand="1" build="p" autoUpdateAnimBg="0"/>
      <p:bldP spid="2408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2D438171-AFB9-4687-89B2-68D2C26C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87325"/>
            <a:ext cx="24994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Zapojení reostatu:</a:t>
            </a:r>
          </a:p>
          <a:p>
            <a:pPr>
              <a:spcBef>
                <a:spcPct val="50000"/>
              </a:spcBef>
            </a:pPr>
            <a:r>
              <a:rPr lang="sk-SK" altLang="cs-CZ" dirty="0"/>
              <a:t>2. </a:t>
            </a:r>
            <a:r>
              <a:rPr lang="sk-SK" altLang="cs-CZ" dirty="0" err="1"/>
              <a:t>Dělič</a:t>
            </a:r>
            <a:r>
              <a:rPr lang="sk-SK" altLang="cs-CZ" dirty="0"/>
              <a:t> </a:t>
            </a:r>
            <a:r>
              <a:rPr lang="sk-SK" altLang="cs-CZ" dirty="0" err="1"/>
              <a:t>napětí</a:t>
            </a:r>
            <a:endParaRPr lang="cs-CZ" altLang="cs-CZ" dirty="0"/>
          </a:p>
        </p:txBody>
      </p:sp>
      <p:sp>
        <p:nvSpPr>
          <p:cNvPr id="240846" name="Text Box 206">
            <a:extLst>
              <a:ext uri="{FF2B5EF4-FFF2-40B4-BE49-F238E27FC236}">
                <a16:creationId xmlns:a16="http://schemas.microsoft.com/office/drawing/2014/main" id="{8E7C9360-3DE2-49A5-AEB0-645A98BC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825573"/>
            <a:ext cx="8900160" cy="190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bIns="108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dirty="0" err="1"/>
              <a:t>Posouváním</a:t>
            </a:r>
            <a:r>
              <a:rPr lang="sk-SK" altLang="cs-CZ" dirty="0"/>
              <a:t> </a:t>
            </a:r>
            <a:r>
              <a:rPr lang="sk-SK" altLang="cs-CZ" dirty="0" err="1"/>
              <a:t>jezdce</a:t>
            </a:r>
            <a:r>
              <a:rPr lang="sk-SK" altLang="cs-CZ" dirty="0"/>
              <a:t> reostatu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odpor a tím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rozděluje</a:t>
            </a:r>
            <a:r>
              <a:rPr lang="sk-SK" altLang="cs-CZ" dirty="0"/>
              <a:t> </a:t>
            </a:r>
            <a:r>
              <a:rPr lang="sk-SK" altLang="cs-CZ" dirty="0" err="1"/>
              <a:t>napětí</a:t>
            </a:r>
            <a:r>
              <a:rPr lang="sk-SK" altLang="cs-CZ" dirty="0"/>
              <a:t> </a:t>
            </a:r>
            <a:r>
              <a:rPr lang="sk-SK" altLang="cs-CZ" dirty="0" err="1"/>
              <a:t>mezi</a:t>
            </a:r>
            <a:r>
              <a:rPr lang="sk-SK" altLang="cs-CZ" dirty="0"/>
              <a:t> </a:t>
            </a:r>
            <a:r>
              <a:rPr lang="sk-SK" altLang="cs-CZ" dirty="0" err="1"/>
              <a:t>spotřebiče</a:t>
            </a:r>
            <a:endParaRPr lang="sk-SK" altLang="cs-CZ" dirty="0"/>
          </a:p>
          <a:p>
            <a:r>
              <a:rPr lang="sk-SK" altLang="cs-CZ" dirty="0"/>
              <a:t>na jednom </a:t>
            </a:r>
            <a:r>
              <a:rPr lang="sk-SK" altLang="cs-CZ" dirty="0" err="1"/>
              <a:t>napětí</a:t>
            </a:r>
            <a:r>
              <a:rPr lang="sk-SK" altLang="cs-CZ" dirty="0"/>
              <a:t> roste, na </a:t>
            </a:r>
            <a:r>
              <a:rPr lang="sk-SK" altLang="cs-CZ" dirty="0" err="1"/>
              <a:t>druhém</a:t>
            </a:r>
            <a:r>
              <a:rPr lang="sk-SK" altLang="cs-CZ" dirty="0"/>
              <a:t> klesá – jedna </a:t>
            </a:r>
            <a:r>
              <a:rPr lang="sk-SK" altLang="cs-CZ" dirty="0" err="1"/>
              <a:t>žárovka</a:t>
            </a:r>
            <a:r>
              <a:rPr lang="sk-SK" altLang="cs-CZ" dirty="0"/>
              <a:t> </a:t>
            </a:r>
            <a:r>
              <a:rPr lang="sk-SK" altLang="cs-CZ" dirty="0" err="1"/>
              <a:t>zhasíná</a:t>
            </a:r>
            <a:r>
              <a:rPr lang="sk-SK" altLang="cs-CZ" dirty="0"/>
              <a:t> a </a:t>
            </a:r>
            <a:r>
              <a:rPr lang="sk-SK" altLang="cs-CZ" dirty="0" err="1"/>
              <a:t>současně</a:t>
            </a:r>
            <a:r>
              <a:rPr lang="sk-SK" altLang="cs-CZ" dirty="0"/>
              <a:t> druhá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rozsvěcuje</a:t>
            </a:r>
            <a:r>
              <a:rPr lang="sk-SK" altLang="cs-CZ" dirty="0"/>
              <a:t>.</a:t>
            </a:r>
          </a:p>
          <a:p>
            <a:endParaRPr lang="sk-SK" altLang="cs-CZ" dirty="0">
              <a:solidFill>
                <a:srgbClr val="FF0000"/>
              </a:solidFill>
            </a:endParaRPr>
          </a:p>
        </p:txBody>
      </p:sp>
      <p:sp>
        <p:nvSpPr>
          <p:cNvPr id="240858" name="Text Box 218">
            <a:extLst>
              <a:ext uri="{FF2B5EF4-FFF2-40B4-BE49-F238E27FC236}">
                <a16:creationId xmlns:a16="http://schemas.microsoft.com/office/drawing/2014/main" id="{C19A45E7-B5F6-4E9F-AC0C-F1E9DC88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706563"/>
            <a:ext cx="1847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cs-CZ" sz="3300" i="1" dirty="0"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B91C2A-5B5B-44C9-9F36-F8E114A6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45" y="430546"/>
            <a:ext cx="4618120" cy="390177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EAAE6A4-B93B-421D-A49C-8BCAADF2733D}"/>
              </a:ext>
            </a:extLst>
          </p:cNvPr>
          <p:cNvSpPr txBox="1"/>
          <p:nvPr/>
        </p:nvSpPr>
        <p:spPr>
          <a:xfrm>
            <a:off x="6307719" y="3043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202064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846" grpId="0" uiExpand="1" build="p" autoUpdateAnimBg="0"/>
      <p:bldP spid="24085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23" name="Text Box 27">
            <a:extLst>
              <a:ext uri="{FF2B5EF4-FFF2-40B4-BE49-F238E27FC236}">
                <a16:creationId xmlns:a16="http://schemas.microsoft.com/office/drawing/2014/main" id="{1B0B387D-F049-4E92-A8DD-4E339F0A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2190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Použití reostatu: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643CC9-CFBC-4B15-8A61-442071E806FE}"/>
              </a:ext>
            </a:extLst>
          </p:cNvPr>
          <p:cNvSpPr txBox="1"/>
          <p:nvPr/>
        </p:nvSpPr>
        <p:spPr>
          <a:xfrm>
            <a:off x="452761" y="1083076"/>
            <a:ext cx="800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Regulátor osvětlení – stmívač (osvětlení v divadlech, v kinech, v sálech)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 descr="Obsah obrázku strop, interiér, červená, hala&#10;&#10;Popis byl vytvořen automaticky">
            <a:extLst>
              <a:ext uri="{FF2B5EF4-FFF2-40B4-BE49-F238E27FC236}">
                <a16:creationId xmlns:a16="http://schemas.microsoft.com/office/drawing/2014/main" id="{C6405DF9-F0D0-411B-A460-0B187D18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1" y="3185758"/>
            <a:ext cx="2667000" cy="2667000"/>
          </a:xfrm>
          <a:prstGeom prst="rect">
            <a:avLst/>
          </a:prstGeom>
        </p:spPr>
      </p:pic>
      <p:pic>
        <p:nvPicPr>
          <p:cNvPr id="6" name="Obrázek 5" descr="Obsah obrázku zeď, bílá, elektronika, kolík&#10;&#10;Popis byl vytvořen automaticky">
            <a:extLst>
              <a:ext uri="{FF2B5EF4-FFF2-40B4-BE49-F238E27FC236}">
                <a16:creationId xmlns:a16="http://schemas.microsoft.com/office/drawing/2014/main" id="{5715912F-71E3-46FB-BD2F-639399235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69" y="1558436"/>
            <a:ext cx="1360811" cy="1360811"/>
          </a:xfrm>
          <a:prstGeom prst="rect">
            <a:avLst/>
          </a:prstGeom>
        </p:spPr>
      </p:pic>
      <p:pic>
        <p:nvPicPr>
          <p:cNvPr id="8" name="Obrázek 7" descr="Obsah obrázku hlediště, několik&#10;&#10;Popis byl vytvořen automaticky">
            <a:extLst>
              <a:ext uri="{FF2B5EF4-FFF2-40B4-BE49-F238E27FC236}">
                <a16:creationId xmlns:a16="http://schemas.microsoft.com/office/drawing/2014/main" id="{B462F986-8EF6-410A-B468-E86E1CDAE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87" y="1643409"/>
            <a:ext cx="3819525" cy="2667000"/>
          </a:xfrm>
          <a:prstGeom prst="rect">
            <a:avLst/>
          </a:prstGeom>
        </p:spPr>
      </p:pic>
      <p:pic>
        <p:nvPicPr>
          <p:cNvPr id="10" name="Obrázek 9" descr="Obsah obrázku strop, interiér, zeď&#10;&#10;Popis byl vytvořen automaticky">
            <a:extLst>
              <a:ext uri="{FF2B5EF4-FFF2-40B4-BE49-F238E27FC236}">
                <a16:creationId xmlns:a16="http://schemas.microsoft.com/office/drawing/2014/main" id="{49A2E3C5-0BC9-473E-ADE4-3B982D8E8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28" y="4502982"/>
            <a:ext cx="2190412" cy="19578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F5571B-BA13-42D7-911D-EF75B8EC78AD}"/>
              </a:ext>
            </a:extLst>
          </p:cNvPr>
          <p:cNvSpPr txBox="1"/>
          <p:nvPr/>
        </p:nvSpPr>
        <p:spPr>
          <a:xfrm>
            <a:off x="6768355" y="1011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0686189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23" name="Text Box 27">
            <a:extLst>
              <a:ext uri="{FF2B5EF4-FFF2-40B4-BE49-F238E27FC236}">
                <a16:creationId xmlns:a16="http://schemas.microsoft.com/office/drawing/2014/main" id="{1B0B387D-F049-4E92-A8DD-4E339F0A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2190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Použití reostatu: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643CC9-CFBC-4B15-8A61-442071E806FE}"/>
              </a:ext>
            </a:extLst>
          </p:cNvPr>
          <p:cNvSpPr txBox="1"/>
          <p:nvPr/>
        </p:nvSpPr>
        <p:spPr>
          <a:xfrm>
            <a:off x="408374" y="727970"/>
            <a:ext cx="800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Regulátor hlasitosti – „</a:t>
            </a:r>
            <a:r>
              <a:rPr lang="cs-CZ" sz="2400" dirty="0" err="1"/>
              <a:t>volume</a:t>
            </a:r>
            <a:r>
              <a:rPr lang="cs-CZ" sz="2400" dirty="0"/>
              <a:t>“ -  u zvukových přístrojů</a:t>
            </a:r>
          </a:p>
          <a:p>
            <a:r>
              <a:rPr lang="cs-CZ" sz="2400" dirty="0"/>
              <a:t>Potenciometr může být otočný (</a:t>
            </a:r>
            <a:r>
              <a:rPr lang="cs-CZ" sz="2400" dirty="0" err="1"/>
              <a:t>poťák</a:t>
            </a:r>
            <a:r>
              <a:rPr lang="cs-CZ" sz="2400" dirty="0"/>
              <a:t>“) nebo posuvný („šavle“)</a:t>
            </a:r>
          </a:p>
          <a:p>
            <a:endParaRPr lang="cs-CZ" sz="2400" dirty="0"/>
          </a:p>
        </p:txBody>
      </p:sp>
      <p:pic>
        <p:nvPicPr>
          <p:cNvPr id="14" name="Obrázek 13" descr="Obsah obrázku text, elektronika, radiobudík, projektor&#10;&#10;Popis byl vytvořen automaticky">
            <a:extLst>
              <a:ext uri="{FF2B5EF4-FFF2-40B4-BE49-F238E27FC236}">
                <a16:creationId xmlns:a16="http://schemas.microsoft.com/office/drawing/2014/main" id="{A6BF0D6C-B676-41FE-8CAA-52E7D33B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" y="4488598"/>
            <a:ext cx="3090909" cy="108954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FCA1E407-8CA0-4D9C-A68A-0B21C85BC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37" y="3418281"/>
            <a:ext cx="2953305" cy="3230177"/>
          </a:xfrm>
          <a:prstGeom prst="rect">
            <a:avLst/>
          </a:prstGeom>
        </p:spPr>
      </p:pic>
      <p:pic>
        <p:nvPicPr>
          <p:cNvPr id="18" name="Obrázek 17" descr="Obsah obrázku konektor, ozubené kolo&#10;&#10;Popis byl vytvořen automaticky">
            <a:extLst>
              <a:ext uri="{FF2B5EF4-FFF2-40B4-BE49-F238E27FC236}">
                <a16:creationId xmlns:a16="http://schemas.microsoft.com/office/drawing/2014/main" id="{A8B4CFCF-32F0-4492-91CC-6E911F03D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8" y="2056669"/>
            <a:ext cx="1776085" cy="1708948"/>
          </a:xfrm>
          <a:prstGeom prst="rect">
            <a:avLst/>
          </a:prstGeom>
        </p:spPr>
      </p:pic>
      <p:pic>
        <p:nvPicPr>
          <p:cNvPr id="20" name="Obrázek 19" descr="Obsah obrázku zařízení&#10;&#10;Popis byl vytvořen automaticky">
            <a:extLst>
              <a:ext uri="{FF2B5EF4-FFF2-40B4-BE49-F238E27FC236}">
                <a16:creationId xmlns:a16="http://schemas.microsoft.com/office/drawing/2014/main" id="{75878066-9ACD-4598-96DF-E47B6111C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3" y="1577643"/>
            <a:ext cx="1582197" cy="1582197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F3487025-12D8-404C-9611-CDDD657565D1}"/>
              </a:ext>
            </a:extLst>
          </p:cNvPr>
          <p:cNvSpPr txBox="1"/>
          <p:nvPr/>
        </p:nvSpPr>
        <p:spPr>
          <a:xfrm>
            <a:off x="6894384" y="1011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23" name="Text Box 27">
            <a:extLst>
              <a:ext uri="{FF2B5EF4-FFF2-40B4-BE49-F238E27FC236}">
                <a16:creationId xmlns:a16="http://schemas.microsoft.com/office/drawing/2014/main" id="{1B0B387D-F049-4E92-A8DD-4E339F0A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9388"/>
            <a:ext cx="2190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altLang="cs-CZ" dirty="0"/>
              <a:t>Použití reostatu: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643CC9-CFBC-4B15-8A61-442071E806FE}"/>
              </a:ext>
            </a:extLst>
          </p:cNvPr>
          <p:cNvSpPr txBox="1"/>
          <p:nvPr/>
        </p:nvSpPr>
        <p:spPr>
          <a:xfrm>
            <a:off x="426128" y="825623"/>
            <a:ext cx="800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Regulátor otáček elektromotorů u elektrických zařízení</a:t>
            </a:r>
          </a:p>
        </p:txBody>
      </p:sp>
      <p:pic>
        <p:nvPicPr>
          <p:cNvPr id="4" name="Obrázek 3" descr="Obsah obrázku žlutá&#10;&#10;Popis byl vytvořen automaticky">
            <a:extLst>
              <a:ext uri="{FF2B5EF4-FFF2-40B4-BE49-F238E27FC236}">
                <a16:creationId xmlns:a16="http://schemas.microsoft.com/office/drawing/2014/main" id="{3611783D-1D83-4EC5-9F0B-37663DE9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" y="1471858"/>
            <a:ext cx="1946429" cy="1946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36D65F-3774-49F7-AF00-36DFEFA8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" y="3740103"/>
            <a:ext cx="3383023" cy="2938509"/>
          </a:xfrm>
          <a:prstGeom prst="rect">
            <a:avLst/>
          </a:prstGeom>
        </p:spPr>
      </p:pic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A584578E-8367-4393-BF71-7A7ED04B5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32" y="1471858"/>
            <a:ext cx="5033639" cy="335575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3EA7E6-4436-4E28-80F2-2CF08D75614F}"/>
              </a:ext>
            </a:extLst>
          </p:cNvPr>
          <p:cNvSpPr txBox="1"/>
          <p:nvPr/>
        </p:nvSpPr>
        <p:spPr>
          <a:xfrm>
            <a:off x="6774591" y="18988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6208189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0C0C0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DCDCD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C0C0C0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DCDCD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C0C0C0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DCDCDC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Default Design</vt:lpstr>
      <vt:lpstr>Snímek Microsoft PowerPointu 97–2003</vt:lpstr>
      <vt:lpstr>CorelPhotoPaint.Image.8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Ohmův zákon I</dc:title>
  <dc:subject>fyzika</dc:subject>
  <dc:creator>upravil a přeložil Jaroslav Vrba</dc:creator>
  <cp:lastModifiedBy>Jaroslav Vrba</cp:lastModifiedBy>
  <cp:revision>1351</cp:revision>
  <cp:lastPrinted>1999-08-11T16:37:14Z</cp:lastPrinted>
  <dcterms:created xsi:type="dcterms:W3CDTF">1998-07-07T19:23:32Z</dcterms:created>
  <dcterms:modified xsi:type="dcterms:W3CDTF">2021-03-10T17:56:00Z</dcterms:modified>
</cp:coreProperties>
</file>