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D5E32-1E27-422C-821E-1BA6419774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B226BE-E383-4851-9955-23175CA39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E95D49-DB3C-47DB-903A-28C590F87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28FF6C-A6C2-416F-B234-E25FBB702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E225A5-EFA9-4316-917F-58F6F5F9F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7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76AB30-6B5C-48A8-A40E-8048B5396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9909401-C2BC-4849-A617-2B25D9121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F1E2071-FE51-4B9D-BB72-6E560DDD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71E14F-61F2-4C9B-A65B-AFF3C0D9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3498AA-3D9F-4FF5-AB05-C4C4F2DC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28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754904-69C6-4688-AEC2-32F8AEE9B7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EF767E-7737-493A-BDB0-E1EB31221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9C4AED-0937-4CB6-8CF3-6D9940C8C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C287A9-4638-4BF6-9A52-9DEC67D8E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16511B-7F2B-4E04-99A4-0EBA3883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77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3B6C6-C390-4F38-B8EB-3943E86B9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8AAD97-1217-42E6-9232-AE64E324F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4B1085-3A7D-43CB-B7AC-EF5F5E717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05761C-9938-48DB-8283-05B20C38C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3C7472-476C-4CDE-A886-DFF2ED11F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45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C2A1D-02A3-43C9-846A-C21BE7B7A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EFD7AEF-771B-4096-B38F-0976FC817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B3D82B-7D51-410B-97A6-5F4061196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249FDC-05CF-41FE-A23F-4CAC61B8F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46900F-E883-4405-8CF4-A1DA3AD7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89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C45AF-BF3B-4879-B19A-1AF0618F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F75426-7C3C-402B-9646-3E1B77803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66D6DF-B64B-4F20-8E5A-23A31A3D3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5E54853-1ECB-42EE-A506-B751F683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D41E6DB-C110-4303-AD55-0FDF0F3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A057BC-774D-4435-A2BD-2E0D9544B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14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9D88D7-AE52-4633-8AD5-827FD2E8C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BA6D43-8CE5-400A-99DE-05005B43A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09A850C-606C-441E-800C-CD283F022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936605B-E93D-4DBE-BE69-4BD721BA26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56AA7D0-1D9F-4875-A12E-7CD2CFFF85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71237E8-446D-40D7-A2A6-CD2EFCE0A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2AEEA22-4F41-44EB-808C-ECBF2DF9D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25D9737-3D73-46D4-BD20-177A8884E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306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D4060-4E80-41B6-AEE4-0BD02B58B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DE7C011-A4D7-4CF9-B5F0-CEA10E7A6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7E1FB4-B9D3-4543-B795-E83C895E1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1ECBAB2-494C-40FA-9837-F73C066C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65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7135DE-374E-4101-9959-24FFD639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D2309F3-1330-4DEE-8900-186BAF5F9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125A983-4A5D-4E20-A359-3760C3270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88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05E9D-3473-4B1F-8AFF-17D6D97C7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F41CE7-CF15-4E03-8900-1DD09ABCF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191B271-5B9A-42F2-9229-60E9D980A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0873ED-1B98-4E7C-BDD5-013325D3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EEF9FF-C068-4D53-BEE0-3753EE525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35CAB7-B368-4EBD-9E35-22495539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710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793939-62B8-422F-A1FC-3EC1F846B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25342CA-95C6-4E4C-B990-BE97C6EE11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C39A46-937D-4A9B-B711-A197836475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0BACC1-D11D-4AEC-9D02-48B1AC13C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3BFDEA-8A11-4DD5-A56A-5A9866A05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E5630C-7BE9-475B-85A8-88066F57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05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8E7CACA-EE0C-4772-BBE5-606E8171C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5E53B3-EBF7-454D-A177-42CEF0AC8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26318D-97D4-49C9-870E-9D1E0840E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4DC6B-187F-4428-9199-FAAA5CB5CB85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7E4425-6E94-402A-88E3-873C45678B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ABEECD-5AFF-4AA4-8880-ECADED077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DFF9A-B83C-41D2-8629-74895803B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27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9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00F9CFA-ACBB-4A86-A999-BB47F9B66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454" y="1360481"/>
            <a:ext cx="460534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>
                <a:solidFill>
                  <a:schemeClr val="bg1"/>
                </a:solidFill>
              </a:rPr>
              <a:t>Alkoholy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51B318-9858-48F0-8283-A91BFA669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8454" y="3840156"/>
            <a:ext cx="4605340" cy="1655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solidFill>
                  <a:schemeClr val="bg1"/>
                </a:solidFill>
              </a:rPr>
              <a:t>Deriváty uhlovodíků, které obsahují hydroxylovou skupinu</a:t>
            </a:r>
          </a:p>
        </p:txBody>
      </p:sp>
      <p:pic>
        <p:nvPicPr>
          <p:cNvPr id="5" name="Obrázek 4" descr="Obsah obrázku láhev, pivo, prázdné, alkohol&#10;&#10;Popis byl vytvořen automaticky">
            <a:extLst>
              <a:ext uri="{FF2B5EF4-FFF2-40B4-BE49-F238E27FC236}">
                <a16:creationId xmlns:a16="http://schemas.microsoft.com/office/drawing/2014/main" id="{01023A4A-04E8-4402-B1DD-0C93AE53FFD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3" r="5518" b="-2"/>
          <a:stretch/>
        </p:blipFill>
        <p:spPr>
          <a:xfrm>
            <a:off x="5800734" y="1057275"/>
            <a:ext cx="5917401" cy="4743450"/>
          </a:xfrm>
          <a:prstGeom prst="rect">
            <a:avLst/>
          </a:prstGeom>
        </p:spPr>
      </p:pic>
      <p:sp>
        <p:nvSpPr>
          <p:cNvPr id="39" name="Rectangle 11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7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6740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C6E8597-0CCE-4A8A-9326-AA52691A1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0080" y="640080"/>
            <a:ext cx="1128382" cy="847206"/>
            <a:chOff x="5307830" y="325570"/>
            <a:chExt cx="1128382" cy="847206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E78FE76E-DF1D-420B-957F-8ECE93C02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CF2F61F0-9758-4DEF-AC08-7B00F04A4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D19854A-5F13-42F3-A6AC-F18696FA8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89" y="1487285"/>
            <a:ext cx="4220967" cy="171709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Methanol</a:t>
            </a:r>
          </a:p>
        </p:txBody>
      </p:sp>
      <p:pic>
        <p:nvPicPr>
          <p:cNvPr id="10" name="Obrázek 9" descr="Obsah obrázku text, klipart&#10;&#10;Popis byl vytvořen automaticky">
            <a:extLst>
              <a:ext uri="{FF2B5EF4-FFF2-40B4-BE49-F238E27FC236}">
                <a16:creationId xmlns:a16="http://schemas.microsoft.com/office/drawing/2014/main" id="{7AEF86C7-0437-4A4F-A4C5-51F3FEB14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222" y="1422316"/>
            <a:ext cx="4849488" cy="1551347"/>
          </a:xfrm>
          <a:prstGeom prst="rect">
            <a:avLst/>
          </a:prstGeo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8AFF37-B803-4643-90B1-15812B9F2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7290" y="3428999"/>
            <a:ext cx="4075054" cy="27412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</a:rPr>
              <a:t>Bezbarvá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kapalina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charakteristického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zápachu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err="1">
                <a:solidFill>
                  <a:schemeClr val="bg1"/>
                </a:solidFill>
              </a:rPr>
              <a:t>hořlavá</a:t>
            </a:r>
            <a:r>
              <a:rPr lang="en-US" sz="2000" dirty="0">
                <a:solidFill>
                  <a:schemeClr val="bg1"/>
                </a:solidFill>
              </a:rPr>
              <a:t> a </a:t>
            </a:r>
            <a:r>
              <a:rPr lang="en-US" sz="2000" dirty="0" err="1">
                <a:solidFill>
                  <a:schemeClr val="bg1"/>
                </a:solidFill>
              </a:rPr>
              <a:t>prudce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jedovatá</a:t>
            </a:r>
            <a:endParaRPr lang="en-US" sz="2000" dirty="0">
              <a:solidFill>
                <a:schemeClr val="bg1"/>
              </a:solidFill>
            </a:endParaRP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</a:rPr>
              <a:t>Malé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množství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způsobuje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oslepnutí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až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smrt</a:t>
            </a:r>
            <a:endParaRPr lang="en-US" sz="2000" dirty="0">
              <a:solidFill>
                <a:schemeClr val="bg1"/>
              </a:solidFill>
            </a:endParaRP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</a:rPr>
              <a:t>Využití</a:t>
            </a:r>
            <a:r>
              <a:rPr lang="en-US" sz="2000" dirty="0">
                <a:solidFill>
                  <a:schemeClr val="bg1"/>
                </a:solidFill>
              </a:rPr>
              <a:t>: </a:t>
            </a:r>
            <a:r>
              <a:rPr lang="en-US" sz="2000" dirty="0" err="1">
                <a:solidFill>
                  <a:schemeClr val="bg1"/>
                </a:solidFill>
              </a:rPr>
              <a:t>rozpouštědlo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0A5243C-714F-4CF7-9982-92FC43A467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047" y="3677943"/>
            <a:ext cx="2252590" cy="198868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45E9FC6-E4B0-4E96-AB4E-4D34A92814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554" y="3562066"/>
            <a:ext cx="2176043" cy="217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70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032B1E8-BC40-4380-97A6-14C0320AE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2BEABD9-E1ED-49C7-8734-5494C88E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4782312"/>
            <a:ext cx="11548872" cy="1755648"/>
          </a:xfrm>
          <a:prstGeom prst="rect">
            <a:avLst/>
          </a:prstGeom>
          <a:solidFill>
            <a:schemeClr val="tx1">
              <a:alpha val="93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056391-0883-46BA-B66C-E6710520F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010912"/>
            <a:ext cx="2889504" cy="13441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600" dirty="0">
                <a:solidFill>
                  <a:schemeClr val="bg1"/>
                </a:solidFill>
              </a:rPr>
              <a:t>Ethanol</a:t>
            </a:r>
          </a:p>
        </p:txBody>
      </p:sp>
      <p:pic>
        <p:nvPicPr>
          <p:cNvPr id="8" name="Obrázek 7" descr="Obsah obrázku text, láhev, interiér, zavřít&#10;&#10;Popis byl vytvořen automaticky">
            <a:extLst>
              <a:ext uri="{FF2B5EF4-FFF2-40B4-BE49-F238E27FC236}">
                <a16:creationId xmlns:a16="http://schemas.microsoft.com/office/drawing/2014/main" id="{25A872D3-F7FA-4155-AE95-4F80CDD24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057" y="424328"/>
            <a:ext cx="3973936" cy="3973936"/>
          </a:xfrm>
          <a:prstGeom prst="rect">
            <a:avLst/>
          </a:prstGeom>
        </p:spPr>
      </p:pic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22B143D-A446-4DEF-BE21-8CBB7F45FE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935" y="822247"/>
            <a:ext cx="5212080" cy="3178097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7341211-05E5-4FDD-98B1-F551CD0EAE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059936" y="5239512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BB87B32-8973-4EF5-9F4D-C3429D9C5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79976" y="5010912"/>
            <a:ext cx="6976872" cy="13441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bg1"/>
                </a:solidFill>
              </a:rPr>
              <a:t>Bezbarvá příjemně páchnoucí kapalina, neomezeně mísitelná s vodou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bg1"/>
                </a:solidFill>
              </a:rPr>
              <a:t>Hořlavá kapalina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chemeClr val="bg1"/>
                </a:solidFill>
              </a:rPr>
              <a:t>Na vzduchu octovatí</a:t>
            </a:r>
            <a:endParaRPr lang="en-US" sz="1700" dirty="0">
              <a:solidFill>
                <a:schemeClr val="bg1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8A32135-016C-417B-AEA5-893EA892E03E}"/>
              </a:ext>
            </a:extLst>
          </p:cNvPr>
          <p:cNvSpPr txBox="1"/>
          <p:nvPr/>
        </p:nvSpPr>
        <p:spPr>
          <a:xfrm>
            <a:off x="321564" y="4398264"/>
            <a:ext cx="1092457" cy="3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19999147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700D48D-C9AA-4000-A912-29A4FEA98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5138" y="394887"/>
            <a:ext cx="5720862" cy="606822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F35FD9-7ECA-4EAC-9725-EE3CF86A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8604" y="1053043"/>
            <a:ext cx="4458424" cy="191389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dirty="0" err="1">
                <a:solidFill>
                  <a:srgbClr val="FFFFFF"/>
                </a:solidFill>
              </a:rPr>
              <a:t>Výroba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en-US" sz="6000" dirty="0" err="1">
                <a:solidFill>
                  <a:srgbClr val="FFFFFF"/>
                </a:solidFill>
              </a:rPr>
              <a:t>alkoholu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2A3C8F-4B19-4C6B-8429-61FDB5C39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2144" y="2994289"/>
            <a:ext cx="4458424" cy="151288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dirty="0" err="1">
                <a:solidFill>
                  <a:srgbClr val="FDFF97"/>
                </a:solidFill>
              </a:rPr>
              <a:t>Nejčastěji</a:t>
            </a:r>
            <a:r>
              <a:rPr lang="en-US" sz="2400" dirty="0">
                <a:solidFill>
                  <a:srgbClr val="FDFF97"/>
                </a:solidFill>
              </a:rPr>
              <a:t> se </a:t>
            </a:r>
            <a:r>
              <a:rPr lang="en-US" sz="2400" dirty="0" err="1">
                <a:solidFill>
                  <a:srgbClr val="FDFF97"/>
                </a:solidFill>
              </a:rPr>
              <a:t>vyrábí</a:t>
            </a:r>
            <a:r>
              <a:rPr lang="en-US" sz="2400" dirty="0">
                <a:solidFill>
                  <a:srgbClr val="FDFF97"/>
                </a:solidFill>
              </a:rPr>
              <a:t> </a:t>
            </a:r>
            <a:r>
              <a:rPr lang="en-US" sz="2400" dirty="0" err="1">
                <a:solidFill>
                  <a:srgbClr val="FDFF97"/>
                </a:solidFill>
              </a:rPr>
              <a:t>alkoholovým</a:t>
            </a:r>
            <a:r>
              <a:rPr lang="en-US" sz="2400" dirty="0">
                <a:solidFill>
                  <a:srgbClr val="FDFF97"/>
                </a:solidFill>
              </a:rPr>
              <a:t> </a:t>
            </a:r>
            <a:r>
              <a:rPr lang="en-US" sz="2400" dirty="0" err="1">
                <a:solidFill>
                  <a:srgbClr val="FDFF97"/>
                </a:solidFill>
              </a:rPr>
              <a:t>kvašením</a:t>
            </a:r>
            <a:r>
              <a:rPr lang="en-US" sz="2400" dirty="0">
                <a:solidFill>
                  <a:srgbClr val="FDFF97"/>
                </a:solidFill>
              </a:rPr>
              <a:t> </a:t>
            </a:r>
            <a:r>
              <a:rPr lang="en-US" sz="2400" dirty="0" err="1">
                <a:solidFill>
                  <a:srgbClr val="FDFF97"/>
                </a:solidFill>
              </a:rPr>
              <a:t>cukerných</a:t>
            </a:r>
            <a:r>
              <a:rPr lang="en-US" sz="2400" dirty="0">
                <a:solidFill>
                  <a:srgbClr val="FDFF97"/>
                </a:solidFill>
              </a:rPr>
              <a:t> </a:t>
            </a:r>
            <a:r>
              <a:rPr lang="en-US" sz="2400" dirty="0" err="1">
                <a:solidFill>
                  <a:srgbClr val="FDFF97"/>
                </a:solidFill>
              </a:rPr>
              <a:t>roztoků</a:t>
            </a:r>
            <a:endParaRPr lang="en-US" sz="2400" dirty="0">
              <a:solidFill>
                <a:srgbClr val="FDFF97"/>
              </a:solidFill>
            </a:endParaRPr>
          </a:p>
        </p:txBody>
      </p:sp>
      <p:pic>
        <p:nvPicPr>
          <p:cNvPr id="8" name="Obrázek 7" descr="Obsah obrázku text&#10;&#10;Popis byl vytvořen automaticky">
            <a:extLst>
              <a:ext uri="{FF2B5EF4-FFF2-40B4-BE49-F238E27FC236}">
                <a16:creationId xmlns:a16="http://schemas.microsoft.com/office/drawing/2014/main" id="{13C770E3-B7A7-4680-A5D4-8ECBAC3AC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229" y="859761"/>
            <a:ext cx="5390093" cy="1709479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05E69BC-D844-4AB5-9E35-ED458EE29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rot="16200000">
            <a:off x="9184178" y="1874520"/>
            <a:ext cx="0" cy="310896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312C673-8179-457E-AD2A-D1FAE4CC9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14009" y="4201833"/>
            <a:ext cx="3400425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Zástupný obsah 5" descr="Obsah obrázku interiér, přepážka&#10;&#10;Popis byl vytvořen automaticky">
            <a:extLst>
              <a:ext uri="{FF2B5EF4-FFF2-40B4-BE49-F238E27FC236}">
                <a16:creationId xmlns:a16="http://schemas.microsoft.com/office/drawing/2014/main" id="{7A826FE6-F951-41D5-B482-125889A36E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6223" y="3750733"/>
            <a:ext cx="2096105" cy="2794807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560D453B-3088-4E91-BE0A-CEE673E4E217}"/>
              </a:ext>
            </a:extLst>
          </p:cNvPr>
          <p:cNvSpPr txBox="1"/>
          <p:nvPr/>
        </p:nvSpPr>
        <p:spPr>
          <a:xfrm>
            <a:off x="1018604" y="4824919"/>
            <a:ext cx="4010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Průmyslově kvašení melasy (odpad z cukrové řepy)</a:t>
            </a:r>
          </a:p>
        </p:txBody>
      </p:sp>
    </p:spTree>
    <p:extLst>
      <p:ext uri="{BB962C8B-B14F-4D97-AF65-F5344CB8AC3E}">
        <p14:creationId xmlns:p14="http://schemas.microsoft.com/office/powerpoint/2010/main" val="87497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388AB65D-CED9-4FBB-B7F7-C34A5F44631A}"/>
              </a:ext>
            </a:extLst>
          </p:cNvPr>
          <p:cNvSpPr/>
          <p:nvPr/>
        </p:nvSpPr>
        <p:spPr>
          <a:xfrm>
            <a:off x="754945" y="2130458"/>
            <a:ext cx="4017080" cy="2733773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3913F5-C008-4A08-9154-01C5A2A7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38986"/>
            <a:ext cx="3932237" cy="801278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highlight>
                  <a:srgbClr val="000000"/>
                </a:highlight>
              </a:rPr>
              <a:t>Výroba alkoholu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15B26314-8CEF-4B8D-94F6-FA08B1E9E7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451" y="1308615"/>
            <a:ext cx="7157551" cy="3933428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51968BC-7AE3-4BCD-8517-623F49C09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4945" y="2356702"/>
            <a:ext cx="3932237" cy="2139884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/>
              <a:t>Po kvašení se ethanol ze směsi odděluje destilací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/>
              <a:t>Vzniklý produkt - destilát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/>
              <a:t>Ethanol se vaří při teplotě 78 stupňů Celsia</a:t>
            </a:r>
          </a:p>
        </p:txBody>
      </p:sp>
    </p:spTree>
    <p:extLst>
      <p:ext uri="{BB962C8B-B14F-4D97-AF65-F5344CB8AC3E}">
        <p14:creationId xmlns:p14="http://schemas.microsoft.com/office/powerpoint/2010/main" val="169027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89B29D-3545-487F-A7D2-519650D32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ethanolu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67C5AD-748A-4B90-9C58-ACD0ECA90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58075" cy="823912"/>
          </a:xfrm>
        </p:spPr>
        <p:txBody>
          <a:bodyPr>
            <a:normAutofit/>
          </a:bodyPr>
          <a:lstStyle/>
          <a:p>
            <a:r>
              <a:rPr lang="cs-CZ" dirty="0"/>
              <a:t>Výroba alkoholu, kosmetiky, léků</a:t>
            </a:r>
          </a:p>
        </p:txBody>
      </p:sp>
      <p:pic>
        <p:nvPicPr>
          <p:cNvPr id="8" name="Zástupný obsah 7" descr="Obsah obrázku láhev, víno, interiér, prázdné&#10;&#10;Popis byl vytvořen automaticky">
            <a:extLst>
              <a:ext uri="{FF2B5EF4-FFF2-40B4-BE49-F238E27FC236}">
                <a16:creationId xmlns:a16="http://schemas.microsoft.com/office/drawing/2014/main" id="{F0F967EF-78D2-4338-B109-069041E2609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71" y="2805497"/>
            <a:ext cx="2857500" cy="2857500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87935B7-CF7A-4890-AEC7-E741AF79FD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291472"/>
            <a:ext cx="5413342" cy="1213603"/>
          </a:xfrm>
        </p:spPr>
        <p:txBody>
          <a:bodyPr>
            <a:normAutofit/>
          </a:bodyPr>
          <a:lstStyle/>
          <a:p>
            <a:r>
              <a:rPr lang="cs-CZ" dirty="0"/>
              <a:t>Denaturovaný líh (technický) – ethanol s příměsí jedovatých látek, pro technické účely</a:t>
            </a:r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8E21D1EA-5080-4442-A823-80518F55441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669" y="3167718"/>
            <a:ext cx="2857500" cy="2720837"/>
          </a:xfrm>
        </p:spPr>
      </p:pic>
      <p:pic>
        <p:nvPicPr>
          <p:cNvPr id="12" name="Obrázek 11" descr="Obsah obrázku hygienické potřeby, interiér, pleťová voda, přepážka&#10;&#10;Popis byl vytvořen automaticky">
            <a:extLst>
              <a:ext uri="{FF2B5EF4-FFF2-40B4-BE49-F238E27FC236}">
                <a16:creationId xmlns:a16="http://schemas.microsoft.com/office/drawing/2014/main" id="{78B19C01-F92D-4B40-93F1-5626C6A0D8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722" y="4514056"/>
            <a:ext cx="2609850" cy="1752600"/>
          </a:xfrm>
          <a:prstGeom prst="rect">
            <a:avLst/>
          </a:prstGeom>
        </p:spPr>
      </p:pic>
      <p:pic>
        <p:nvPicPr>
          <p:cNvPr id="14" name="Obrázek 13" descr="Obsah obrázku příslušenství&#10;&#10;Popis byl vytvořen automaticky">
            <a:extLst>
              <a:ext uri="{FF2B5EF4-FFF2-40B4-BE49-F238E27FC236}">
                <a16:creationId xmlns:a16="http://schemas.microsoft.com/office/drawing/2014/main" id="{F27D6D13-4466-490E-A43A-09098C9790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2762250"/>
            <a:ext cx="19050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874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Širokoúhlá obrazovka</PresentationFormat>
  <Paragraphs>21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Alkoholy</vt:lpstr>
      <vt:lpstr>Methanol</vt:lpstr>
      <vt:lpstr>Ethanol</vt:lpstr>
      <vt:lpstr>Výroba alkoholu</vt:lpstr>
      <vt:lpstr>Výroba alkoholu</vt:lpstr>
      <vt:lpstr>Použití ethanolu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Alkoholy</dc:title>
  <dc:creator>Šnircová Monika</dc:creator>
  <cp:lastModifiedBy>Šnircová Monika</cp:lastModifiedBy>
  <cp:revision>4</cp:revision>
  <dcterms:created xsi:type="dcterms:W3CDTF">2021-03-11T18:47:30Z</dcterms:created>
  <dcterms:modified xsi:type="dcterms:W3CDTF">2021-03-11T19:44:57Z</dcterms:modified>
</cp:coreProperties>
</file>