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5F76-E692-44F9-9E43-50B0AF9D1086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D983-332C-4B83-B797-A016CF10A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19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5F76-E692-44F9-9E43-50B0AF9D1086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D983-332C-4B83-B797-A016CF10A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92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5F76-E692-44F9-9E43-50B0AF9D1086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D983-332C-4B83-B797-A016CF10A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592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5F76-E692-44F9-9E43-50B0AF9D1086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D983-332C-4B83-B797-A016CF10A5E2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3633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5F76-E692-44F9-9E43-50B0AF9D1086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D983-332C-4B83-B797-A016CF10A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636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5F76-E692-44F9-9E43-50B0AF9D1086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D983-332C-4B83-B797-A016CF10A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08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5F76-E692-44F9-9E43-50B0AF9D1086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D983-332C-4B83-B797-A016CF10A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78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5F76-E692-44F9-9E43-50B0AF9D1086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D983-332C-4B83-B797-A016CF10A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397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5F76-E692-44F9-9E43-50B0AF9D1086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D983-332C-4B83-B797-A016CF10A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4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5F76-E692-44F9-9E43-50B0AF9D1086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D983-332C-4B83-B797-A016CF10A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67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5F76-E692-44F9-9E43-50B0AF9D1086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D983-332C-4B83-B797-A016CF10A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62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5F76-E692-44F9-9E43-50B0AF9D1086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D983-332C-4B83-B797-A016CF10A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85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5F76-E692-44F9-9E43-50B0AF9D1086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D983-332C-4B83-B797-A016CF10A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91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5F76-E692-44F9-9E43-50B0AF9D1086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D983-332C-4B83-B797-A016CF10A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89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5F76-E692-44F9-9E43-50B0AF9D1086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D983-332C-4B83-B797-A016CF10A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25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5F76-E692-44F9-9E43-50B0AF9D1086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D983-332C-4B83-B797-A016CF10A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02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5F76-E692-44F9-9E43-50B0AF9D1086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D983-332C-4B83-B797-A016CF10A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82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DB55F76-E692-44F9-9E43-50B0AF9D1086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FD983-332C-4B83-B797-A016CF10A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40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49836-A6C2-4ECD-A0F6-10F0E48455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Dusíkaté deriváty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057C937-AFFE-4C53-B0AB-5EC99C568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Sloučeniny, které mají v molekule nahrazený jeden nebo více vodíků dusíkem</a:t>
            </a:r>
          </a:p>
        </p:txBody>
      </p:sp>
    </p:spTree>
    <p:extLst>
      <p:ext uri="{BB962C8B-B14F-4D97-AF65-F5344CB8AC3E}">
        <p14:creationId xmlns:p14="http://schemas.microsoft.com/office/powerpoint/2010/main" val="350579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AA0C7D-732A-427E-81BB-71BF9CED4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BB414C-6063-4C65-B7CD-FB4CF46FA2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nitroderiváty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CDB6F2FB-7E55-4839-938B-9DAA986C84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55" y="2749538"/>
            <a:ext cx="4395787" cy="3479998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F00C670-2D3E-4A6C-903C-DA736DD01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837" y="1991139"/>
            <a:ext cx="4396339" cy="576262"/>
          </a:xfrm>
        </p:spPr>
        <p:txBody>
          <a:bodyPr/>
          <a:lstStyle/>
          <a:p>
            <a:r>
              <a:rPr lang="cs-CZ" dirty="0" err="1"/>
              <a:t>aminoderiváty</a:t>
            </a:r>
            <a:endParaRPr lang="cs-CZ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F05A284E-5311-4BCA-A2CB-4ABDDE9B87F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792" y="3013860"/>
            <a:ext cx="3032886" cy="2725758"/>
          </a:xfr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77134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333934-2398-499B-B85F-6D873F4F2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447799"/>
            <a:ext cx="3105075" cy="1444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err="1"/>
              <a:t>Nitrobenzen</a:t>
            </a:r>
            <a:endParaRPr lang="en-US" sz="320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77F74B7-5344-4985-8463-5B8EE703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0E38218E-B21F-433A-BB44-F15DE7DC6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0DD7D4-CD57-4577-ACCC-43E1C72F7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B2173D-DD78-41C7-85C5-61DB29BCF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6111" y="3088493"/>
            <a:ext cx="3104751" cy="293130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cs-CZ" sz="1600" dirty="0"/>
              <a:t> nažloutlá kapalina vonící po mandlích</a:t>
            </a:r>
          </a:p>
          <a:p>
            <a:pPr>
              <a:buFont typeface="Wingdings 3" charset="2"/>
              <a:buChar char=""/>
            </a:pPr>
            <a:r>
              <a:rPr lang="cs-CZ" sz="1600" dirty="0"/>
              <a:t>  jedovatá</a:t>
            </a:r>
          </a:p>
          <a:p>
            <a:pPr>
              <a:buFont typeface="Wingdings 3" charset="2"/>
              <a:buChar char=""/>
            </a:pPr>
            <a:r>
              <a:rPr lang="cs-CZ" sz="1600" dirty="0"/>
              <a:t> Použití: výbušnina a rozpouštědlo</a:t>
            </a:r>
          </a:p>
          <a:p>
            <a:pPr>
              <a:buFont typeface="Wingdings 3" charset="2"/>
              <a:buChar char=""/>
            </a:pPr>
            <a:endParaRPr lang="en-US" sz="16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94CD96A-9FA3-46A0-BD97-BB99D996DD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88" y="1447799"/>
            <a:ext cx="2571750" cy="4572001"/>
          </a:xfrm>
          <a:prstGeom prst="rect">
            <a:avLst/>
          </a:prstGeom>
          <a:effectLst/>
        </p:spPr>
      </p:pic>
      <p:pic>
        <p:nvPicPr>
          <p:cNvPr id="6" name="Zástupný obsah 5" descr="Obsah obrázku láhev, interiér, přepážka&#10;&#10;Popis byl vytvořen automaticky">
            <a:extLst>
              <a:ext uri="{FF2B5EF4-FFF2-40B4-BE49-F238E27FC236}">
                <a16:creationId xmlns:a16="http://schemas.microsoft.com/office/drawing/2014/main" id="{C4716DEE-AD26-4E9F-B013-683DA2EBB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91" y="1613919"/>
            <a:ext cx="3148022" cy="4239760"/>
          </a:xfrm>
          <a:prstGeom prst="rect">
            <a:avLst/>
          </a:prstGeom>
          <a:effectLst/>
        </p:spPr>
      </p:pic>
      <p:pic>
        <p:nvPicPr>
          <p:cNvPr id="12" name="Obrázek 11" descr="Obsah obrázku text, klipart&#10;&#10;Popis byl vytvořen automaticky">
            <a:extLst>
              <a:ext uri="{FF2B5EF4-FFF2-40B4-BE49-F238E27FC236}">
                <a16:creationId xmlns:a16="http://schemas.microsoft.com/office/drawing/2014/main" id="{F6FF3237-203C-4FAB-955E-C591CD07C0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59" y="429967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4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F7302AF-86B9-441B-8D24-AC382E2A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A2A6C2-D371-4C6B-B50F-CC71C6D01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5F07A6A6-E44B-411E-AA18-65E481136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CC3468F-5EED-42B0-8507-F30360E1D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91711EE-029D-453C-9AE9-E87829F1D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D5A8E14-301B-40C0-A174-D2232EF95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0BF2E6-8CC2-4A4F-B1E4-68D8815B8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623" y="1447801"/>
            <a:ext cx="3333676" cy="18291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 err="1"/>
              <a:t>Trinitrotoluen</a:t>
            </a:r>
            <a:r>
              <a:rPr lang="en-US" sz="3800" dirty="0"/>
              <a:t> - TNT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422F98-24C5-4671-8708-EAA51D371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2331" y="3587566"/>
            <a:ext cx="3333676" cy="14695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cap="all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Žlutá</a:t>
            </a:r>
            <a:r>
              <a:rPr lang="en-US" sz="1800" cap="all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800" cap="all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krystalická</a:t>
            </a:r>
            <a:r>
              <a:rPr lang="en-US" sz="1800" cap="all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800" cap="all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látka</a:t>
            </a:r>
            <a:endParaRPr lang="cs-CZ" sz="1800" cap="all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cs-CZ" sz="1800" cap="all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Použití: výbušnina</a:t>
            </a:r>
            <a:endParaRPr lang="en-US" sz="1800" cap="all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219ABE2-5CAE-4E98-81F0-DAA476152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61674C7-4AA9-47B5-AB08-1366BF830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92" y="2090375"/>
            <a:ext cx="3039745" cy="2680205"/>
          </a:xfrm>
          <a:prstGeom prst="rect">
            <a:avLst/>
          </a:prstGeom>
          <a:effectLst/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B7A37733-B729-4E43-A538-15B6378044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230" y="1017375"/>
            <a:ext cx="3039745" cy="2259543"/>
          </a:xfrm>
          <a:prstGeom prst="rect">
            <a:avLst/>
          </a:prstGeom>
          <a:effectLst/>
        </p:spPr>
      </p:pic>
      <p:pic>
        <p:nvPicPr>
          <p:cNvPr id="10" name="Obrázek 9" descr="Obsah obrázku text, klipart&#10;&#10;Popis byl vytvořen automaticky">
            <a:extLst>
              <a:ext uri="{FF2B5EF4-FFF2-40B4-BE49-F238E27FC236}">
                <a16:creationId xmlns:a16="http://schemas.microsoft.com/office/drawing/2014/main" id="{E3355C88-6983-4B60-9B0D-0FE51EDB3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230" y="3832799"/>
            <a:ext cx="3039745" cy="176202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7571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2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8" name="Picture 14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16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" name="Picture 18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20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3" name="Rectangle 22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8EADCF-0A60-4C12-ACED-280F9B74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447799"/>
            <a:ext cx="3105075" cy="1444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3200" dirty="0"/>
              <a:t>N</a:t>
            </a:r>
            <a:r>
              <a:rPr lang="en-US" sz="3200" dirty="0" err="1"/>
              <a:t>itroglycerin</a:t>
            </a:r>
            <a:endParaRPr lang="en-US" sz="320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77F74B7-5344-4985-8463-5B8EE703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0E38218E-B21F-433A-BB44-F15DE7DC6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0DD7D4-CD57-4577-ACCC-43E1C72F7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7E5141-9DD3-4CA4-8318-8C1973E70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6111" y="3088493"/>
            <a:ext cx="3104751" cy="293130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cs-CZ" sz="1600" dirty="0"/>
              <a:t> žlutá, jedovatá kapalina</a:t>
            </a:r>
          </a:p>
          <a:p>
            <a:pPr>
              <a:buFont typeface="Wingdings 3" charset="2"/>
              <a:buChar char=""/>
            </a:pPr>
            <a:r>
              <a:rPr lang="cs-CZ" sz="1600" dirty="0"/>
              <a:t> použití: výbušnina (dynamit))</a:t>
            </a:r>
            <a:endParaRPr lang="en-US" sz="1600" dirty="0"/>
          </a:p>
        </p:txBody>
      </p:sp>
      <p:pic>
        <p:nvPicPr>
          <p:cNvPr id="6" name="Zástupný obsah 5" descr="Obsah obrázku text, rostlina&#10;&#10;Popis byl vytvořen automaticky">
            <a:extLst>
              <a:ext uri="{FF2B5EF4-FFF2-40B4-BE49-F238E27FC236}">
                <a16:creationId xmlns:a16="http://schemas.microsoft.com/office/drawing/2014/main" id="{03AE3EA4-84D5-45B5-9299-CD8F5AAF0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452" y="1837401"/>
            <a:ext cx="3148022" cy="3792797"/>
          </a:xfrm>
          <a:prstGeom prst="rect">
            <a:avLst/>
          </a:prstGeom>
          <a:effectLst/>
        </p:spPr>
      </p:pic>
      <p:pic>
        <p:nvPicPr>
          <p:cNvPr id="8" name="Obrázek 7" descr="Obsah obrázku jídlo, nápoje&#10;&#10;Popis byl vytvořen automaticky">
            <a:extLst>
              <a:ext uri="{FF2B5EF4-FFF2-40B4-BE49-F238E27FC236}">
                <a16:creationId xmlns:a16="http://schemas.microsoft.com/office/drawing/2014/main" id="{85D62A77-3E6E-4151-AA9C-C703D4908F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91" y="1931497"/>
            <a:ext cx="3148022" cy="36046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189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F7302AF-86B9-441B-8D24-AC382E2A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A2A6C2-D371-4C6B-B50F-CC71C6D01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5F07A6A6-E44B-411E-AA18-65E481136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CC3468F-5EED-42B0-8507-F30360E1D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91711EE-029D-453C-9AE9-E87829F1D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D5A8E14-301B-40C0-A174-D2232EF95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8B090C-5463-4C58-91C9-26ADBE651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481577"/>
            <a:ext cx="3105075" cy="8024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dirty="0" err="1"/>
              <a:t>Anilín</a:t>
            </a:r>
            <a:r>
              <a:rPr lang="cs-CZ" sz="3200" dirty="0"/>
              <a:t> (aminobenzen)</a:t>
            </a:r>
            <a:endParaRPr lang="en-US" sz="320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8073EE4-EB60-444A-A7EA-82035FCDE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86AD7ABD-24C8-4B21-A948-ABC2F8C7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63082B3-0202-4A7D-A42B-721E4CE9E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186C99-A422-4B76-91AF-D775F4B26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6111" y="3088493"/>
            <a:ext cx="3104751" cy="2931307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 sz="1600" dirty="0" err="1"/>
              <a:t>Bezbarvá</a:t>
            </a:r>
            <a:r>
              <a:rPr lang="en-US" sz="1600" dirty="0"/>
              <a:t> </a:t>
            </a:r>
            <a:r>
              <a:rPr lang="en-US" sz="1600" dirty="0" err="1"/>
              <a:t>olejovitá</a:t>
            </a:r>
            <a:r>
              <a:rPr lang="en-US" sz="1600" dirty="0"/>
              <a:t> </a:t>
            </a:r>
            <a:r>
              <a:rPr lang="en-US" sz="1600" dirty="0" err="1"/>
              <a:t>kapalina</a:t>
            </a:r>
            <a:r>
              <a:rPr lang="en-US" sz="1600" dirty="0"/>
              <a:t>, </a:t>
            </a:r>
            <a:r>
              <a:rPr lang="en-US" sz="1600" dirty="0" err="1"/>
              <a:t>která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vzduchu</a:t>
            </a:r>
            <a:r>
              <a:rPr lang="en-US" sz="1600" dirty="0"/>
              <a:t> </a:t>
            </a:r>
            <a:r>
              <a:rPr lang="en-US" sz="1600" dirty="0" err="1"/>
              <a:t>hnědne</a:t>
            </a:r>
            <a:endParaRPr lang="en-US" sz="1600" dirty="0"/>
          </a:p>
          <a:p>
            <a:pPr marL="285750" indent="-285750">
              <a:buFont typeface="Wingdings 3" charset="2"/>
              <a:buChar char=""/>
            </a:pPr>
            <a:r>
              <a:rPr lang="en-US" sz="1600" dirty="0" err="1"/>
              <a:t>Toxická</a:t>
            </a:r>
            <a:r>
              <a:rPr lang="en-US" sz="1600" dirty="0"/>
              <a:t>  a </a:t>
            </a:r>
            <a:r>
              <a:rPr lang="en-US" sz="1600" dirty="0" err="1"/>
              <a:t>nebezpečná</a:t>
            </a:r>
            <a:r>
              <a:rPr lang="en-US" sz="1600" dirty="0"/>
              <a:t> pro </a:t>
            </a:r>
            <a:r>
              <a:rPr lang="en-US" sz="1600" dirty="0" err="1"/>
              <a:t>životní</a:t>
            </a:r>
            <a:r>
              <a:rPr lang="en-US" sz="1600" dirty="0"/>
              <a:t> </a:t>
            </a:r>
            <a:r>
              <a:rPr lang="en-US" sz="1600" dirty="0" err="1"/>
              <a:t>prostředí</a:t>
            </a:r>
            <a:endParaRPr lang="en-US" sz="1600" dirty="0"/>
          </a:p>
          <a:p>
            <a:pPr marL="285750" indent="-285750">
              <a:buFont typeface="Wingdings 3" charset="2"/>
              <a:buChar char=""/>
            </a:pPr>
            <a:r>
              <a:rPr lang="en-US" sz="1600" dirty="0" err="1"/>
              <a:t>Použití</a:t>
            </a:r>
            <a:r>
              <a:rPr lang="en-US" sz="1600" dirty="0"/>
              <a:t>: </a:t>
            </a:r>
            <a:r>
              <a:rPr lang="en-US" sz="1600" dirty="0" err="1"/>
              <a:t>barvy</a:t>
            </a:r>
            <a:endParaRPr lang="en-US" sz="1600" dirty="0"/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06A94D66-0F52-488D-91AB-BF339F6248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211" y="1447799"/>
            <a:ext cx="2188504" cy="2188504"/>
          </a:xfrm>
          <a:prstGeom prst="rect">
            <a:avLst/>
          </a:prstGeom>
          <a:effectLst/>
        </p:spPr>
      </p:pic>
      <p:pic>
        <p:nvPicPr>
          <p:cNvPr id="8" name="Obrázek 7" descr="Obsah obrázku interiér, oranžová, plast, sklenice&#10;&#10;Popis byl vytvořen automaticky">
            <a:extLst>
              <a:ext uri="{FF2B5EF4-FFF2-40B4-BE49-F238E27FC236}">
                <a16:creationId xmlns:a16="http://schemas.microsoft.com/office/drawing/2014/main" id="{411B942F-A7BA-4DBD-AE66-699210CAF5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452" y="3839480"/>
            <a:ext cx="3148022" cy="2172135"/>
          </a:xfrm>
          <a:prstGeom prst="rect">
            <a:avLst/>
          </a:prstGeom>
          <a:effectLst/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427C802-D3F1-4903-B80E-2BF62DB03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342" y="1447799"/>
            <a:ext cx="3017520" cy="45720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3809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76</Words>
  <Application>Microsoft Office PowerPoint</Application>
  <PresentationFormat>Širokoúhlá obrazovka</PresentationFormat>
  <Paragraphs>19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Dusíkaté deriváty</vt:lpstr>
      <vt:lpstr>rozdělení</vt:lpstr>
      <vt:lpstr>Nitrobenzen</vt:lpstr>
      <vt:lpstr>Trinitrotoluen - TNT</vt:lpstr>
      <vt:lpstr>Nitroglycerin</vt:lpstr>
      <vt:lpstr>Anilín (aminobenzen)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Dusíkaté deriváty</dc:title>
  <dc:creator>Šnircová Monika</dc:creator>
  <cp:lastModifiedBy>Šnircová Monika</cp:lastModifiedBy>
  <cp:revision>4</cp:revision>
  <dcterms:created xsi:type="dcterms:W3CDTF">2021-02-25T08:53:48Z</dcterms:created>
  <dcterms:modified xsi:type="dcterms:W3CDTF">2021-02-25T09:31:02Z</dcterms:modified>
</cp:coreProperties>
</file>