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8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67E8D-FB10-4B4C-A477-34ECA0C5B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F9CFBA-8D6C-490C-A273-02DF48EE2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513F8E-BBF8-48F3-998D-C10240300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8B44E0-49F1-458C-883F-6135051B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CB8324-62D9-4F47-A4EE-401662B5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918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E24156-F22F-41DB-84A3-4E305D6E9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3B6F9E3-9B91-45BF-B9E7-A33841DC1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2118A3-52CA-4910-A89D-D4DA3B66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49D4DA-F4B1-4059-BF3A-DE286AEC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806790-3C19-4DD2-B882-0F38527F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82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36D9354-68E3-4CB7-A5C3-C4BE99881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7214DD-1717-40C1-9FB9-877099605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850909-914A-446D-B83D-2B81BFA6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F905E4-CE31-459C-BD29-3749DEF3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67434A1-B986-45B4-B390-274542592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64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F8BEEF-52BF-4182-B161-B6027BF3F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9DEC4E-EE72-472B-8B50-21900A38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7F3142-78C1-4D75-A116-CA501BC36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EFF1B0-6B19-48EE-B42C-E82C3CD3F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4387FDE-AE03-4DD9-9DAF-34392118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0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B528C-211D-40C4-9CAA-C20F3002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A7BE3D4-1DE3-4837-A77E-6EF79D0DD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2F7BCE-9A37-4CBA-A29B-8B14A2432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967C85-24DE-4C52-9157-B4BE8B441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68EA1F-B45D-418B-ABDF-DFAD2FE07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38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24ADE-9D27-4697-BB1B-AE33BE54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F2FAD0-69BE-402A-98FF-CCE191EE17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0A93FA-07C4-40CA-91E8-3CBEF8305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FBE0DBB-6CA4-4DEC-813E-9F779F08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5B9135E-D3C1-4394-BA2C-7D6EA7DC4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E49DD6-6C2D-4BBB-8146-0CA35CF82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60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5A856F-F368-432E-8709-11201EF7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7A8AAA-9893-4117-A8C8-9324132D9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E322686-6B36-4AE1-9052-5760FB062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D61EDE6-FF84-44CF-9733-C79DBB06B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603A59E-15B3-42F2-925D-9EDAA8D69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52E284B-6B2A-4128-98DD-B5F08FA4F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5604BA9-13C5-43CC-839D-91760736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24373C-C5E8-41E9-B338-DAB97381A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4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582DD7-D520-40F1-B305-B1E93A34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289D8A-EBF3-4CE1-922C-9C05DED6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2873B0C-B765-4ECD-93EC-F30A84DB5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C83DE2-17E7-4388-9E18-B01C5EAE9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438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6D1A56-1223-4CC2-BA27-4EB861D0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8EE0315-A091-4A78-B062-C606A2A7B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5856FAD-CE81-4F6C-8311-DF6328D2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43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87F7C-7824-4154-B24B-9F38DA41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CB9108-41D9-4F31-80D0-26B45A12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BAF1C9-1EE2-477D-A252-B759BC33E0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155321-E76D-46D1-B165-F4F9276B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2A0E954-C41E-48D1-AE64-56767EA9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F091471-00FC-497C-A04F-DBEE5482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15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6160AA-644A-4F93-B7B0-662AB035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E542925-D20B-4BEC-98DC-26891DB4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F6D9A12-B103-4587-A15C-B1494DD09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F5C3AF2-8AEF-421B-9671-4798E5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540C2F-3717-4D93-8145-A5BCA4AB2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E4B6B8-20B9-44A9-B526-3BA72454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2C6C144-B25F-4C81-A144-64FAB680F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DD348A0-0614-49A1-B498-B2A5B72B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0B828-6ECD-45DA-AF46-0A8B2C236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2D617-3E14-454C-82AC-E215035DF956}" type="datetimeFigureOut">
              <a:rPr lang="cs-CZ" smtClean="0"/>
              <a:t>08.03.2021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DF534B-501D-4155-B154-E66680F77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4BCC4A-B066-44F3-9195-7E228BA68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3855-4BDC-44D4-AA6A-7BAD1C51D6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01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zeď, osoba, interiér&#10;&#10;Popis byl vytvořen automaticky">
            <a:extLst>
              <a:ext uri="{FF2B5EF4-FFF2-40B4-BE49-F238E27FC236}">
                <a16:creationId xmlns:a16="http://schemas.microsoft.com/office/drawing/2014/main" id="{B7B10440-91BB-40B2-AC88-85CF83E05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93" y="150069"/>
            <a:ext cx="9181005" cy="655786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F3D36DE-FA60-424C-BB4B-4B9E029B57B1}"/>
              </a:ext>
            </a:extLst>
          </p:cNvPr>
          <p:cNvSpPr txBox="1"/>
          <p:nvPr/>
        </p:nvSpPr>
        <p:spPr>
          <a:xfrm>
            <a:off x="1288622" y="443060"/>
            <a:ext cx="16913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dirty="0"/>
              <a:t>Kůže</a:t>
            </a:r>
          </a:p>
        </p:txBody>
      </p:sp>
    </p:spTree>
    <p:extLst>
      <p:ext uri="{BB962C8B-B14F-4D97-AF65-F5344CB8AC3E}">
        <p14:creationId xmlns:p14="http://schemas.microsoft.com/office/powerpoint/2010/main" val="203015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Zástupný symbol obrázku 5" descr="Obsah obrázku osoba, interiér, zavřít, oči&#10;&#10;Popis byl vytvořen automaticky">
            <a:extLst>
              <a:ext uri="{FF2B5EF4-FFF2-40B4-BE49-F238E27FC236}">
                <a16:creationId xmlns:a16="http://schemas.microsoft.com/office/drawing/2014/main" id="{C009A952-6CAB-4E86-B13F-A99A063905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1" r="25123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A74F1F1-AEA7-402A-B77C-69D32C65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000000"/>
                </a:solidFill>
              </a:rPr>
              <a:t>Funkce kůže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FB5450C-7409-47EA-A294-F10E998422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Pokryv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těla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Ochrana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před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nepříznivými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vlivy</a:t>
            </a:r>
            <a:r>
              <a:rPr lang="en-US" sz="2000" dirty="0">
                <a:solidFill>
                  <a:srgbClr val="000000"/>
                </a:solidFill>
              </a:rPr>
              <a:t> a </a:t>
            </a:r>
            <a:r>
              <a:rPr lang="en-US" sz="2000" dirty="0" err="1">
                <a:solidFill>
                  <a:srgbClr val="000000"/>
                </a:solidFill>
              </a:rPr>
              <a:t>vniknutí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mikroorganismů</a:t>
            </a:r>
            <a:r>
              <a:rPr lang="en-US" sz="2000" dirty="0">
                <a:solidFill>
                  <a:srgbClr val="000000"/>
                </a:solidFill>
              </a:rPr>
              <a:t> do </a:t>
            </a:r>
            <a:r>
              <a:rPr lang="en-US" sz="2000" dirty="0" err="1">
                <a:solidFill>
                  <a:srgbClr val="000000"/>
                </a:solidFill>
              </a:rPr>
              <a:t>těla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Vylučování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Regulace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teploty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těla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81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3B3E15B-BB99-419C-B079-87C587CFB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Stavba kůže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04370D4-4FEE-464A-98CF-55A4389BF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u="sng" dirty="0"/>
              <a:t>3 </a:t>
            </a:r>
            <a:r>
              <a:rPr lang="en-US" sz="2000" b="1" u="sng" dirty="0" err="1"/>
              <a:t>základní</a:t>
            </a:r>
            <a:r>
              <a:rPr lang="en-US" sz="2000" b="1" u="sng" dirty="0"/>
              <a:t> </a:t>
            </a:r>
            <a:r>
              <a:rPr lang="en-US" sz="2000" b="1" u="sng" dirty="0" err="1"/>
              <a:t>části</a:t>
            </a:r>
            <a:endParaRPr lang="en-US" sz="2000" b="1" u="sng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Pokožka</a:t>
            </a:r>
            <a:endParaRPr lang="en-US" sz="20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Škára</a:t>
            </a:r>
            <a:endParaRPr lang="en-US" sz="2000" dirty="0"/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Podkožní</a:t>
            </a:r>
            <a:r>
              <a:rPr lang="en-US" sz="2000" dirty="0"/>
              <a:t> </a:t>
            </a:r>
            <a:r>
              <a:rPr lang="en-US" sz="2000" dirty="0" err="1"/>
              <a:t>vazivo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kontejner, box&#10;&#10;Popis byl vytvořen automaticky">
            <a:extLst>
              <a:ext uri="{FF2B5EF4-FFF2-40B4-BE49-F238E27FC236}">
                <a16:creationId xmlns:a16="http://schemas.microsoft.com/office/drawing/2014/main" id="{2E883EAC-27DF-4224-A435-3B3659DF4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32" b="-1"/>
          <a:stretch/>
        </p:blipFill>
        <p:spPr>
          <a:xfrm>
            <a:off x="6175871" y="705084"/>
            <a:ext cx="5425410" cy="525929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16770AF-2BE9-4045-867C-394F86DE6CF1}"/>
              </a:ext>
            </a:extLst>
          </p:cNvPr>
          <p:cNvSpPr txBox="1"/>
          <p:nvPr/>
        </p:nvSpPr>
        <p:spPr>
          <a:xfrm>
            <a:off x="10038945" y="1682885"/>
            <a:ext cx="156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pokožka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9AF97F6-F166-455F-A8FB-8E5D2B80FACE}"/>
              </a:ext>
            </a:extLst>
          </p:cNvPr>
          <p:cNvSpPr txBox="1"/>
          <p:nvPr/>
        </p:nvSpPr>
        <p:spPr>
          <a:xfrm>
            <a:off x="10976955" y="3520551"/>
            <a:ext cx="671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škára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970A6D2-F270-4ACB-A187-3D3DC3FF7D52}"/>
              </a:ext>
            </a:extLst>
          </p:cNvPr>
          <p:cNvSpPr txBox="1"/>
          <p:nvPr/>
        </p:nvSpPr>
        <p:spPr>
          <a:xfrm>
            <a:off x="10162004" y="5307005"/>
            <a:ext cx="166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podkožní vazivo</a:t>
            </a:r>
          </a:p>
        </p:txBody>
      </p:sp>
    </p:spTree>
    <p:extLst>
      <p:ext uri="{BB962C8B-B14F-4D97-AF65-F5344CB8AC3E}">
        <p14:creationId xmlns:p14="http://schemas.microsoft.com/office/powerpoint/2010/main" val="20421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41DFC1F-B3B8-4990-A208-6F52B738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Pokožka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E61E6F-7D3A-46C7-B50A-6CBBD741C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100" y="2017183"/>
            <a:ext cx="5092194" cy="186027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Je </a:t>
            </a:r>
            <a:r>
              <a:rPr lang="en-US" sz="2000" dirty="0" err="1"/>
              <a:t>tvořena</a:t>
            </a:r>
            <a:r>
              <a:rPr lang="en-US" sz="2000" dirty="0"/>
              <a:t> </a:t>
            </a:r>
            <a:r>
              <a:rPr lang="en-US" sz="2000" dirty="0" err="1"/>
              <a:t>vrstvou</a:t>
            </a:r>
            <a:r>
              <a:rPr lang="en-US" sz="2000" dirty="0"/>
              <a:t> </a:t>
            </a:r>
            <a:r>
              <a:rPr lang="en-US" sz="2000" dirty="0" err="1"/>
              <a:t>plochých</a:t>
            </a:r>
            <a:r>
              <a:rPr lang="en-US" sz="2000" dirty="0"/>
              <a:t> </a:t>
            </a:r>
            <a:r>
              <a:rPr lang="en-US" sz="2000" dirty="0" err="1"/>
              <a:t>buněk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Na </a:t>
            </a:r>
            <a:r>
              <a:rPr lang="en-US" sz="2000" dirty="0" err="1"/>
              <a:t>povrchu</a:t>
            </a:r>
            <a:r>
              <a:rPr lang="en-US" sz="2000" dirty="0"/>
              <a:t>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buňky</a:t>
            </a:r>
            <a:r>
              <a:rPr lang="en-US" sz="2000" dirty="0"/>
              <a:t> </a:t>
            </a:r>
            <a:r>
              <a:rPr lang="en-US" sz="2000" dirty="0" err="1"/>
              <a:t>zrohovatělé</a:t>
            </a:r>
            <a:r>
              <a:rPr lang="en-US" sz="2000" dirty="0"/>
              <a:t> a 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     </a:t>
            </a:r>
            <a:r>
              <a:rPr lang="en-US" sz="2000" dirty="0" err="1"/>
              <a:t>odlupují</a:t>
            </a:r>
            <a:r>
              <a:rPr lang="en-US" sz="2000" dirty="0"/>
              <a:t> se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V </a:t>
            </a:r>
            <a:r>
              <a:rPr lang="en-US" sz="2000" dirty="0" err="1"/>
              <a:t>místech</a:t>
            </a:r>
            <a:r>
              <a:rPr lang="en-US" sz="2000" dirty="0"/>
              <a:t> </a:t>
            </a:r>
            <a:r>
              <a:rPr lang="en-US" sz="2000" dirty="0" err="1"/>
              <a:t>většího</a:t>
            </a:r>
            <a:r>
              <a:rPr lang="en-US" sz="2000" dirty="0"/>
              <a:t> </a:t>
            </a:r>
            <a:r>
              <a:rPr lang="en-US" sz="2000" dirty="0" err="1"/>
              <a:t>tlaku</a:t>
            </a:r>
            <a:r>
              <a:rPr lang="en-US" sz="2000" dirty="0"/>
              <a:t> </a:t>
            </a:r>
            <a:r>
              <a:rPr lang="en-US" sz="2000" dirty="0" err="1"/>
              <a:t>vznikají</a:t>
            </a:r>
            <a:r>
              <a:rPr lang="en-US" sz="2000" dirty="0"/>
              <a:t> </a:t>
            </a:r>
            <a:r>
              <a:rPr lang="en-US" sz="2000" dirty="0" err="1"/>
              <a:t>mozoly</a:t>
            </a:r>
            <a:endParaRPr lang="cs-CZ" sz="2000" dirty="0"/>
          </a:p>
          <a:p>
            <a:endParaRPr lang="en-US" sz="2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Obrázek 15" descr="Obsah obrázku rukavice&#10;&#10;Popis byl vytvořen automaticky">
            <a:extLst>
              <a:ext uri="{FF2B5EF4-FFF2-40B4-BE49-F238E27FC236}">
                <a16:creationId xmlns:a16="http://schemas.microsoft.com/office/drawing/2014/main" id="{A53C109C-A165-4F31-B3F3-9B241E98F8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r="15317" b="-1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Zástupný obsah 9" descr="Obsah obrázku ruka&#10;&#10;Popis byl vytvořen automaticky">
            <a:extLst>
              <a:ext uri="{FF2B5EF4-FFF2-40B4-BE49-F238E27FC236}">
                <a16:creationId xmlns:a16="http://schemas.microsoft.com/office/drawing/2014/main" id="{B17D78C6-E014-443B-9B00-52E7EB71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529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3DAE11C-BD87-4774-A89D-543F60BD35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389" y="4223265"/>
            <a:ext cx="4128135" cy="20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6E2A33A-873F-4A32-8666-33ACCC740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4928291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Pokožka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254EED-76C8-4258-B416-63677760D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/>
              <a:t>Pokožka</a:t>
            </a:r>
            <a:r>
              <a:rPr lang="en-US" sz="2000" dirty="0"/>
              <a:t> je </a:t>
            </a:r>
            <a:r>
              <a:rPr lang="en-US" sz="2000" dirty="0" err="1"/>
              <a:t>rýhovaná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Pro </a:t>
            </a:r>
            <a:r>
              <a:rPr lang="en-US" sz="2000" dirty="0" err="1"/>
              <a:t>každého</a:t>
            </a:r>
            <a:r>
              <a:rPr lang="en-US" sz="2000" dirty="0"/>
              <a:t> </a:t>
            </a:r>
            <a:r>
              <a:rPr lang="en-US" sz="2000" dirty="0" err="1"/>
              <a:t>jedince</a:t>
            </a:r>
            <a:r>
              <a:rPr lang="en-US" sz="2000" dirty="0"/>
              <a:t> </a:t>
            </a:r>
            <a:r>
              <a:rPr lang="en-US" sz="2000" dirty="0" err="1"/>
              <a:t>charakteristická</a:t>
            </a:r>
            <a:endParaRPr lang="cs-CZ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Využití v kriminalistice – obor daktyloskopie </a:t>
            </a:r>
          </a:p>
          <a:p>
            <a:r>
              <a:rPr lang="cs-CZ" sz="2000" dirty="0"/>
              <a:t>     věda zabývající se zjišťování totožnosti </a:t>
            </a:r>
          </a:p>
          <a:p>
            <a:r>
              <a:rPr lang="cs-CZ" sz="2000" dirty="0"/>
              <a:t>     pomocí otisků prstů</a:t>
            </a:r>
            <a:endParaRPr lang="en-US" sz="20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AC58563-1725-406D-80DA-245BE958AF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" r="1003" b="-3"/>
          <a:stretch/>
        </p:blipFill>
        <p:spPr>
          <a:xfrm>
            <a:off x="6788383" y="613148"/>
            <a:ext cx="4565417" cy="2679192"/>
          </a:xfrm>
          <a:prstGeom prst="rect">
            <a:avLst/>
          </a:prstGeom>
        </p:spPr>
      </p:pic>
      <p:pic>
        <p:nvPicPr>
          <p:cNvPr id="6" name="Zástupný obsah 5" descr="Obsah obrázku interiér, zavřít&#10;&#10;Popis byl vytvořen automaticky">
            <a:extLst>
              <a:ext uri="{FF2B5EF4-FFF2-40B4-BE49-F238E27FC236}">
                <a16:creationId xmlns:a16="http://schemas.microsoft.com/office/drawing/2014/main" id="{31891511-45F5-4802-9776-A3EF680B4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 r="4" b="4"/>
          <a:stretch/>
        </p:blipFill>
        <p:spPr>
          <a:xfrm>
            <a:off x="6788383" y="3528753"/>
            <a:ext cx="4565417" cy="2679192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9EF00A-4D49-467A-B99B-40FDA53D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88796"/>
          </a:xfrm>
        </p:spPr>
        <p:txBody>
          <a:bodyPr/>
          <a:lstStyle/>
          <a:p>
            <a:r>
              <a:rPr lang="cs-CZ" dirty="0"/>
              <a:t>Pokožka</a:t>
            </a:r>
          </a:p>
        </p:txBody>
      </p:sp>
      <p:pic>
        <p:nvPicPr>
          <p:cNvPr id="6" name="Zástupný obsah 5" descr="Obsah obrázku pózování, osoba, skupina&#10;&#10;Popis byl vytvořen automaticky">
            <a:extLst>
              <a:ext uri="{FF2B5EF4-FFF2-40B4-BE49-F238E27FC236}">
                <a16:creationId xmlns:a16="http://schemas.microsoft.com/office/drawing/2014/main" id="{8257D40B-0B6F-4C06-BBD1-21FCDC87C3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7" y="696212"/>
            <a:ext cx="6723467" cy="50426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DAD4C35-CCA2-4E93-99A5-22425A189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Obsahuje pigment – čím je pigmentu více, tím je pokožka tmavší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Má ochrannou funkci – zachycuje UV záření</a:t>
            </a:r>
          </a:p>
        </p:txBody>
      </p:sp>
    </p:spTree>
    <p:extLst>
      <p:ext uri="{BB962C8B-B14F-4D97-AF65-F5344CB8AC3E}">
        <p14:creationId xmlns:p14="http://schemas.microsoft.com/office/powerpoint/2010/main" val="442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AC137E-4E96-457E-9117-A5DEF1C8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Škára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3BAB5E4E-A895-4D8E-BBF4-0A4CF15B4F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701" y="901322"/>
            <a:ext cx="6232391" cy="4882858"/>
          </a:xfr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F788F0B3-DD3F-4B79-89B2-41AC2D8A6FF0}"/>
              </a:ext>
            </a:extLst>
          </p:cNvPr>
          <p:cNvSpPr txBox="1"/>
          <p:nvPr/>
        </p:nvSpPr>
        <p:spPr>
          <a:xfrm>
            <a:off x="1887166" y="2684834"/>
            <a:ext cx="195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Vzpřimovač chlupu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4F1BB8D-C1EE-455C-ABD7-36445FBFF78F}"/>
              </a:ext>
            </a:extLst>
          </p:cNvPr>
          <p:cNvSpPr txBox="1"/>
          <p:nvPr/>
        </p:nvSpPr>
        <p:spPr>
          <a:xfrm>
            <a:off x="1951913" y="3322105"/>
            <a:ext cx="1622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Chlup (vlas)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16C85AD7-1DB5-4695-AEAA-D803C224A790}"/>
              </a:ext>
            </a:extLst>
          </p:cNvPr>
          <p:cNvCxnSpPr/>
          <p:nvPr/>
        </p:nvCxnSpPr>
        <p:spPr>
          <a:xfrm flipH="1">
            <a:off x="3164731" y="3886200"/>
            <a:ext cx="823609" cy="370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F5BB7B3C-EF60-4B60-BD4F-B1063522AC11}"/>
              </a:ext>
            </a:extLst>
          </p:cNvPr>
          <p:cNvCxnSpPr/>
          <p:nvPr/>
        </p:nvCxnSpPr>
        <p:spPr>
          <a:xfrm flipH="1">
            <a:off x="3307403" y="3506771"/>
            <a:ext cx="12080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197C48F-A0D7-4077-8352-A45760DF5A12}"/>
              </a:ext>
            </a:extLst>
          </p:cNvPr>
          <p:cNvSpPr txBox="1"/>
          <p:nvPr/>
        </p:nvSpPr>
        <p:spPr>
          <a:xfrm>
            <a:off x="1978205" y="4267247"/>
            <a:ext cx="14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mazová žláza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413059-7E5A-45B2-BA6C-18F34CD7D5B6}"/>
              </a:ext>
            </a:extLst>
          </p:cNvPr>
          <p:cNvSpPr txBox="1"/>
          <p:nvPr/>
        </p:nvSpPr>
        <p:spPr>
          <a:xfrm>
            <a:off x="7916535" y="4892511"/>
            <a:ext cx="1473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potní žláza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B3279E8D-B764-438B-9DF2-FACC37981D22}"/>
              </a:ext>
            </a:extLst>
          </p:cNvPr>
          <p:cNvCxnSpPr/>
          <p:nvPr/>
        </p:nvCxnSpPr>
        <p:spPr>
          <a:xfrm>
            <a:off x="7437748" y="3054166"/>
            <a:ext cx="13103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DD215E4-B2F3-42F5-80C9-4FD165829802}"/>
              </a:ext>
            </a:extLst>
          </p:cNvPr>
          <p:cNvSpPr txBox="1"/>
          <p:nvPr/>
        </p:nvSpPr>
        <p:spPr>
          <a:xfrm>
            <a:off x="8929236" y="2864864"/>
            <a:ext cx="71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nervy</a:t>
            </a:r>
          </a:p>
        </p:txBody>
      </p: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A9D8561D-981A-4800-899A-EE462A98EDEB}"/>
              </a:ext>
            </a:extLst>
          </p:cNvPr>
          <p:cNvCxnSpPr/>
          <p:nvPr/>
        </p:nvCxnSpPr>
        <p:spPr>
          <a:xfrm flipH="1">
            <a:off x="3763012" y="4559530"/>
            <a:ext cx="1506572" cy="1765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EEA29104-B010-469F-B3A7-F31EB67E2CAD}"/>
              </a:ext>
            </a:extLst>
          </p:cNvPr>
          <p:cNvSpPr txBox="1"/>
          <p:nvPr/>
        </p:nvSpPr>
        <p:spPr>
          <a:xfrm>
            <a:off x="3021433" y="6052119"/>
            <a:ext cx="824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cévy</a:t>
            </a:r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D3C1C1CB-D39E-458C-B17C-56E7EAE0AE18}"/>
              </a:ext>
            </a:extLst>
          </p:cNvPr>
          <p:cNvCxnSpPr/>
          <p:nvPr/>
        </p:nvCxnSpPr>
        <p:spPr>
          <a:xfrm>
            <a:off x="5674936" y="3996965"/>
            <a:ext cx="2234153" cy="14628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656ADB9A-45DD-4A84-A08E-79E6B10D7E76}"/>
              </a:ext>
            </a:extLst>
          </p:cNvPr>
          <p:cNvSpPr txBox="1"/>
          <p:nvPr/>
        </p:nvSpPr>
        <p:spPr>
          <a:xfrm>
            <a:off x="7814466" y="5536308"/>
            <a:ext cx="167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Hmatová tělíska</a:t>
            </a:r>
          </a:p>
        </p:txBody>
      </p:sp>
    </p:spTree>
    <p:extLst>
      <p:ext uri="{BB962C8B-B14F-4D97-AF65-F5344CB8AC3E}">
        <p14:creationId xmlns:p14="http://schemas.microsoft.com/office/powerpoint/2010/main" val="387959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3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CABB4F6-3A2C-4DBE-84F0-B938E1447651}"/>
              </a:ext>
            </a:extLst>
          </p:cNvPr>
          <p:cNvSpPr txBox="1"/>
          <p:nvPr/>
        </p:nvSpPr>
        <p:spPr>
          <a:xfrm>
            <a:off x="979686" y="843677"/>
            <a:ext cx="10143944" cy="4445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Škára</a:t>
            </a:r>
          </a:p>
          <a:p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Nejširší vrstva kůže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Vyrůstají z ní vlasy, chlupy a nehty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Obsahuje cévy (výživa) a nervy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Obsahuje tělíska vnímající teplo, chlad a bolest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Obsahuje žlázy  - potní (pocení  - obrana organismu proti přehřátí), nejvíce potních žláz na dlaních a v podpaží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Mazové žlázy – chrání pokožku před vysycháním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Ucpáním mazové žlázy se vytváří akné</a:t>
            </a:r>
          </a:p>
        </p:txBody>
      </p:sp>
    </p:spTree>
    <p:extLst>
      <p:ext uri="{BB962C8B-B14F-4D97-AF65-F5344CB8AC3E}">
        <p14:creationId xmlns:p14="http://schemas.microsoft.com/office/powerpoint/2010/main" val="3066612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8FD10A-122E-4532-ACD0-5AB96FE0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Podkožní vazivo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EAC362-D98E-415B-BEC2-96F4DABB1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Nejspodnější část kůže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Tvořena z tukových buněk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Obsahuje nervové zakončení vnímající  </a:t>
            </a:r>
          </a:p>
          <a:p>
            <a:r>
              <a:rPr lang="cs-CZ" sz="2000" dirty="0"/>
              <a:t>     tlak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Nejvíce na rukou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/>
              <a:t>Nejméně na zádech</a:t>
            </a:r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text, kontejner, box&#10;&#10;Popis byl vytvořen automaticky">
            <a:extLst>
              <a:ext uri="{FF2B5EF4-FFF2-40B4-BE49-F238E27FC236}">
                <a16:creationId xmlns:a16="http://schemas.microsoft.com/office/drawing/2014/main" id="{DCBF2369-C433-4746-976E-01C14A1A6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r="1523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Širokoúhlá obrazovka</PresentationFormat>
  <Paragraphs>52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Funkce kůže</vt:lpstr>
      <vt:lpstr>Stavba kůže</vt:lpstr>
      <vt:lpstr>Pokožka</vt:lpstr>
      <vt:lpstr>Pokožka</vt:lpstr>
      <vt:lpstr>Pokožka</vt:lpstr>
      <vt:lpstr>Škára</vt:lpstr>
      <vt:lpstr>Prezentace aplikace PowerPoint</vt:lpstr>
      <vt:lpstr>Podkožní vazivo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Šnircová Monika</dc:creator>
  <cp:lastModifiedBy>Šnircová Monika</cp:lastModifiedBy>
  <cp:revision>10</cp:revision>
  <dcterms:created xsi:type="dcterms:W3CDTF">2021-03-01T18:58:03Z</dcterms:created>
  <dcterms:modified xsi:type="dcterms:W3CDTF">2021-03-08T07:36:27Z</dcterms:modified>
</cp:coreProperties>
</file>