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651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1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6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77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517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0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8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3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10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5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1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AE773CE-79B9-416D-9E65-FD23A3EA70CE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A2F2FAC-3617-4187-AB04-7AB3056152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76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EAA44-1AE7-4AFE-932A-564580649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Vylučovací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5869C-13EB-47C7-97AA-726583832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Hlavní orgánem jsou ledviny</a:t>
            </a:r>
          </a:p>
        </p:txBody>
      </p:sp>
    </p:spTree>
    <p:extLst>
      <p:ext uri="{BB962C8B-B14F-4D97-AF65-F5344CB8AC3E}">
        <p14:creationId xmlns:p14="http://schemas.microsoft.com/office/powerpoint/2010/main" val="36407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5837A-2522-4755-80A1-06F99D28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08080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cs-CZ" sz="2800" dirty="0"/>
              <a:t>Zánět ledvin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blečení, zeď, osoba, interiér&#10;&#10;Popis byl vytvořen automaticky">
            <a:extLst>
              <a:ext uri="{FF2B5EF4-FFF2-40B4-BE49-F238E27FC236}">
                <a16:creationId xmlns:a16="http://schemas.microsoft.com/office/drawing/2014/main" id="{E56379B1-87A2-4EF2-9D80-DC55AF219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065863"/>
            <a:ext cx="6257544" cy="441156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1D4A9C-6CEF-4537-8B65-20F34AAC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3" y="2868882"/>
            <a:ext cx="3794760" cy="353191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Většinou vyvolán bakteriemi</a:t>
            </a:r>
          </a:p>
          <a:p>
            <a:pPr algn="l"/>
            <a:r>
              <a:rPr lang="cs-CZ" sz="2000" dirty="0"/>
              <a:t>Příznaky: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</a:rPr>
              <a:t> nutkání na močení (i v noci)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</a:rPr>
              <a:t> močení je bolestivé a pálivé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</a:rPr>
              <a:t> Moč je zakalená, může obsahovat i   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b="0" i="0" dirty="0">
                <a:solidFill>
                  <a:schemeClr val="bg1"/>
                </a:solidFill>
                <a:effectLst/>
              </a:rPr>
              <a:t>krev.  Vysoká teplota</a:t>
            </a:r>
          </a:p>
          <a:p>
            <a:pPr algn="l"/>
            <a:r>
              <a:rPr lang="cs-CZ" sz="2000" dirty="0">
                <a:solidFill>
                  <a:schemeClr val="bg1"/>
                </a:solidFill>
              </a:rPr>
              <a:t> Léčba: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</a:rPr>
              <a:t>antibiotika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B77E7-9866-4430-847C-53089463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8" y="50797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cs-CZ" sz="2800" dirty="0"/>
              <a:t>Dialýza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AEC3D67E-EA23-4ACC-9497-6B0F91DBC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50" y="640080"/>
            <a:ext cx="5880596" cy="5263134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312A1C-3C91-42E6-A26D-DBDB354AD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437" y="2907893"/>
            <a:ext cx="3794760" cy="2194036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Dialýza patří mezi metody náhrady funkce ledvin.</a:t>
            </a:r>
          </a:p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dirty="0">
                <a:solidFill>
                  <a:srgbClr val="333333"/>
                </a:solidFill>
              </a:rPr>
              <a:t>K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rev pacienta se čistí mimotělně pomocí speciálního filtru </a:t>
            </a:r>
          </a:p>
          <a:p>
            <a:r>
              <a:rPr lang="cs-CZ" sz="2000" dirty="0">
                <a:solidFill>
                  <a:srgbClr val="333333"/>
                </a:solidFill>
              </a:rPr>
              <a:t>Obvykle probíhá třikrát týdně 4 – 6 hodin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059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F29AE-549D-44D6-89BB-3E03DE0E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Transplantace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2808634-793C-4F81-80DB-DBD6DDD02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28A3C3-2BFE-4F3E-A4B2-097FA253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76" y="640080"/>
            <a:ext cx="5286630" cy="526313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3B99088-A0EF-4C85-907C-21E2284331FF}"/>
              </a:ext>
            </a:extLst>
          </p:cNvPr>
          <p:cNvSpPr txBox="1"/>
          <p:nvPr/>
        </p:nvSpPr>
        <p:spPr>
          <a:xfrm>
            <a:off x="8672660" y="4694547"/>
            <a:ext cx="238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Člověk může žít pouze s jednou ledvinou</a:t>
            </a:r>
          </a:p>
        </p:txBody>
      </p:sp>
    </p:spTree>
    <p:extLst>
      <p:ext uri="{BB962C8B-B14F-4D97-AF65-F5344CB8AC3E}">
        <p14:creationId xmlns:p14="http://schemas.microsoft.com/office/powerpoint/2010/main" val="10233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9EBA4-1DE7-4BDF-9D6C-A0429FF4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12" y="998688"/>
            <a:ext cx="4486656" cy="1141497"/>
          </a:xfrm>
        </p:spPr>
        <p:txBody>
          <a:bodyPr/>
          <a:lstStyle/>
          <a:p>
            <a:r>
              <a:rPr lang="cs-CZ" dirty="0"/>
              <a:t>Uložení </a:t>
            </a:r>
          </a:p>
        </p:txBody>
      </p:sp>
      <p:pic>
        <p:nvPicPr>
          <p:cNvPr id="6" name="Zástupný obsah 5" descr="Obsah obrázku bezobratlí, polypovci&#10;&#10;Popis byl vytvořen automaticky">
            <a:extLst>
              <a:ext uri="{FF2B5EF4-FFF2-40B4-BE49-F238E27FC236}">
                <a16:creationId xmlns:a16="http://schemas.microsoft.com/office/drawing/2014/main" id="{0CFC2C90-25FD-4D10-A88D-FD94E85EE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16" y="1643974"/>
            <a:ext cx="5633499" cy="316884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0937F6-A2E5-4114-A0CB-7411817C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197" y="2703612"/>
            <a:ext cx="3794760" cy="2194036"/>
          </a:xfrm>
        </p:spPr>
        <p:txBody>
          <a:bodyPr>
            <a:normAutofit/>
          </a:bodyPr>
          <a:lstStyle/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Ledviny jsou párový orgán uložený v bederní části páteře</a:t>
            </a:r>
          </a:p>
          <a:p>
            <a:pPr marL="285750" indent="-285750" algn="l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Mají tvar fazole</a:t>
            </a:r>
          </a:p>
        </p:txBody>
      </p:sp>
    </p:spTree>
    <p:extLst>
      <p:ext uri="{BB962C8B-B14F-4D97-AF65-F5344CB8AC3E}">
        <p14:creationId xmlns:p14="http://schemas.microsoft.com/office/powerpoint/2010/main" val="38001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4CC5E-3D83-4571-B4B0-C6B3985D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Vylučovací soustava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8C3451F-F82C-4518-BE71-BF4FF63F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06" y="640080"/>
            <a:ext cx="5343283" cy="526313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F7DE95A-86FF-413F-96BA-7FE8B79FAB27}"/>
              </a:ext>
            </a:extLst>
          </p:cNvPr>
          <p:cNvCxnSpPr/>
          <p:nvPr/>
        </p:nvCxnSpPr>
        <p:spPr>
          <a:xfrm flipH="1">
            <a:off x="6712085" y="1780162"/>
            <a:ext cx="1206230" cy="126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98CF8F-F2DC-45B7-97BB-96179139960D}"/>
              </a:ext>
            </a:extLst>
          </p:cNvPr>
          <p:cNvSpPr txBox="1"/>
          <p:nvPr/>
        </p:nvSpPr>
        <p:spPr>
          <a:xfrm>
            <a:off x="5099901" y="1696825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ledvina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CF9AB1B-01D1-4ADA-86F9-80E65B4DD992}"/>
              </a:ext>
            </a:extLst>
          </p:cNvPr>
          <p:cNvCxnSpPr/>
          <p:nvPr/>
        </p:nvCxnSpPr>
        <p:spPr>
          <a:xfrm flipH="1">
            <a:off x="6853287" y="2488676"/>
            <a:ext cx="1753385" cy="4336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9869C1E-B6E4-4C15-8051-0FE2205432B3}"/>
              </a:ext>
            </a:extLst>
          </p:cNvPr>
          <p:cNvSpPr txBox="1"/>
          <p:nvPr/>
        </p:nvSpPr>
        <p:spPr>
          <a:xfrm>
            <a:off x="5203596" y="2894029"/>
            <a:ext cx="17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močovod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42837A1-2DC1-4DCC-A8B4-51994C1D141E}"/>
              </a:ext>
            </a:extLst>
          </p:cNvPr>
          <p:cNvCxnSpPr/>
          <p:nvPr/>
        </p:nvCxnSpPr>
        <p:spPr>
          <a:xfrm flipH="1" flipV="1">
            <a:off x="6712085" y="4032664"/>
            <a:ext cx="2177391" cy="482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3EBBB41-D716-4B00-84D2-56A28034101E}"/>
              </a:ext>
            </a:extLst>
          </p:cNvPr>
          <p:cNvSpPr txBox="1"/>
          <p:nvPr/>
        </p:nvSpPr>
        <p:spPr>
          <a:xfrm>
            <a:off x="5068120" y="3903441"/>
            <a:ext cx="175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močový </a:t>
            </a:r>
            <a:r>
              <a:rPr lang="cs-CZ" dirty="0"/>
              <a:t>měchýř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60DB94-E85E-4810-93B4-B793817BA680}"/>
              </a:ext>
            </a:extLst>
          </p:cNvPr>
          <p:cNvSpPr txBox="1"/>
          <p:nvPr/>
        </p:nvSpPr>
        <p:spPr>
          <a:xfrm>
            <a:off x="5279010" y="5024487"/>
            <a:ext cx="175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močová trubice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EC8A65B-D73C-4C4B-B374-C263D85D8BF8}"/>
              </a:ext>
            </a:extLst>
          </p:cNvPr>
          <p:cNvCxnSpPr/>
          <p:nvPr/>
        </p:nvCxnSpPr>
        <p:spPr>
          <a:xfrm flipV="1">
            <a:off x="7032394" y="5222449"/>
            <a:ext cx="2064472" cy="7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E73F4-86B0-4329-A63D-76A67B06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31714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Funkce vylučovací soustavy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0551BEF-3FE1-4BB7-8278-34D5D78A1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972000"/>
            <a:ext cx="6257544" cy="4599294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DBB253-138D-4CE7-BE03-0747B795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496" y="3005169"/>
            <a:ext cx="3794760" cy="21940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Čistí krev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Odvádí odpadní látky v podobě moči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21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4C956-B4E6-4003-9A32-A7B20F81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95" y="640080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Stavba ledviny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BE549BF-2E1F-4D07-96E9-E2D7034D9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82" y="640080"/>
            <a:ext cx="4214700" cy="5263134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CAB36C-FAF5-481F-9BD3-2118881D6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453" y="3053807"/>
            <a:ext cx="3794760" cy="2194036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Na povrchu chráněna vazivovým pouzdrem</a:t>
            </a:r>
          </a:p>
          <a:p>
            <a:pPr algn="l"/>
            <a:r>
              <a:rPr lang="cs-CZ" sz="2000" dirty="0"/>
              <a:t>Části ledviny – kůra</a:t>
            </a:r>
          </a:p>
          <a:p>
            <a:pPr marL="342900" indent="-342900" algn="l">
              <a:buFontTx/>
              <a:buChar char="-"/>
            </a:pPr>
            <a:r>
              <a:rPr lang="cs-CZ" sz="2000" dirty="0"/>
              <a:t>- dřeň</a:t>
            </a:r>
          </a:p>
          <a:p>
            <a:pPr marL="342900" indent="-342900" algn="l">
              <a:buFontTx/>
              <a:buChar char="-"/>
            </a:pPr>
            <a:r>
              <a:rPr lang="cs-CZ" sz="2000" dirty="0"/>
              <a:t>- ledvinová pánvička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81CBD1-5058-49E6-9E7F-03609B10B21F}"/>
              </a:ext>
            </a:extLst>
          </p:cNvPr>
          <p:cNvSpPr txBox="1"/>
          <p:nvPr/>
        </p:nvSpPr>
        <p:spPr>
          <a:xfrm>
            <a:off x="5194570" y="640080"/>
            <a:ext cx="188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Vazivové pouzdro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55000C2-E1F2-487D-91B3-789F31E2A3B8}"/>
              </a:ext>
            </a:extLst>
          </p:cNvPr>
          <p:cNvCxnSpPr/>
          <p:nvPr/>
        </p:nvCxnSpPr>
        <p:spPr>
          <a:xfrm>
            <a:off x="7081736" y="885217"/>
            <a:ext cx="603115" cy="695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EBE79B8-3648-4135-895A-66731EC59EF2}"/>
              </a:ext>
            </a:extLst>
          </p:cNvPr>
          <p:cNvSpPr txBox="1"/>
          <p:nvPr/>
        </p:nvSpPr>
        <p:spPr>
          <a:xfrm>
            <a:off x="9634194" y="1093509"/>
            <a:ext cx="265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Kůra s ledvinovými váčky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26B913-F7E4-4AB6-B272-DF1A8F4368D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880049" y="1278175"/>
            <a:ext cx="754145" cy="297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9BAFA7F-741E-42C3-BCD6-A64BD6402D28}"/>
              </a:ext>
            </a:extLst>
          </p:cNvPr>
          <p:cNvSpPr txBox="1"/>
          <p:nvPr/>
        </p:nvSpPr>
        <p:spPr>
          <a:xfrm>
            <a:off x="4699935" y="2348317"/>
            <a:ext cx="188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Dřeň se soustavou kanálků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16C9771F-18EB-4BA3-BA5A-0CF1CC5AEA96}"/>
              </a:ext>
            </a:extLst>
          </p:cNvPr>
          <p:cNvCxnSpPr/>
          <p:nvPr/>
        </p:nvCxnSpPr>
        <p:spPr>
          <a:xfrm>
            <a:off x="6466788" y="2667786"/>
            <a:ext cx="6149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E2004CC-3350-4FE1-BAB0-BB1EDC38D00B}"/>
              </a:ext>
            </a:extLst>
          </p:cNvPr>
          <p:cNvCxnSpPr/>
          <p:nvPr/>
        </p:nvCxnSpPr>
        <p:spPr>
          <a:xfrm flipV="1">
            <a:off x="8946037" y="2460396"/>
            <a:ext cx="1584461" cy="968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A0E60F8-334C-48AC-BD12-F1092F5209F4}"/>
              </a:ext>
            </a:extLst>
          </p:cNvPr>
          <p:cNvSpPr txBox="1"/>
          <p:nvPr/>
        </p:nvSpPr>
        <p:spPr>
          <a:xfrm>
            <a:off x="10510073" y="1875934"/>
            <a:ext cx="125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Ledvinová pánvička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C76DABB-C56F-4368-91C7-AC34821B98BC}"/>
              </a:ext>
            </a:extLst>
          </p:cNvPr>
          <p:cNvSpPr txBox="1"/>
          <p:nvPr/>
        </p:nvSpPr>
        <p:spPr>
          <a:xfrm>
            <a:off x="10454326" y="4901938"/>
            <a:ext cx="106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močovod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840FF72-0638-40CE-9B76-45D69B351C54}"/>
              </a:ext>
            </a:extLst>
          </p:cNvPr>
          <p:cNvCxnSpPr/>
          <p:nvPr/>
        </p:nvCxnSpPr>
        <p:spPr>
          <a:xfrm>
            <a:off x="10077254" y="4798243"/>
            <a:ext cx="453244" cy="188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B7F6B17-D5A5-4C35-8E10-E5DB0F9C6E36}"/>
              </a:ext>
            </a:extLst>
          </p:cNvPr>
          <p:cNvSpPr txBox="1"/>
          <p:nvPr/>
        </p:nvSpPr>
        <p:spPr>
          <a:xfrm>
            <a:off x="10905861" y="27828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tepna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46CE534-EE76-4633-A0DF-19BB1ECB8C72}"/>
              </a:ext>
            </a:extLst>
          </p:cNvPr>
          <p:cNvSpPr txBox="1"/>
          <p:nvPr/>
        </p:nvSpPr>
        <p:spPr>
          <a:xfrm>
            <a:off x="10963373" y="339150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žíla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90BD7D0C-5638-4550-A25B-D14F88174573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10199802" y="2967470"/>
            <a:ext cx="7060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D8ECB1A-5E05-46A4-B6D7-A2724BFC91D3}"/>
              </a:ext>
            </a:extLst>
          </p:cNvPr>
          <p:cNvCxnSpPr>
            <a:endCxn id="29" idx="1"/>
          </p:cNvCxnSpPr>
          <p:nvPr/>
        </p:nvCxnSpPr>
        <p:spPr>
          <a:xfrm>
            <a:off x="10077254" y="3506771"/>
            <a:ext cx="886119" cy="69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24" grpId="0"/>
      <p:bldP spid="2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9E90C-F10A-4A9F-A6EF-997D6520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70" y="528938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cs-CZ" sz="2800" dirty="0"/>
              <a:t>stavba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BB23B1-3F22-4208-BEE4-0B5C08459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545" y="3012590"/>
            <a:ext cx="3794760" cy="2194036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Kůra je tvořena z ledvinových váčků s klubíčkem vlásečnic – označujeme jako ledvinové tělísko (Nefron)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Sem je přiváděna krev, kde se čistí a vzniká primární moč</a:t>
            </a:r>
          </a:p>
          <a:p>
            <a:pPr algn="l">
              <a:buClr>
                <a:schemeClr val="bg1"/>
              </a:buClr>
            </a:pPr>
            <a:endParaRPr lang="cs-CZ" sz="2000" dirty="0"/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3DCDF-5CCE-4BEF-BD8F-8D7EE859A080}"/>
              </a:ext>
            </a:extLst>
          </p:cNvPr>
          <p:cNvSpPr txBox="1"/>
          <p:nvPr/>
        </p:nvSpPr>
        <p:spPr>
          <a:xfrm>
            <a:off x="9319098" y="2714017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Nefron</a:t>
            </a:r>
          </a:p>
        </p:txBody>
      </p:sp>
      <p:pic>
        <p:nvPicPr>
          <p:cNvPr id="24" name="Zástupný obsah 23">
            <a:extLst>
              <a:ext uri="{FF2B5EF4-FFF2-40B4-BE49-F238E27FC236}">
                <a16:creationId xmlns:a16="http://schemas.microsoft.com/office/drawing/2014/main" id="{E2A3C9B7-6C8F-4146-85E0-E5249F04D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528938"/>
            <a:ext cx="7208405" cy="5221377"/>
          </a:xfr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E1F725-B6C2-4946-B0B7-3F18D612FE66}"/>
              </a:ext>
            </a:extLst>
          </p:cNvPr>
          <p:cNvSpPr txBox="1"/>
          <p:nvPr/>
        </p:nvSpPr>
        <p:spPr>
          <a:xfrm flipH="1">
            <a:off x="5288437" y="791852"/>
            <a:ext cx="190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Ledvinové  tělísko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418E721-F89F-43B1-9D9C-FF3603660919}"/>
              </a:ext>
            </a:extLst>
          </p:cNvPr>
          <p:cNvSpPr txBox="1"/>
          <p:nvPr/>
        </p:nvSpPr>
        <p:spPr>
          <a:xfrm>
            <a:off x="10407192" y="3244334"/>
            <a:ext cx="178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Ledvinový váček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A44014C-CA26-4559-9149-F6D6596944B4}"/>
              </a:ext>
            </a:extLst>
          </p:cNvPr>
          <p:cNvSpPr txBox="1"/>
          <p:nvPr/>
        </p:nvSpPr>
        <p:spPr>
          <a:xfrm>
            <a:off x="6909847" y="4703975"/>
            <a:ext cx="127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Klubíčko vlásečnic</a:t>
            </a: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9202D1F5-4816-4A66-A26E-9D5974972A4A}"/>
              </a:ext>
            </a:extLst>
          </p:cNvPr>
          <p:cNvCxnSpPr/>
          <p:nvPr/>
        </p:nvCxnSpPr>
        <p:spPr>
          <a:xfrm flipV="1">
            <a:off x="10539167" y="3613666"/>
            <a:ext cx="443060" cy="449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35A0A9C1-0985-43BA-B67E-352093E91BE1}"/>
              </a:ext>
            </a:extLst>
          </p:cNvPr>
          <p:cNvCxnSpPr/>
          <p:nvPr/>
        </p:nvCxnSpPr>
        <p:spPr>
          <a:xfrm flipH="1">
            <a:off x="7699246" y="4204355"/>
            <a:ext cx="1369340" cy="6127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C0BF6-0528-4213-9DA3-EFAFE11C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Váček se soustavou kanálků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28BDD67-DCB4-451A-A077-2462CF82D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7" b="1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6149A6-E1FF-4B83-BDA7-BD4CF0390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0672" y="2640692"/>
            <a:ext cx="4486656" cy="325525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Váček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napojen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systém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kanálků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kde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dochází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zpětnému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vstřebávání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vody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vytváří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sekundární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moč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Asi 1  až 1,5 litru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Moč je tvořena z vody a odpadních látek v podobě močoviny, solí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přiváděna do ledvinové pánvičky, močovodem z těla ven.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8DD9D-2632-4224-AF12-0F194F6F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20" y="1114046"/>
            <a:ext cx="4486656" cy="1141497"/>
          </a:xfrm>
        </p:spPr>
        <p:txBody>
          <a:bodyPr/>
          <a:lstStyle/>
          <a:p>
            <a:r>
              <a:rPr lang="cs-CZ" dirty="0" err="1"/>
              <a:t>MOč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045A267-A8C0-4C98-B7E2-6B5C27D8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2501829"/>
            <a:ext cx="4816475" cy="185434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02509C-7417-48B1-9100-B63D2324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3168" y="2946602"/>
            <a:ext cx="3794760" cy="2194036"/>
          </a:xfrm>
        </p:spPr>
        <p:txBody>
          <a:bodyPr>
            <a:normAutofit/>
          </a:bodyPr>
          <a:lstStyle/>
          <a:p>
            <a:r>
              <a:rPr lang="cs-CZ" sz="2000" dirty="0"/>
              <a:t>Podle barvy moči  dokážeme určit, zda člověk pije dostatečně</a:t>
            </a:r>
          </a:p>
          <a:p>
            <a:r>
              <a:rPr lang="cs-CZ" sz="2000" dirty="0"/>
              <a:t>V moči nesmí být krev, bílkovina  (zánět), cukr (cukrovka)</a:t>
            </a:r>
          </a:p>
        </p:txBody>
      </p:sp>
    </p:spTree>
    <p:extLst>
      <p:ext uri="{BB962C8B-B14F-4D97-AF65-F5344CB8AC3E}">
        <p14:creationId xmlns:p14="http://schemas.microsoft.com/office/powerpoint/2010/main" val="28774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43D4F-FC2F-4C95-B042-20FB0C8C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7706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/>
              <a:t>Onemocnění ledvin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9977338-7156-43D9-A41A-BA4D9646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1104972"/>
            <a:ext cx="6257544" cy="433334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8BA5B4-9194-4E0D-B6D3-1CDB70B30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496" y="2596607"/>
            <a:ext cx="3794760" cy="3530815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Ledvinové kameny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i="0" dirty="0">
                <a:solidFill>
                  <a:srgbClr val="333333"/>
                </a:solidFill>
                <a:effectLst/>
              </a:rPr>
              <a:t>kameny, které vznikají z minerálů rozpuštěných v moči.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i="0" dirty="0">
                <a:solidFill>
                  <a:srgbClr val="333333"/>
                </a:solidFill>
                <a:effectLst/>
              </a:rPr>
              <a:t> Mezi typické projevy této nemoci patří bolesti v boku, časté a bolestivé močení nebo také přítomnost krve v moči.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53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291</Words>
  <Application>Microsoft Office PowerPoint</Application>
  <PresentationFormat>Širokoúhlá obrazovka</PresentationFormat>
  <Paragraphs>59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Balík</vt:lpstr>
      <vt:lpstr>Vylučovací soustava</vt:lpstr>
      <vt:lpstr>Uložení </vt:lpstr>
      <vt:lpstr>Vylučovací soustava</vt:lpstr>
      <vt:lpstr>Funkce vylučovací soustavy</vt:lpstr>
      <vt:lpstr>Stavba ledviny</vt:lpstr>
      <vt:lpstr>stavba</vt:lpstr>
      <vt:lpstr>Váček se soustavou kanálků</vt:lpstr>
      <vt:lpstr>MOč</vt:lpstr>
      <vt:lpstr>Onemocnění ledvin</vt:lpstr>
      <vt:lpstr>Zánět ledvin</vt:lpstr>
      <vt:lpstr>Dialýza</vt:lpstr>
      <vt:lpstr>Transplantace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Vylučovací soustava</dc:title>
  <dc:creator>Šnircová Monika</dc:creator>
  <cp:lastModifiedBy>Šnircová Monika</cp:lastModifiedBy>
  <cp:revision>15</cp:revision>
  <dcterms:created xsi:type="dcterms:W3CDTF">2021-02-23T10:49:56Z</dcterms:created>
  <dcterms:modified xsi:type="dcterms:W3CDTF">2021-02-25T10:10:34Z</dcterms:modified>
</cp:coreProperties>
</file>