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0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70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435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278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506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08966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8362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767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431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53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330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3677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515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77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3042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15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80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4897DBAC-930E-431C-9EF4-928440E4F83C}" type="datetimeFigureOut">
              <a:rPr lang="cs-CZ" smtClean="0"/>
              <a:t>18.03.2021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866683C-20CE-4EEF-9CEC-9F9AD88AFE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9253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D20E97-78E4-46C8-B061-70AB1EA37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Vícesytné alkoholy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DF7587-67A0-4E3B-A2B0-E937CDBBCE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Sloučeniny, které obsahují 2 a více hydroxylových skupin</a:t>
            </a:r>
          </a:p>
        </p:txBody>
      </p:sp>
    </p:spTree>
    <p:extLst>
      <p:ext uri="{BB962C8B-B14F-4D97-AF65-F5344CB8AC3E}">
        <p14:creationId xmlns:p14="http://schemas.microsoft.com/office/powerpoint/2010/main" val="1784385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0F164E5A-ABC0-4A97-86CA-5F7C26615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384" y="0"/>
            <a:ext cx="8116488" cy="685800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ffectLst>
            <a:innerShdw blurRad="139700" dist="50800" dir="54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C2393E8D-D10F-4FE1-AC21-8B44BEB5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2" y="1"/>
            <a:ext cx="4062127" cy="6857996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D898984-3760-4DC0-BB44-B107E988B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455" y="544908"/>
            <a:ext cx="3568016" cy="8448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Glycerol</a:t>
            </a:r>
            <a:r>
              <a:rPr lang="cs-CZ" sz="3600" dirty="0">
                <a:solidFill>
                  <a:schemeClr val="tx1"/>
                </a:solidFill>
              </a:rPr>
              <a:t> (glycerin)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2" name="Zástupný obsah 11" descr="Obsah obrázku jídelní nádobí, lžíce&#10;&#10;Popis byl vytvořen automaticky">
            <a:extLst>
              <a:ext uri="{FF2B5EF4-FFF2-40B4-BE49-F238E27FC236}">
                <a16:creationId xmlns:a16="http://schemas.microsoft.com/office/drawing/2014/main" id="{300A94B5-C4AB-44C0-B365-5D15CBC484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8" y="1148347"/>
            <a:ext cx="6833412" cy="4561302"/>
          </a:xfrm>
          <a:prstGeom prst="rect">
            <a:avLst/>
          </a:prstGeom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1AF664B-4D8B-4584-9587-C04C265D76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38707" y="4291116"/>
            <a:ext cx="3315512" cy="220664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Hustá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,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olejovitá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bezbarvá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endParaRPr lang="cs-CZ" sz="2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r>
              <a:rPr lang="cs-CZ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    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kapalina</a:t>
            </a:r>
            <a:endParaRPr lang="en-US" sz="2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Dobře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rozpustná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ve</a:t>
            </a:r>
            <a:r>
              <a:rPr lang="en-US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 </a:t>
            </a:r>
            <a:r>
              <a:rPr lang="en-US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vodě</a:t>
            </a:r>
            <a:endParaRPr lang="cs-CZ" sz="2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Sladká chuť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1"/>
                    </a:gs>
                  </a:gsLst>
                  <a:lin ang="4800000" scaled="0"/>
                </a:gradFill>
              </a:rPr>
              <a:t>V přítomnosti vhodné sloučeniny - výbušný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1"/>
                  </a:gs>
                </a:gsLst>
                <a:lin ang="4800000" scaled="0"/>
              </a:gra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28628F7-8052-43FB-9C4C-1FE937823DA8}"/>
              </a:ext>
            </a:extLst>
          </p:cNvPr>
          <p:cNvSpPr txBox="1"/>
          <p:nvPr/>
        </p:nvSpPr>
        <p:spPr>
          <a:xfrm flipH="1">
            <a:off x="3874364" y="6128426"/>
            <a:ext cx="1286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video</a:t>
            </a: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12D2553-82CB-4C9E-9F74-456D57B000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55" y="1741251"/>
            <a:ext cx="2671693" cy="1507280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AB58C13-AE46-442D-83F5-C1B567149DA6}"/>
              </a:ext>
            </a:extLst>
          </p:cNvPr>
          <p:cNvSpPr txBox="1"/>
          <p:nvPr/>
        </p:nvSpPr>
        <p:spPr>
          <a:xfrm>
            <a:off x="8610600" y="3609470"/>
            <a:ext cx="248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1, 2, 3 </a:t>
            </a:r>
            <a:r>
              <a:rPr lang="cs-CZ" dirty="0" err="1"/>
              <a:t>propantriol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013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F55E96-84EB-4602-A2F9-D7798231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4464028"/>
            <a:ext cx="9144000" cy="1641490"/>
          </a:xfrm>
        </p:spPr>
        <p:txBody>
          <a:bodyPr vert="horz" wrap="none" lIns="91440" tIns="45720" rIns="91440" bIns="45720" rtlCol="0" anchor="t">
            <a:normAutofit/>
          </a:bodyPr>
          <a:lstStyle/>
          <a:p>
            <a:pPr algn="r"/>
            <a:r>
              <a:rPr lang="en-US" sz="960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Výskyt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25351D-1066-4127-95A3-8C104FEB0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2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Glycerin je </a:t>
            </a:r>
            <a:r>
              <a:rPr lang="en-US" sz="3200" dirty="0" err="1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hlavní</a:t>
            </a:r>
            <a:r>
              <a:rPr lang="en-US" sz="32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 </a:t>
            </a:r>
            <a:r>
              <a:rPr lang="en-US" sz="3200" dirty="0" err="1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složka</a:t>
            </a:r>
            <a:r>
              <a:rPr lang="en-US" sz="32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 </a:t>
            </a:r>
            <a:r>
              <a:rPr lang="en-US" sz="3200" dirty="0" err="1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přírodních</a:t>
            </a:r>
            <a:r>
              <a:rPr lang="en-US" sz="32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 </a:t>
            </a:r>
            <a:r>
              <a:rPr lang="en-US" sz="3200" dirty="0" err="1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tuků</a:t>
            </a:r>
            <a:r>
              <a:rPr lang="en-US" sz="3200" dirty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rPr>
              <a:t>.</a:t>
            </a:r>
          </a:p>
        </p:txBody>
      </p:sp>
      <p:pic>
        <p:nvPicPr>
          <p:cNvPr id="11" name="Zástupný obsah 10" descr="Obsah obrázku dřevěné, dřevo&#10;&#10;Popis byl vytvořen automaticky">
            <a:extLst>
              <a:ext uri="{FF2B5EF4-FFF2-40B4-BE49-F238E27FC236}">
                <a16:creationId xmlns:a16="http://schemas.microsoft.com/office/drawing/2014/main" id="{F82D6B94-E430-4CC5-9A60-4EBDB35BAE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6" r="-1" b="15333"/>
          <a:stretch/>
        </p:blipFill>
        <p:spPr>
          <a:xfrm>
            <a:off x="1492368" y="645981"/>
            <a:ext cx="9756477" cy="30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74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FF26E9-A582-48C3-B002-9EFDBFBBC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glycerolu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CF673C9-6781-4F10-BA14-F8AA988FD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Kosmetika – krémy, pleťová mléka</a:t>
            </a:r>
          </a:p>
          <a:p>
            <a:r>
              <a:rPr lang="cs-CZ" dirty="0"/>
              <a:t>Lékařství – mast, součást léků nebo jejich potahy</a:t>
            </a:r>
          </a:p>
        </p:txBody>
      </p:sp>
      <p:pic>
        <p:nvPicPr>
          <p:cNvPr id="8" name="Zástupný obsah 7" descr="Obsah obrázku text&#10;&#10;Popis byl vytvořen automaticky">
            <a:extLst>
              <a:ext uri="{FF2B5EF4-FFF2-40B4-BE49-F238E27FC236}">
                <a16:creationId xmlns:a16="http://schemas.microsoft.com/office/drawing/2014/main" id="{09AA2423-C61F-433F-A290-4E92F1A7AE4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23" y="2938118"/>
            <a:ext cx="2143125" cy="214312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BF9EAB-A698-43F9-85AE-8755ACB57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Výroba výbušnin - dynamit</a:t>
            </a:r>
          </a:p>
        </p:txBody>
      </p:sp>
      <p:pic>
        <p:nvPicPr>
          <p:cNvPr id="10" name="Zástupný obsah 9" descr="Obsah obrázku text&#10;&#10;Popis byl vytvořen automaticky">
            <a:extLst>
              <a:ext uri="{FF2B5EF4-FFF2-40B4-BE49-F238E27FC236}">
                <a16:creationId xmlns:a16="http://schemas.microsoft.com/office/drawing/2014/main" id="{4ACD50C3-CD0E-49E5-A27C-7D5C0E96C44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14" y="4628805"/>
            <a:ext cx="3002817" cy="1998238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D9594FC-B676-40CE-AA29-ADAE126A37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89" y="4628806"/>
            <a:ext cx="2143125" cy="2143125"/>
          </a:xfrm>
          <a:prstGeom prst="rect">
            <a:avLst/>
          </a:prstGeom>
        </p:spPr>
      </p:pic>
      <p:pic>
        <p:nvPicPr>
          <p:cNvPr id="14" name="Obrázek 13" descr="Obsah obrázku text, vizitka&#10;&#10;Popis byl vytvořen automaticky">
            <a:extLst>
              <a:ext uri="{FF2B5EF4-FFF2-40B4-BE49-F238E27FC236}">
                <a16:creationId xmlns:a16="http://schemas.microsoft.com/office/drawing/2014/main" id="{27C4CE71-94EC-43B9-838B-760EDC0FFD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608" y="2938118"/>
            <a:ext cx="2466975" cy="1847850"/>
          </a:xfrm>
          <a:prstGeom prst="rect">
            <a:avLst/>
          </a:prstGeom>
        </p:spPr>
      </p:pic>
      <p:pic>
        <p:nvPicPr>
          <p:cNvPr id="16" name="Obrázek 15" descr="Obsah obrázku text, hygienické potřeby, pleťová voda&#10;&#10;Popis byl vytvořen automaticky">
            <a:extLst>
              <a:ext uri="{FF2B5EF4-FFF2-40B4-BE49-F238E27FC236}">
                <a16:creationId xmlns:a16="http://schemas.microsoft.com/office/drawing/2014/main" id="{10FE61C1-D228-4AC6-B7AB-637B6384A1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721" y="4628805"/>
            <a:ext cx="2143125" cy="2143125"/>
          </a:xfrm>
          <a:prstGeom prst="rect">
            <a:avLst/>
          </a:prstGeom>
        </p:spPr>
      </p:pic>
      <p:pic>
        <p:nvPicPr>
          <p:cNvPr id="18" name="Obrázek 17" descr="Obsah obrázku hygienické potřeby, interiér, pleťová voda, přepážka&#10;&#10;Popis byl vytvořen automaticky">
            <a:extLst>
              <a:ext uri="{FF2B5EF4-FFF2-40B4-BE49-F238E27FC236}">
                <a16:creationId xmlns:a16="http://schemas.microsoft.com/office/drawing/2014/main" id="{55C9B498-5058-48BB-8E94-B0C7CCEAEA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090" y="2876205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id="{593A179E-9739-4A6A-BFC0-9792A47FF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  <a:effectLst>
            <a:outerShdw blurRad="139700" dist="508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8A82C6A-F14F-46E8-A37F-4CABAB7FA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781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/>
              <a:t>Ethylenglykol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0792DA2-1815-4BD5-ADFC-4226DE87A2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660" y="1825625"/>
            <a:ext cx="3732702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1, 2 </a:t>
            </a:r>
            <a:r>
              <a:rPr lang="cs-CZ" sz="2000" dirty="0" err="1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ethandiol</a:t>
            </a:r>
            <a:endParaRPr lang="cs-CZ" sz="20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Olejovitá, jedovatá kapalina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Neomezeně mísitelná s vodou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rPr>
              <a:t>Součást nemrznoucích směsí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>
              <a:gradFill>
                <a:gsLst>
                  <a:gs pos="34000">
                    <a:schemeClr val="tx1">
                      <a:lumMod val="93000"/>
                    </a:schemeClr>
                  </a:gs>
                  <a:gs pos="0">
                    <a:schemeClr val="bg1">
                      <a:lumMod val="25000"/>
                      <a:lumOff val="75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4800000" scaled="0"/>
              </a:gradFill>
            </a:endParaRPr>
          </a:p>
        </p:txBody>
      </p:sp>
      <p:sp>
        <p:nvSpPr>
          <p:cNvPr id="20" name="Rounded Rectangle 14">
            <a:extLst>
              <a:ext uri="{FF2B5EF4-FFF2-40B4-BE49-F238E27FC236}">
                <a16:creationId xmlns:a16="http://schemas.microsoft.com/office/drawing/2014/main" id="{64B5D730-0F03-4E18-B5E2-A3AFEE4CB1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1" y="484632"/>
            <a:ext cx="3546267" cy="3525420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68EEBB6B-4E5E-46DE-B916-73B5D46327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468" y="1062386"/>
            <a:ext cx="3231697" cy="236991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9BCAAE7-0794-4AF7-8A50-AB589BEC9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484632"/>
            <a:ext cx="2876095" cy="2022476"/>
          </a:xfrm>
          <a:prstGeom prst="rect">
            <a:avLst/>
          </a:prstGeom>
          <a:solidFill>
            <a:schemeClr val="tx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D3435D-9A48-4791-925E-91DC45F79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602" y="4164379"/>
            <a:ext cx="3546267" cy="2208989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7">
            <a:extLst>
              <a:ext uri="{FF2B5EF4-FFF2-40B4-BE49-F238E27FC236}">
                <a16:creationId xmlns:a16="http://schemas.microsoft.com/office/drawing/2014/main" id="{D1D20898-4E05-4678-AF40-ADD3390C0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31263" y="2661434"/>
            <a:ext cx="2876095" cy="3694916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klipart&#10;&#10;Popis byl vytvořen automaticky">
            <a:extLst>
              <a:ext uri="{FF2B5EF4-FFF2-40B4-BE49-F238E27FC236}">
                <a16:creationId xmlns:a16="http://schemas.microsoft.com/office/drawing/2014/main" id="{AA585F34-DADC-4393-A9CB-EB0383E72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61" y="448120"/>
            <a:ext cx="2181225" cy="2095500"/>
          </a:xfrm>
          <a:prstGeom prst="rect">
            <a:avLst/>
          </a:prstGeom>
        </p:spPr>
      </p:pic>
      <p:pic>
        <p:nvPicPr>
          <p:cNvPr id="16" name="Zástupný obsah 15" descr="Obsah obrázku položky, spotřebič, přeplněné&#10;&#10;Popis byl vytvořen automaticky">
            <a:extLst>
              <a:ext uri="{FF2B5EF4-FFF2-40B4-BE49-F238E27FC236}">
                <a16:creationId xmlns:a16="http://schemas.microsoft.com/office/drawing/2014/main" id="{5AB985A8-3185-4756-AAAB-1EE94EA954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263" y="3704445"/>
            <a:ext cx="3094062" cy="2633390"/>
          </a:xfrm>
        </p:spPr>
      </p:pic>
    </p:spTree>
    <p:extLst>
      <p:ext uri="{BB962C8B-B14F-4D97-AF65-F5344CB8AC3E}">
        <p14:creationId xmlns:p14="http://schemas.microsoft.com/office/powerpoint/2010/main" val="13705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loubka">
  <a:themeElements>
    <a:clrScheme name="Hloubka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Hloubka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loubk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Hloubka</Template>
  <TotalTime>0</TotalTime>
  <Words>85</Words>
  <Application>Microsoft Office PowerPoint</Application>
  <PresentationFormat>Širokoúhlá obrazovka</PresentationFormat>
  <Paragraphs>21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Corbel</vt:lpstr>
      <vt:lpstr>Hloubka</vt:lpstr>
      <vt:lpstr>Vícesytné alkoholy</vt:lpstr>
      <vt:lpstr>Glycerol (glycerin)</vt:lpstr>
      <vt:lpstr>Výskyt</vt:lpstr>
      <vt:lpstr>Využití glycerolu</vt:lpstr>
      <vt:lpstr>Ethylenglykol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Vícesytné alkoholy</dc:title>
  <dc:creator>Šnircová Monika</dc:creator>
  <cp:lastModifiedBy>Šnircová Monika</cp:lastModifiedBy>
  <cp:revision>5</cp:revision>
  <dcterms:created xsi:type="dcterms:W3CDTF">2021-03-18T19:03:42Z</dcterms:created>
  <dcterms:modified xsi:type="dcterms:W3CDTF">2021-03-18T19:48:29Z</dcterms:modified>
</cp:coreProperties>
</file>