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5" r:id="rId3"/>
    <p:sldId id="267" r:id="rId4"/>
    <p:sldId id="286" r:id="rId5"/>
    <p:sldId id="287" r:id="rId6"/>
    <p:sldId id="272" r:id="rId7"/>
    <p:sldId id="283" r:id="rId8"/>
    <p:sldId id="268" r:id="rId9"/>
    <p:sldId id="284" r:id="rId10"/>
    <p:sldId id="288" r:id="rId11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9933"/>
    <a:srgbClr val="ABFFFF"/>
    <a:srgbClr val="66FFFF"/>
    <a:srgbClr val="C0C0C0"/>
    <a:srgbClr val="33CC33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33" d="100"/>
          <a:sy n="33" d="100"/>
        </p:scale>
        <p:origin x="-1052" y="-76"/>
      </p:cViewPr>
      <p:guideLst>
        <p:guide orient="horz" pos="2160"/>
        <p:guide pos="288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BE378B6-753C-41E5-A670-2CECF3C332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anose="02020603050405020304" pitchFamily="18" charset="0"/>
              </a:defRPr>
            </a:lvl1pPr>
          </a:lstStyle>
          <a:p>
            <a:endParaRPr lang="sk-SK" alt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7236036-B7CE-4599-A8F8-9DFA72E1915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anose="02020603050405020304" pitchFamily="18" charset="0"/>
              </a:defRPr>
            </a:lvl1pPr>
          </a:lstStyle>
          <a:p>
            <a:endParaRPr lang="sk-SK" alt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6CEDB6F-18CD-4628-B4C4-7234711C4C3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822F366F-7798-4829-BB60-A36608BE22C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F03B35AE-40E9-4BC5-A56C-7F07BE006A1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anose="02020603050405020304" pitchFamily="18" charset="0"/>
              </a:defRPr>
            </a:lvl1pPr>
          </a:lstStyle>
          <a:p>
            <a:endParaRPr lang="sk-SK" alt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45A08838-C281-4027-AE72-AC9B2481BD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anose="02020603050405020304" pitchFamily="18" charset="0"/>
              </a:defRPr>
            </a:lvl1pPr>
          </a:lstStyle>
          <a:p>
            <a:fld id="{53A54B58-5203-4A9E-BBE3-7B18441E7326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2DBEBA-E7FF-4B48-A34B-F272C764A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DD7901D-8DAE-47A4-87C3-E9F2F2803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9156D7-73F3-4DDA-9252-F59D9E7AA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B4E022-54A6-455E-BB62-40B705465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846141-9EFF-4098-8206-AA967031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93D27-40DF-4E79-A216-3A1F5085EEDF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155618480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076039A-DB3F-4FF8-AED2-4EFBB2CC86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99313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A70DF3F-A083-4282-8B30-1C4685AED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70013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5D4CC0-2E15-49E5-BC53-4C8E380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49BE64-6F58-4F3E-8940-16D74C10A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B257A1-AD7E-4633-A1C1-966FEDF99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17AAE-4AB7-4EA8-86D4-0A599AD41201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33483814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Nadpis, text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74E92A-0F0F-44F9-9F83-E4057E778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3" y="609600"/>
            <a:ext cx="77724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D265BB-1F27-4A33-B9AC-A34CE7CD051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370013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jekt grafu 3">
            <a:extLst>
              <a:ext uri="{FF2B5EF4-FFF2-40B4-BE49-F238E27FC236}">
                <a16:creationId xmlns:a16="http://schemas.microsoft.com/office/drawing/2014/main" id="{ABE72FD9-A83E-46BE-9890-4D7BD457F761}"/>
              </a:ext>
            </a:extLst>
          </p:cNvPr>
          <p:cNvSpPr>
            <a:spLocks noGrp="1"/>
          </p:cNvSpPr>
          <p:nvPr>
            <p:ph type="chart" sz="half" idx="2"/>
          </p:nvPr>
        </p:nvSpPr>
        <p:spPr>
          <a:xfrm>
            <a:off x="5332413" y="1981200"/>
            <a:ext cx="38100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3AAAF4C-BC42-483F-BD42-86279BE857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001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96D7D0-9D83-4B34-AAC2-FD0966D2A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8413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62C46E-D606-47D1-A730-B43679769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3741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4E65E48-3472-4EF5-8B2C-183671B27E11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341293968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A0E008-60B3-4E93-AA53-E739C47B5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5256DE-E372-457D-9495-CD9034DC6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609FE8-4628-4775-B955-C29A17378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A74322-5693-418A-9EB3-D5FE76248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44866E-B2EB-4CB0-85C6-834C3A599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E2C9D-42FC-4666-BD0D-8FF2581C5977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759602812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142986-9611-4609-A722-57FE6AD3A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D53E6B7-2649-4FC4-9BA2-356CE4DD1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55ABE8-F301-43F3-B428-BA31E8B22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0DE90B-C276-408D-87B4-94F979641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C128FA-06D1-4B24-977D-79A60BF43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590BB-BB7E-468A-9212-93CB2D383EF7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31466290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4C3BD9-A6AA-48EF-9D8B-9899D8B97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DD346D-1B2F-4189-A4E9-6C084C7D59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0013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3513DB0-CACC-47D5-914F-55FA122FF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2413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A92E9F-2ABD-4114-B0A6-FAEB915BA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B0130A-7A04-4965-B2C8-07547BA29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491FED-2C64-4EDB-A049-86A8C7942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3FF41-6041-4CF9-8E6E-5F3F8ED0C56D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24549194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75B374-DBE6-42D6-80A0-9880CFF3A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9605F2-50A9-43F2-8597-50B0F0A34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3A74A6A-F638-4719-85D7-3EF87AB30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440148A-CDE5-4CAD-93DB-542DEA73E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F497BFE-4133-474D-B022-D78E9263EA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7B4B8DB-DB21-419B-9859-80248A5C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9E175E9-9104-4D07-9815-9691C5309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FE2AC49-3D96-4E33-A144-78C7DFF9A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E81B0-1B3A-4E8D-889F-0BFE35799B82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91257767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0816A2-E438-468A-B321-8A06A64B2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E070ABD-7D15-460F-8C57-ECD48E195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D859347-F6DE-4806-A2CF-A131629DF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10F9755-2625-40EB-BD2B-FD2B931C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04AA4-731F-4C33-A469-C62F5CA3CCCA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403408684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5B52655-AA15-49FD-9CB7-20B5DC846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5B86ACC-B934-439A-93EF-E58274259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AB3629-342F-41F1-AAFC-0927745A7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E47A6-FD7C-4594-9BDB-02734254AFD4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733253543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FF19B7-065D-41E2-9814-AC76D5D36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0F393D-0D9F-4540-AF9E-B5976F6A7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99A6CA4-B0C1-46C5-BDFD-7A0ED7D1D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9AE711-BDB4-4C6D-8D96-3DF490E8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012D47-B3B3-4FE0-B7AA-2C4836EB8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6464D6-84DE-4D54-BCCD-4F7DAA164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A24AA-525D-4B33-8C47-1C835461F774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06201156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D56A7-7167-40A9-B824-C2273ECEA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1E56122-BA21-4606-A6F1-AA4C03A58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4431C51-8557-4402-8990-EE9FE7A40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7A28BF-CEDF-4592-8276-42E6605AB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84BC62-5918-495B-B348-3E487E0F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160148-A604-41A5-92C5-599F1CF5E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4987A-ADDF-4066-A2F2-C306EE1A6722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868850788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4">
            <a:extLst>
              <a:ext uri="{FF2B5EF4-FFF2-40B4-BE49-F238E27FC236}">
                <a16:creationId xmlns:a16="http://schemas.microsoft.com/office/drawing/2014/main" id="{589CF60C-7603-47A5-845C-C382163728D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754188" cy="6858000"/>
            <a:chOff x="0" y="0"/>
            <a:chExt cx="1105" cy="4320"/>
          </a:xfrm>
        </p:grpSpPr>
        <p:sp>
          <p:nvSpPr>
            <p:cNvPr id="1026" name="Freeform 2">
              <a:extLst>
                <a:ext uri="{FF2B5EF4-FFF2-40B4-BE49-F238E27FC236}">
                  <a16:creationId xmlns:a16="http://schemas.microsoft.com/office/drawing/2014/main" id="{F886F73B-7BC3-4DBC-AC29-063933930CD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78" y="139"/>
              <a:ext cx="1027" cy="4181"/>
            </a:xfrm>
            <a:custGeom>
              <a:avLst/>
              <a:gdLst>
                <a:gd name="T0" fmla="*/ 726 w 1027"/>
                <a:gd name="T1" fmla="*/ 0 h 4181"/>
                <a:gd name="T2" fmla="*/ 787 w 1027"/>
                <a:gd name="T3" fmla="*/ 22 h 4181"/>
                <a:gd name="T4" fmla="*/ 826 w 1027"/>
                <a:gd name="T5" fmla="*/ 64 h 4181"/>
                <a:gd name="T6" fmla="*/ 853 w 1027"/>
                <a:gd name="T7" fmla="*/ 169 h 4181"/>
                <a:gd name="T8" fmla="*/ 886 w 1027"/>
                <a:gd name="T9" fmla="*/ 338 h 4181"/>
                <a:gd name="T10" fmla="*/ 959 w 1027"/>
                <a:gd name="T11" fmla="*/ 464 h 4181"/>
                <a:gd name="T12" fmla="*/ 1026 w 1027"/>
                <a:gd name="T13" fmla="*/ 517 h 4181"/>
                <a:gd name="T14" fmla="*/ 1026 w 1027"/>
                <a:gd name="T15" fmla="*/ 643 h 4181"/>
                <a:gd name="T16" fmla="*/ 1026 w 1027"/>
                <a:gd name="T17" fmla="*/ 748 h 4181"/>
                <a:gd name="T18" fmla="*/ 1012 w 1027"/>
                <a:gd name="T19" fmla="*/ 896 h 4181"/>
                <a:gd name="T20" fmla="*/ 999 w 1027"/>
                <a:gd name="T21" fmla="*/ 1011 h 4181"/>
                <a:gd name="T22" fmla="*/ 972 w 1027"/>
                <a:gd name="T23" fmla="*/ 1054 h 4181"/>
                <a:gd name="T24" fmla="*/ 919 w 1027"/>
                <a:gd name="T25" fmla="*/ 1106 h 4181"/>
                <a:gd name="T26" fmla="*/ 886 w 1027"/>
                <a:gd name="T27" fmla="*/ 1159 h 4181"/>
                <a:gd name="T28" fmla="*/ 806 w 1027"/>
                <a:gd name="T29" fmla="*/ 1190 h 4181"/>
                <a:gd name="T30" fmla="*/ 793 w 1027"/>
                <a:gd name="T31" fmla="*/ 1338 h 4181"/>
                <a:gd name="T32" fmla="*/ 793 w 1027"/>
                <a:gd name="T33" fmla="*/ 1412 h 4181"/>
                <a:gd name="T34" fmla="*/ 793 w 1027"/>
                <a:gd name="T35" fmla="*/ 1548 h 4181"/>
                <a:gd name="T36" fmla="*/ 793 w 1027"/>
                <a:gd name="T37" fmla="*/ 1654 h 4181"/>
                <a:gd name="T38" fmla="*/ 847 w 1027"/>
                <a:gd name="T39" fmla="*/ 1843 h 4181"/>
                <a:gd name="T40" fmla="*/ 860 w 1027"/>
                <a:gd name="T41" fmla="*/ 1938 h 4181"/>
                <a:gd name="T42" fmla="*/ 840 w 1027"/>
                <a:gd name="T43" fmla="*/ 2022 h 4181"/>
                <a:gd name="T44" fmla="*/ 813 w 1027"/>
                <a:gd name="T45" fmla="*/ 2117 h 4181"/>
                <a:gd name="T46" fmla="*/ 793 w 1027"/>
                <a:gd name="T47" fmla="*/ 2243 h 4181"/>
                <a:gd name="T48" fmla="*/ 773 w 1027"/>
                <a:gd name="T49" fmla="*/ 2370 h 4181"/>
                <a:gd name="T50" fmla="*/ 760 w 1027"/>
                <a:gd name="T51" fmla="*/ 2464 h 4181"/>
                <a:gd name="T52" fmla="*/ 661 w 1027"/>
                <a:gd name="T53" fmla="*/ 2517 h 4181"/>
                <a:gd name="T54" fmla="*/ 568 w 1027"/>
                <a:gd name="T55" fmla="*/ 2633 h 4181"/>
                <a:gd name="T56" fmla="*/ 508 w 1027"/>
                <a:gd name="T57" fmla="*/ 2728 h 4181"/>
                <a:gd name="T58" fmla="*/ 495 w 1027"/>
                <a:gd name="T59" fmla="*/ 2833 h 4181"/>
                <a:gd name="T60" fmla="*/ 495 w 1027"/>
                <a:gd name="T61" fmla="*/ 2980 h 4181"/>
                <a:gd name="T62" fmla="*/ 495 w 1027"/>
                <a:gd name="T63" fmla="*/ 3128 h 4181"/>
                <a:gd name="T64" fmla="*/ 514 w 1027"/>
                <a:gd name="T65" fmla="*/ 3191 h 4181"/>
                <a:gd name="T66" fmla="*/ 608 w 1027"/>
                <a:gd name="T67" fmla="*/ 3233 h 4181"/>
                <a:gd name="T68" fmla="*/ 634 w 1027"/>
                <a:gd name="T69" fmla="*/ 3296 h 4181"/>
                <a:gd name="T70" fmla="*/ 634 w 1027"/>
                <a:gd name="T71" fmla="*/ 3422 h 4181"/>
                <a:gd name="T72" fmla="*/ 661 w 1027"/>
                <a:gd name="T73" fmla="*/ 3559 h 4181"/>
                <a:gd name="T74" fmla="*/ 740 w 1027"/>
                <a:gd name="T75" fmla="*/ 3643 h 4181"/>
                <a:gd name="T76" fmla="*/ 747 w 1027"/>
                <a:gd name="T77" fmla="*/ 3717 h 4181"/>
                <a:gd name="T78" fmla="*/ 747 w 1027"/>
                <a:gd name="T79" fmla="*/ 3791 h 4181"/>
                <a:gd name="T80" fmla="*/ 747 w 1027"/>
                <a:gd name="T81" fmla="*/ 3991 h 4181"/>
                <a:gd name="T82" fmla="*/ 747 w 1027"/>
                <a:gd name="T83" fmla="*/ 4054 h 4181"/>
                <a:gd name="T84" fmla="*/ 753 w 1027"/>
                <a:gd name="T85" fmla="*/ 4117 h 4181"/>
                <a:gd name="T86" fmla="*/ 13 w 1027"/>
                <a:gd name="T87" fmla="*/ 4180 h 4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27" h="4181">
                  <a:moveTo>
                    <a:pt x="0" y="0"/>
                  </a:moveTo>
                  <a:lnTo>
                    <a:pt x="726" y="0"/>
                  </a:lnTo>
                  <a:lnTo>
                    <a:pt x="740" y="0"/>
                  </a:lnTo>
                  <a:lnTo>
                    <a:pt x="787" y="22"/>
                  </a:lnTo>
                  <a:lnTo>
                    <a:pt x="806" y="53"/>
                  </a:lnTo>
                  <a:lnTo>
                    <a:pt x="826" y="64"/>
                  </a:lnTo>
                  <a:lnTo>
                    <a:pt x="840" y="127"/>
                  </a:lnTo>
                  <a:lnTo>
                    <a:pt x="853" y="169"/>
                  </a:lnTo>
                  <a:lnTo>
                    <a:pt x="873" y="253"/>
                  </a:lnTo>
                  <a:lnTo>
                    <a:pt x="886" y="338"/>
                  </a:lnTo>
                  <a:lnTo>
                    <a:pt x="906" y="422"/>
                  </a:lnTo>
                  <a:lnTo>
                    <a:pt x="959" y="464"/>
                  </a:lnTo>
                  <a:lnTo>
                    <a:pt x="1012" y="485"/>
                  </a:lnTo>
                  <a:lnTo>
                    <a:pt x="1026" y="517"/>
                  </a:lnTo>
                  <a:lnTo>
                    <a:pt x="1026" y="580"/>
                  </a:lnTo>
                  <a:lnTo>
                    <a:pt x="1026" y="643"/>
                  </a:lnTo>
                  <a:lnTo>
                    <a:pt x="1026" y="706"/>
                  </a:lnTo>
                  <a:lnTo>
                    <a:pt x="1026" y="748"/>
                  </a:lnTo>
                  <a:lnTo>
                    <a:pt x="1019" y="832"/>
                  </a:lnTo>
                  <a:lnTo>
                    <a:pt x="1012" y="896"/>
                  </a:lnTo>
                  <a:lnTo>
                    <a:pt x="1005" y="980"/>
                  </a:lnTo>
                  <a:lnTo>
                    <a:pt x="999" y="1011"/>
                  </a:lnTo>
                  <a:lnTo>
                    <a:pt x="986" y="1033"/>
                  </a:lnTo>
                  <a:lnTo>
                    <a:pt x="972" y="1054"/>
                  </a:lnTo>
                  <a:lnTo>
                    <a:pt x="959" y="1085"/>
                  </a:lnTo>
                  <a:lnTo>
                    <a:pt x="919" y="1106"/>
                  </a:lnTo>
                  <a:lnTo>
                    <a:pt x="899" y="1127"/>
                  </a:lnTo>
                  <a:lnTo>
                    <a:pt x="886" y="1159"/>
                  </a:lnTo>
                  <a:lnTo>
                    <a:pt x="847" y="1169"/>
                  </a:lnTo>
                  <a:lnTo>
                    <a:pt x="806" y="1190"/>
                  </a:lnTo>
                  <a:lnTo>
                    <a:pt x="800" y="1254"/>
                  </a:lnTo>
                  <a:lnTo>
                    <a:pt x="793" y="1338"/>
                  </a:lnTo>
                  <a:lnTo>
                    <a:pt x="793" y="1369"/>
                  </a:lnTo>
                  <a:lnTo>
                    <a:pt x="793" y="1412"/>
                  </a:lnTo>
                  <a:lnTo>
                    <a:pt x="793" y="1517"/>
                  </a:lnTo>
                  <a:lnTo>
                    <a:pt x="793" y="1548"/>
                  </a:lnTo>
                  <a:lnTo>
                    <a:pt x="793" y="1612"/>
                  </a:lnTo>
                  <a:lnTo>
                    <a:pt x="793" y="1654"/>
                  </a:lnTo>
                  <a:lnTo>
                    <a:pt x="806" y="1759"/>
                  </a:lnTo>
                  <a:lnTo>
                    <a:pt x="847" y="1843"/>
                  </a:lnTo>
                  <a:lnTo>
                    <a:pt x="860" y="1875"/>
                  </a:lnTo>
                  <a:lnTo>
                    <a:pt x="860" y="1938"/>
                  </a:lnTo>
                  <a:lnTo>
                    <a:pt x="853" y="1980"/>
                  </a:lnTo>
                  <a:lnTo>
                    <a:pt x="840" y="2022"/>
                  </a:lnTo>
                  <a:lnTo>
                    <a:pt x="826" y="2085"/>
                  </a:lnTo>
                  <a:lnTo>
                    <a:pt x="813" y="2117"/>
                  </a:lnTo>
                  <a:lnTo>
                    <a:pt x="800" y="2148"/>
                  </a:lnTo>
                  <a:lnTo>
                    <a:pt x="793" y="2243"/>
                  </a:lnTo>
                  <a:lnTo>
                    <a:pt x="780" y="2306"/>
                  </a:lnTo>
                  <a:lnTo>
                    <a:pt x="773" y="2370"/>
                  </a:lnTo>
                  <a:lnTo>
                    <a:pt x="766" y="2433"/>
                  </a:lnTo>
                  <a:lnTo>
                    <a:pt x="760" y="2464"/>
                  </a:lnTo>
                  <a:lnTo>
                    <a:pt x="714" y="2496"/>
                  </a:lnTo>
                  <a:lnTo>
                    <a:pt x="661" y="2517"/>
                  </a:lnTo>
                  <a:lnTo>
                    <a:pt x="634" y="2549"/>
                  </a:lnTo>
                  <a:lnTo>
                    <a:pt x="568" y="2633"/>
                  </a:lnTo>
                  <a:lnTo>
                    <a:pt x="514" y="2696"/>
                  </a:lnTo>
                  <a:lnTo>
                    <a:pt x="508" y="2728"/>
                  </a:lnTo>
                  <a:lnTo>
                    <a:pt x="495" y="2770"/>
                  </a:lnTo>
                  <a:lnTo>
                    <a:pt x="495" y="2833"/>
                  </a:lnTo>
                  <a:lnTo>
                    <a:pt x="495" y="2917"/>
                  </a:lnTo>
                  <a:lnTo>
                    <a:pt x="495" y="2980"/>
                  </a:lnTo>
                  <a:lnTo>
                    <a:pt x="495" y="3064"/>
                  </a:lnTo>
                  <a:lnTo>
                    <a:pt x="495" y="3128"/>
                  </a:lnTo>
                  <a:lnTo>
                    <a:pt x="495" y="3159"/>
                  </a:lnTo>
                  <a:lnTo>
                    <a:pt x="514" y="3191"/>
                  </a:lnTo>
                  <a:lnTo>
                    <a:pt x="541" y="3212"/>
                  </a:lnTo>
                  <a:lnTo>
                    <a:pt x="608" y="3233"/>
                  </a:lnTo>
                  <a:lnTo>
                    <a:pt x="627" y="3264"/>
                  </a:lnTo>
                  <a:lnTo>
                    <a:pt x="634" y="3296"/>
                  </a:lnTo>
                  <a:lnTo>
                    <a:pt x="634" y="3338"/>
                  </a:lnTo>
                  <a:lnTo>
                    <a:pt x="634" y="3422"/>
                  </a:lnTo>
                  <a:lnTo>
                    <a:pt x="634" y="3454"/>
                  </a:lnTo>
                  <a:lnTo>
                    <a:pt x="661" y="3559"/>
                  </a:lnTo>
                  <a:lnTo>
                    <a:pt x="700" y="3580"/>
                  </a:lnTo>
                  <a:lnTo>
                    <a:pt x="740" y="3643"/>
                  </a:lnTo>
                  <a:lnTo>
                    <a:pt x="740" y="3675"/>
                  </a:lnTo>
                  <a:lnTo>
                    <a:pt x="747" y="3717"/>
                  </a:lnTo>
                  <a:lnTo>
                    <a:pt x="747" y="3759"/>
                  </a:lnTo>
                  <a:lnTo>
                    <a:pt x="747" y="3791"/>
                  </a:lnTo>
                  <a:lnTo>
                    <a:pt x="747" y="3875"/>
                  </a:lnTo>
                  <a:lnTo>
                    <a:pt x="747" y="3991"/>
                  </a:lnTo>
                  <a:lnTo>
                    <a:pt x="747" y="4022"/>
                  </a:lnTo>
                  <a:lnTo>
                    <a:pt x="747" y="4054"/>
                  </a:lnTo>
                  <a:lnTo>
                    <a:pt x="753" y="4086"/>
                  </a:lnTo>
                  <a:lnTo>
                    <a:pt x="753" y="4117"/>
                  </a:lnTo>
                  <a:lnTo>
                    <a:pt x="769" y="4180"/>
                  </a:lnTo>
                  <a:lnTo>
                    <a:pt x="13" y="418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7" name="Freeform 3">
              <a:extLst>
                <a:ext uri="{FF2B5EF4-FFF2-40B4-BE49-F238E27FC236}">
                  <a16:creationId xmlns:a16="http://schemas.microsoft.com/office/drawing/2014/main" id="{386AD77C-A677-4521-AC87-65190C25B69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027" cy="4320"/>
            </a:xfrm>
            <a:custGeom>
              <a:avLst/>
              <a:gdLst>
                <a:gd name="T0" fmla="*/ 726 w 1027"/>
                <a:gd name="T1" fmla="*/ 0 h 4320"/>
                <a:gd name="T2" fmla="*/ 787 w 1027"/>
                <a:gd name="T3" fmla="*/ 23 h 4320"/>
                <a:gd name="T4" fmla="*/ 826 w 1027"/>
                <a:gd name="T5" fmla="*/ 65 h 4320"/>
                <a:gd name="T6" fmla="*/ 853 w 1027"/>
                <a:gd name="T7" fmla="*/ 170 h 4320"/>
                <a:gd name="T8" fmla="*/ 886 w 1027"/>
                <a:gd name="T9" fmla="*/ 339 h 4320"/>
                <a:gd name="T10" fmla="*/ 959 w 1027"/>
                <a:gd name="T11" fmla="*/ 465 h 4320"/>
                <a:gd name="T12" fmla="*/ 1026 w 1027"/>
                <a:gd name="T13" fmla="*/ 518 h 4320"/>
                <a:gd name="T14" fmla="*/ 1026 w 1027"/>
                <a:gd name="T15" fmla="*/ 644 h 4320"/>
                <a:gd name="T16" fmla="*/ 1026 w 1027"/>
                <a:gd name="T17" fmla="*/ 749 h 4320"/>
                <a:gd name="T18" fmla="*/ 1012 w 1027"/>
                <a:gd name="T19" fmla="*/ 897 h 4320"/>
                <a:gd name="T20" fmla="*/ 999 w 1027"/>
                <a:gd name="T21" fmla="*/ 1012 h 4320"/>
                <a:gd name="T22" fmla="*/ 972 w 1027"/>
                <a:gd name="T23" fmla="*/ 1055 h 4320"/>
                <a:gd name="T24" fmla="*/ 919 w 1027"/>
                <a:gd name="T25" fmla="*/ 1107 h 4320"/>
                <a:gd name="T26" fmla="*/ 886 w 1027"/>
                <a:gd name="T27" fmla="*/ 1160 h 4320"/>
                <a:gd name="T28" fmla="*/ 806 w 1027"/>
                <a:gd name="T29" fmla="*/ 1191 h 4320"/>
                <a:gd name="T30" fmla="*/ 793 w 1027"/>
                <a:gd name="T31" fmla="*/ 1339 h 4320"/>
                <a:gd name="T32" fmla="*/ 793 w 1027"/>
                <a:gd name="T33" fmla="*/ 1413 h 4320"/>
                <a:gd name="T34" fmla="*/ 793 w 1027"/>
                <a:gd name="T35" fmla="*/ 1549 h 4320"/>
                <a:gd name="T36" fmla="*/ 793 w 1027"/>
                <a:gd name="T37" fmla="*/ 1655 h 4320"/>
                <a:gd name="T38" fmla="*/ 847 w 1027"/>
                <a:gd name="T39" fmla="*/ 1844 h 4320"/>
                <a:gd name="T40" fmla="*/ 860 w 1027"/>
                <a:gd name="T41" fmla="*/ 1939 h 4320"/>
                <a:gd name="T42" fmla="*/ 840 w 1027"/>
                <a:gd name="T43" fmla="*/ 2023 h 4320"/>
                <a:gd name="T44" fmla="*/ 813 w 1027"/>
                <a:gd name="T45" fmla="*/ 2118 h 4320"/>
                <a:gd name="T46" fmla="*/ 793 w 1027"/>
                <a:gd name="T47" fmla="*/ 2244 h 4320"/>
                <a:gd name="T48" fmla="*/ 773 w 1027"/>
                <a:gd name="T49" fmla="*/ 2371 h 4320"/>
                <a:gd name="T50" fmla="*/ 760 w 1027"/>
                <a:gd name="T51" fmla="*/ 2465 h 4320"/>
                <a:gd name="T52" fmla="*/ 661 w 1027"/>
                <a:gd name="T53" fmla="*/ 2518 h 4320"/>
                <a:gd name="T54" fmla="*/ 568 w 1027"/>
                <a:gd name="T55" fmla="*/ 2634 h 4320"/>
                <a:gd name="T56" fmla="*/ 508 w 1027"/>
                <a:gd name="T57" fmla="*/ 2729 h 4320"/>
                <a:gd name="T58" fmla="*/ 495 w 1027"/>
                <a:gd name="T59" fmla="*/ 2834 h 4320"/>
                <a:gd name="T60" fmla="*/ 495 w 1027"/>
                <a:gd name="T61" fmla="*/ 2981 h 4320"/>
                <a:gd name="T62" fmla="*/ 495 w 1027"/>
                <a:gd name="T63" fmla="*/ 3129 h 4320"/>
                <a:gd name="T64" fmla="*/ 514 w 1027"/>
                <a:gd name="T65" fmla="*/ 3192 h 4320"/>
                <a:gd name="T66" fmla="*/ 608 w 1027"/>
                <a:gd name="T67" fmla="*/ 3234 h 4320"/>
                <a:gd name="T68" fmla="*/ 634 w 1027"/>
                <a:gd name="T69" fmla="*/ 3297 h 4320"/>
                <a:gd name="T70" fmla="*/ 634 w 1027"/>
                <a:gd name="T71" fmla="*/ 3423 h 4320"/>
                <a:gd name="T72" fmla="*/ 661 w 1027"/>
                <a:gd name="T73" fmla="*/ 3560 h 4320"/>
                <a:gd name="T74" fmla="*/ 740 w 1027"/>
                <a:gd name="T75" fmla="*/ 3644 h 4320"/>
                <a:gd name="T76" fmla="*/ 747 w 1027"/>
                <a:gd name="T77" fmla="*/ 3718 h 4320"/>
                <a:gd name="T78" fmla="*/ 747 w 1027"/>
                <a:gd name="T79" fmla="*/ 3792 h 4320"/>
                <a:gd name="T80" fmla="*/ 747 w 1027"/>
                <a:gd name="T81" fmla="*/ 3992 h 4320"/>
                <a:gd name="T82" fmla="*/ 747 w 1027"/>
                <a:gd name="T83" fmla="*/ 4055 h 4320"/>
                <a:gd name="T84" fmla="*/ 753 w 1027"/>
                <a:gd name="T85" fmla="*/ 4118 h 4320"/>
                <a:gd name="T86" fmla="*/ 760 w 1027"/>
                <a:gd name="T87" fmla="*/ 4181 h 4320"/>
                <a:gd name="T88" fmla="*/ 740 w 1027"/>
                <a:gd name="T89" fmla="*/ 4297 h 4320"/>
                <a:gd name="T90" fmla="*/ 0 w 1027"/>
                <a:gd name="T91" fmla="*/ 431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27" h="4320">
                  <a:moveTo>
                    <a:pt x="0" y="0"/>
                  </a:moveTo>
                  <a:lnTo>
                    <a:pt x="726" y="0"/>
                  </a:lnTo>
                  <a:lnTo>
                    <a:pt x="740" y="0"/>
                  </a:lnTo>
                  <a:lnTo>
                    <a:pt x="787" y="23"/>
                  </a:lnTo>
                  <a:lnTo>
                    <a:pt x="806" y="54"/>
                  </a:lnTo>
                  <a:lnTo>
                    <a:pt x="826" y="65"/>
                  </a:lnTo>
                  <a:lnTo>
                    <a:pt x="840" y="128"/>
                  </a:lnTo>
                  <a:lnTo>
                    <a:pt x="853" y="170"/>
                  </a:lnTo>
                  <a:lnTo>
                    <a:pt x="873" y="254"/>
                  </a:lnTo>
                  <a:lnTo>
                    <a:pt x="886" y="339"/>
                  </a:lnTo>
                  <a:lnTo>
                    <a:pt x="906" y="423"/>
                  </a:lnTo>
                  <a:lnTo>
                    <a:pt x="959" y="465"/>
                  </a:lnTo>
                  <a:lnTo>
                    <a:pt x="1012" y="486"/>
                  </a:lnTo>
                  <a:lnTo>
                    <a:pt x="1026" y="518"/>
                  </a:lnTo>
                  <a:lnTo>
                    <a:pt x="1026" y="581"/>
                  </a:lnTo>
                  <a:lnTo>
                    <a:pt x="1026" y="644"/>
                  </a:lnTo>
                  <a:lnTo>
                    <a:pt x="1026" y="707"/>
                  </a:lnTo>
                  <a:lnTo>
                    <a:pt x="1026" y="749"/>
                  </a:lnTo>
                  <a:lnTo>
                    <a:pt x="1019" y="833"/>
                  </a:lnTo>
                  <a:lnTo>
                    <a:pt x="1012" y="897"/>
                  </a:lnTo>
                  <a:lnTo>
                    <a:pt x="1005" y="981"/>
                  </a:lnTo>
                  <a:lnTo>
                    <a:pt x="999" y="1012"/>
                  </a:lnTo>
                  <a:lnTo>
                    <a:pt x="986" y="1034"/>
                  </a:lnTo>
                  <a:lnTo>
                    <a:pt x="972" y="1055"/>
                  </a:lnTo>
                  <a:lnTo>
                    <a:pt x="959" y="1086"/>
                  </a:lnTo>
                  <a:lnTo>
                    <a:pt x="919" y="1107"/>
                  </a:lnTo>
                  <a:lnTo>
                    <a:pt x="899" y="1128"/>
                  </a:lnTo>
                  <a:lnTo>
                    <a:pt x="886" y="1160"/>
                  </a:lnTo>
                  <a:lnTo>
                    <a:pt x="847" y="1170"/>
                  </a:lnTo>
                  <a:lnTo>
                    <a:pt x="806" y="1191"/>
                  </a:lnTo>
                  <a:lnTo>
                    <a:pt x="800" y="1255"/>
                  </a:lnTo>
                  <a:lnTo>
                    <a:pt x="793" y="1339"/>
                  </a:lnTo>
                  <a:lnTo>
                    <a:pt x="793" y="1370"/>
                  </a:lnTo>
                  <a:lnTo>
                    <a:pt x="793" y="1413"/>
                  </a:lnTo>
                  <a:lnTo>
                    <a:pt x="793" y="1518"/>
                  </a:lnTo>
                  <a:lnTo>
                    <a:pt x="793" y="1549"/>
                  </a:lnTo>
                  <a:lnTo>
                    <a:pt x="793" y="1613"/>
                  </a:lnTo>
                  <a:lnTo>
                    <a:pt x="793" y="1655"/>
                  </a:lnTo>
                  <a:lnTo>
                    <a:pt x="806" y="1760"/>
                  </a:lnTo>
                  <a:lnTo>
                    <a:pt x="847" y="1844"/>
                  </a:lnTo>
                  <a:lnTo>
                    <a:pt x="860" y="1876"/>
                  </a:lnTo>
                  <a:lnTo>
                    <a:pt x="860" y="1939"/>
                  </a:lnTo>
                  <a:lnTo>
                    <a:pt x="853" y="1981"/>
                  </a:lnTo>
                  <a:lnTo>
                    <a:pt x="840" y="2023"/>
                  </a:lnTo>
                  <a:lnTo>
                    <a:pt x="826" y="2086"/>
                  </a:lnTo>
                  <a:lnTo>
                    <a:pt x="813" y="2118"/>
                  </a:lnTo>
                  <a:lnTo>
                    <a:pt x="800" y="2149"/>
                  </a:lnTo>
                  <a:lnTo>
                    <a:pt x="793" y="2244"/>
                  </a:lnTo>
                  <a:lnTo>
                    <a:pt x="780" y="2307"/>
                  </a:lnTo>
                  <a:lnTo>
                    <a:pt x="773" y="2371"/>
                  </a:lnTo>
                  <a:lnTo>
                    <a:pt x="766" y="2434"/>
                  </a:lnTo>
                  <a:lnTo>
                    <a:pt x="760" y="2465"/>
                  </a:lnTo>
                  <a:lnTo>
                    <a:pt x="714" y="2497"/>
                  </a:lnTo>
                  <a:lnTo>
                    <a:pt x="661" y="2518"/>
                  </a:lnTo>
                  <a:lnTo>
                    <a:pt x="634" y="2550"/>
                  </a:lnTo>
                  <a:lnTo>
                    <a:pt x="568" y="2634"/>
                  </a:lnTo>
                  <a:lnTo>
                    <a:pt x="514" y="2697"/>
                  </a:lnTo>
                  <a:lnTo>
                    <a:pt x="508" y="2729"/>
                  </a:lnTo>
                  <a:lnTo>
                    <a:pt x="495" y="2771"/>
                  </a:lnTo>
                  <a:lnTo>
                    <a:pt x="495" y="2834"/>
                  </a:lnTo>
                  <a:lnTo>
                    <a:pt x="495" y="2918"/>
                  </a:lnTo>
                  <a:lnTo>
                    <a:pt x="495" y="2981"/>
                  </a:lnTo>
                  <a:lnTo>
                    <a:pt x="495" y="3065"/>
                  </a:lnTo>
                  <a:lnTo>
                    <a:pt x="495" y="3129"/>
                  </a:lnTo>
                  <a:lnTo>
                    <a:pt x="495" y="3160"/>
                  </a:lnTo>
                  <a:lnTo>
                    <a:pt x="514" y="3192"/>
                  </a:lnTo>
                  <a:lnTo>
                    <a:pt x="541" y="3213"/>
                  </a:lnTo>
                  <a:lnTo>
                    <a:pt x="608" y="3234"/>
                  </a:lnTo>
                  <a:lnTo>
                    <a:pt x="627" y="3265"/>
                  </a:lnTo>
                  <a:lnTo>
                    <a:pt x="634" y="3297"/>
                  </a:lnTo>
                  <a:lnTo>
                    <a:pt x="634" y="3339"/>
                  </a:lnTo>
                  <a:lnTo>
                    <a:pt x="634" y="3423"/>
                  </a:lnTo>
                  <a:lnTo>
                    <a:pt x="634" y="3455"/>
                  </a:lnTo>
                  <a:lnTo>
                    <a:pt x="661" y="3560"/>
                  </a:lnTo>
                  <a:lnTo>
                    <a:pt x="700" y="3581"/>
                  </a:lnTo>
                  <a:lnTo>
                    <a:pt x="740" y="3644"/>
                  </a:lnTo>
                  <a:lnTo>
                    <a:pt x="740" y="3676"/>
                  </a:lnTo>
                  <a:lnTo>
                    <a:pt x="747" y="3718"/>
                  </a:lnTo>
                  <a:lnTo>
                    <a:pt x="747" y="3760"/>
                  </a:lnTo>
                  <a:lnTo>
                    <a:pt x="747" y="3792"/>
                  </a:lnTo>
                  <a:lnTo>
                    <a:pt x="747" y="3876"/>
                  </a:lnTo>
                  <a:lnTo>
                    <a:pt x="747" y="3992"/>
                  </a:lnTo>
                  <a:lnTo>
                    <a:pt x="747" y="4023"/>
                  </a:lnTo>
                  <a:lnTo>
                    <a:pt x="747" y="4055"/>
                  </a:lnTo>
                  <a:lnTo>
                    <a:pt x="753" y="4087"/>
                  </a:lnTo>
                  <a:lnTo>
                    <a:pt x="753" y="4118"/>
                  </a:lnTo>
                  <a:lnTo>
                    <a:pt x="760" y="4150"/>
                  </a:lnTo>
                  <a:lnTo>
                    <a:pt x="760" y="4181"/>
                  </a:lnTo>
                  <a:lnTo>
                    <a:pt x="747" y="4266"/>
                  </a:lnTo>
                  <a:lnTo>
                    <a:pt x="740" y="4297"/>
                  </a:lnTo>
                  <a:lnTo>
                    <a:pt x="727" y="4319"/>
                  </a:lnTo>
                  <a:lnTo>
                    <a:pt x="0" y="4319"/>
                  </a:lnTo>
                  <a:lnTo>
                    <a:pt x="0" y="0"/>
                  </a:lnTo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035" name="Group 11">
            <a:extLst>
              <a:ext uri="{FF2B5EF4-FFF2-40B4-BE49-F238E27FC236}">
                <a16:creationId xmlns:a16="http://schemas.microsoft.com/office/drawing/2014/main" id="{D7F7FF92-42FF-423B-9D40-348283AD9A42}"/>
              </a:ext>
            </a:extLst>
          </p:cNvPr>
          <p:cNvGrpSpPr>
            <a:grpSpLocks/>
          </p:cNvGrpSpPr>
          <p:nvPr/>
        </p:nvGrpSpPr>
        <p:grpSpPr bwMode="auto">
          <a:xfrm>
            <a:off x="554038" y="0"/>
            <a:ext cx="1081087" cy="6859588"/>
            <a:chOff x="349" y="0"/>
            <a:chExt cx="681" cy="4321"/>
          </a:xfrm>
        </p:grpSpPr>
        <p:sp>
          <p:nvSpPr>
            <p:cNvPr id="1029" name="Freeform 5">
              <a:extLst>
                <a:ext uri="{FF2B5EF4-FFF2-40B4-BE49-F238E27FC236}">
                  <a16:creationId xmlns:a16="http://schemas.microsoft.com/office/drawing/2014/main" id="{E64F7230-9B59-484B-86A1-A43FD54E0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" y="479"/>
              <a:ext cx="369" cy="1340"/>
            </a:xfrm>
            <a:custGeom>
              <a:avLst/>
              <a:gdLst>
                <a:gd name="T0" fmla="*/ 306 w 369"/>
                <a:gd name="T1" fmla="*/ 73 h 1340"/>
                <a:gd name="T2" fmla="*/ 299 w 369"/>
                <a:gd name="T3" fmla="*/ 136 h 1340"/>
                <a:gd name="T4" fmla="*/ 299 w 369"/>
                <a:gd name="T5" fmla="*/ 200 h 1340"/>
                <a:gd name="T6" fmla="*/ 285 w 369"/>
                <a:gd name="T7" fmla="*/ 263 h 1340"/>
                <a:gd name="T8" fmla="*/ 285 w 369"/>
                <a:gd name="T9" fmla="*/ 326 h 1340"/>
                <a:gd name="T10" fmla="*/ 279 w 369"/>
                <a:gd name="T11" fmla="*/ 379 h 1340"/>
                <a:gd name="T12" fmla="*/ 266 w 369"/>
                <a:gd name="T13" fmla="*/ 442 h 1340"/>
                <a:gd name="T14" fmla="*/ 219 w 369"/>
                <a:gd name="T15" fmla="*/ 463 h 1340"/>
                <a:gd name="T16" fmla="*/ 179 w 369"/>
                <a:gd name="T17" fmla="*/ 463 h 1340"/>
                <a:gd name="T18" fmla="*/ 139 w 369"/>
                <a:gd name="T19" fmla="*/ 526 h 1340"/>
                <a:gd name="T20" fmla="*/ 99 w 369"/>
                <a:gd name="T21" fmla="*/ 536 h 1340"/>
                <a:gd name="T22" fmla="*/ 60 w 369"/>
                <a:gd name="T23" fmla="*/ 579 h 1340"/>
                <a:gd name="T24" fmla="*/ 39 w 369"/>
                <a:gd name="T25" fmla="*/ 642 h 1340"/>
                <a:gd name="T26" fmla="*/ 53 w 369"/>
                <a:gd name="T27" fmla="*/ 705 h 1340"/>
                <a:gd name="T28" fmla="*/ 26 w 369"/>
                <a:gd name="T29" fmla="*/ 758 h 1340"/>
                <a:gd name="T30" fmla="*/ 0 w 369"/>
                <a:gd name="T31" fmla="*/ 842 h 1340"/>
                <a:gd name="T32" fmla="*/ 39 w 369"/>
                <a:gd name="T33" fmla="*/ 884 h 1340"/>
                <a:gd name="T34" fmla="*/ 53 w 369"/>
                <a:gd name="T35" fmla="*/ 937 h 1340"/>
                <a:gd name="T36" fmla="*/ 39 w 369"/>
                <a:gd name="T37" fmla="*/ 1010 h 1340"/>
                <a:gd name="T38" fmla="*/ 26 w 369"/>
                <a:gd name="T39" fmla="*/ 1073 h 1340"/>
                <a:gd name="T40" fmla="*/ 26 w 369"/>
                <a:gd name="T41" fmla="*/ 1137 h 1340"/>
                <a:gd name="T42" fmla="*/ 73 w 369"/>
                <a:gd name="T43" fmla="*/ 1189 h 1340"/>
                <a:gd name="T44" fmla="*/ 86 w 369"/>
                <a:gd name="T45" fmla="*/ 1252 h 1340"/>
                <a:gd name="T46" fmla="*/ 126 w 369"/>
                <a:gd name="T47" fmla="*/ 1284 h 1340"/>
                <a:gd name="T48" fmla="*/ 151 w 369"/>
                <a:gd name="T49" fmla="*/ 1312 h 1340"/>
                <a:gd name="T50" fmla="*/ 134 w 369"/>
                <a:gd name="T51" fmla="*/ 1228 h 1340"/>
                <a:gd name="T52" fmla="*/ 130 w 369"/>
                <a:gd name="T53" fmla="*/ 1129 h 1340"/>
                <a:gd name="T54" fmla="*/ 127 w 369"/>
                <a:gd name="T55" fmla="*/ 997 h 1340"/>
                <a:gd name="T56" fmla="*/ 134 w 369"/>
                <a:gd name="T57" fmla="*/ 823 h 1340"/>
                <a:gd name="T58" fmla="*/ 142 w 369"/>
                <a:gd name="T59" fmla="*/ 736 h 1340"/>
                <a:gd name="T60" fmla="*/ 185 w 369"/>
                <a:gd name="T61" fmla="*/ 700 h 1340"/>
                <a:gd name="T62" fmla="*/ 242 w 369"/>
                <a:gd name="T63" fmla="*/ 652 h 1340"/>
                <a:gd name="T64" fmla="*/ 290 w 369"/>
                <a:gd name="T65" fmla="*/ 619 h 1340"/>
                <a:gd name="T66" fmla="*/ 340 w 369"/>
                <a:gd name="T67" fmla="*/ 538 h 1340"/>
                <a:gd name="T68" fmla="*/ 352 w 369"/>
                <a:gd name="T69" fmla="*/ 430 h 1340"/>
                <a:gd name="T70" fmla="*/ 364 w 369"/>
                <a:gd name="T71" fmla="*/ 298 h 1340"/>
                <a:gd name="T72" fmla="*/ 364 w 369"/>
                <a:gd name="T73" fmla="*/ 226 h 1340"/>
                <a:gd name="T74" fmla="*/ 368 w 369"/>
                <a:gd name="T75" fmla="*/ 124 h 1340"/>
                <a:gd name="T76" fmla="*/ 338 w 369"/>
                <a:gd name="T77" fmla="*/ 52 h 1340"/>
                <a:gd name="T78" fmla="*/ 326 w 369"/>
                <a:gd name="T79" fmla="*/ 0 h 1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69" h="1340">
                  <a:moveTo>
                    <a:pt x="361" y="58"/>
                  </a:moveTo>
                  <a:lnTo>
                    <a:pt x="306" y="73"/>
                  </a:lnTo>
                  <a:lnTo>
                    <a:pt x="306" y="105"/>
                  </a:lnTo>
                  <a:lnTo>
                    <a:pt x="299" y="136"/>
                  </a:lnTo>
                  <a:lnTo>
                    <a:pt x="299" y="168"/>
                  </a:lnTo>
                  <a:lnTo>
                    <a:pt x="299" y="200"/>
                  </a:lnTo>
                  <a:lnTo>
                    <a:pt x="292" y="231"/>
                  </a:lnTo>
                  <a:lnTo>
                    <a:pt x="285" y="263"/>
                  </a:lnTo>
                  <a:lnTo>
                    <a:pt x="285" y="294"/>
                  </a:lnTo>
                  <a:lnTo>
                    <a:pt x="285" y="326"/>
                  </a:lnTo>
                  <a:lnTo>
                    <a:pt x="285" y="357"/>
                  </a:lnTo>
                  <a:lnTo>
                    <a:pt x="279" y="379"/>
                  </a:lnTo>
                  <a:lnTo>
                    <a:pt x="272" y="410"/>
                  </a:lnTo>
                  <a:lnTo>
                    <a:pt x="266" y="442"/>
                  </a:lnTo>
                  <a:lnTo>
                    <a:pt x="239" y="463"/>
                  </a:lnTo>
                  <a:lnTo>
                    <a:pt x="219" y="463"/>
                  </a:lnTo>
                  <a:lnTo>
                    <a:pt x="199" y="463"/>
                  </a:lnTo>
                  <a:lnTo>
                    <a:pt x="179" y="463"/>
                  </a:lnTo>
                  <a:lnTo>
                    <a:pt x="159" y="505"/>
                  </a:lnTo>
                  <a:lnTo>
                    <a:pt x="139" y="526"/>
                  </a:lnTo>
                  <a:lnTo>
                    <a:pt x="119" y="526"/>
                  </a:lnTo>
                  <a:lnTo>
                    <a:pt x="99" y="536"/>
                  </a:lnTo>
                  <a:lnTo>
                    <a:pt x="79" y="558"/>
                  </a:lnTo>
                  <a:lnTo>
                    <a:pt x="60" y="579"/>
                  </a:lnTo>
                  <a:lnTo>
                    <a:pt x="46" y="610"/>
                  </a:lnTo>
                  <a:lnTo>
                    <a:pt x="39" y="642"/>
                  </a:lnTo>
                  <a:lnTo>
                    <a:pt x="39" y="673"/>
                  </a:lnTo>
                  <a:lnTo>
                    <a:pt x="53" y="705"/>
                  </a:lnTo>
                  <a:lnTo>
                    <a:pt x="39" y="736"/>
                  </a:lnTo>
                  <a:lnTo>
                    <a:pt x="26" y="758"/>
                  </a:lnTo>
                  <a:lnTo>
                    <a:pt x="6" y="800"/>
                  </a:lnTo>
                  <a:lnTo>
                    <a:pt x="0" y="842"/>
                  </a:lnTo>
                  <a:lnTo>
                    <a:pt x="19" y="873"/>
                  </a:lnTo>
                  <a:lnTo>
                    <a:pt x="39" y="884"/>
                  </a:lnTo>
                  <a:lnTo>
                    <a:pt x="46" y="915"/>
                  </a:lnTo>
                  <a:lnTo>
                    <a:pt x="53" y="937"/>
                  </a:lnTo>
                  <a:lnTo>
                    <a:pt x="53" y="968"/>
                  </a:lnTo>
                  <a:lnTo>
                    <a:pt x="39" y="1010"/>
                  </a:lnTo>
                  <a:lnTo>
                    <a:pt x="39" y="1042"/>
                  </a:lnTo>
                  <a:lnTo>
                    <a:pt x="26" y="1073"/>
                  </a:lnTo>
                  <a:lnTo>
                    <a:pt x="19" y="1105"/>
                  </a:lnTo>
                  <a:lnTo>
                    <a:pt x="26" y="1137"/>
                  </a:lnTo>
                  <a:lnTo>
                    <a:pt x="53" y="1158"/>
                  </a:lnTo>
                  <a:lnTo>
                    <a:pt x="73" y="1189"/>
                  </a:lnTo>
                  <a:lnTo>
                    <a:pt x="79" y="1221"/>
                  </a:lnTo>
                  <a:lnTo>
                    <a:pt x="86" y="1252"/>
                  </a:lnTo>
                  <a:lnTo>
                    <a:pt x="106" y="1263"/>
                  </a:lnTo>
                  <a:lnTo>
                    <a:pt x="126" y="1284"/>
                  </a:lnTo>
                  <a:lnTo>
                    <a:pt x="161" y="1339"/>
                  </a:lnTo>
                  <a:lnTo>
                    <a:pt x="151" y="1312"/>
                  </a:lnTo>
                  <a:lnTo>
                    <a:pt x="142" y="1261"/>
                  </a:lnTo>
                  <a:lnTo>
                    <a:pt x="134" y="1228"/>
                  </a:lnTo>
                  <a:lnTo>
                    <a:pt x="127" y="1165"/>
                  </a:lnTo>
                  <a:lnTo>
                    <a:pt x="130" y="1129"/>
                  </a:lnTo>
                  <a:lnTo>
                    <a:pt x="127" y="1087"/>
                  </a:lnTo>
                  <a:lnTo>
                    <a:pt x="127" y="997"/>
                  </a:lnTo>
                  <a:lnTo>
                    <a:pt x="130" y="910"/>
                  </a:lnTo>
                  <a:lnTo>
                    <a:pt x="134" y="823"/>
                  </a:lnTo>
                  <a:lnTo>
                    <a:pt x="134" y="787"/>
                  </a:lnTo>
                  <a:lnTo>
                    <a:pt x="142" y="736"/>
                  </a:lnTo>
                  <a:lnTo>
                    <a:pt x="158" y="709"/>
                  </a:lnTo>
                  <a:lnTo>
                    <a:pt x="185" y="700"/>
                  </a:lnTo>
                  <a:lnTo>
                    <a:pt x="223" y="688"/>
                  </a:lnTo>
                  <a:lnTo>
                    <a:pt x="242" y="652"/>
                  </a:lnTo>
                  <a:lnTo>
                    <a:pt x="263" y="628"/>
                  </a:lnTo>
                  <a:lnTo>
                    <a:pt x="290" y="619"/>
                  </a:lnTo>
                  <a:lnTo>
                    <a:pt x="304" y="592"/>
                  </a:lnTo>
                  <a:lnTo>
                    <a:pt x="340" y="538"/>
                  </a:lnTo>
                  <a:lnTo>
                    <a:pt x="340" y="496"/>
                  </a:lnTo>
                  <a:lnTo>
                    <a:pt x="352" y="430"/>
                  </a:lnTo>
                  <a:lnTo>
                    <a:pt x="359" y="358"/>
                  </a:lnTo>
                  <a:lnTo>
                    <a:pt x="364" y="298"/>
                  </a:lnTo>
                  <a:lnTo>
                    <a:pt x="364" y="262"/>
                  </a:lnTo>
                  <a:lnTo>
                    <a:pt x="364" y="226"/>
                  </a:lnTo>
                  <a:lnTo>
                    <a:pt x="368" y="184"/>
                  </a:lnTo>
                  <a:lnTo>
                    <a:pt x="368" y="124"/>
                  </a:lnTo>
                  <a:lnTo>
                    <a:pt x="364" y="94"/>
                  </a:lnTo>
                  <a:lnTo>
                    <a:pt x="338" y="52"/>
                  </a:lnTo>
                  <a:lnTo>
                    <a:pt x="345" y="10"/>
                  </a:lnTo>
                  <a:lnTo>
                    <a:pt x="326" y="0"/>
                  </a:lnTo>
                  <a:lnTo>
                    <a:pt x="338" y="4"/>
                  </a:lnTo>
                </a:path>
              </a:pathLst>
            </a:custGeom>
            <a:solidFill>
              <a:srgbClr val="39393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0" name="Freeform 6">
              <a:extLst>
                <a:ext uri="{FF2B5EF4-FFF2-40B4-BE49-F238E27FC236}">
                  <a16:creationId xmlns:a16="http://schemas.microsoft.com/office/drawing/2014/main" id="{64535329-12EA-47B1-9850-6561371A5F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" y="1824"/>
              <a:ext cx="513" cy="1378"/>
            </a:xfrm>
            <a:custGeom>
              <a:avLst/>
              <a:gdLst>
                <a:gd name="T0" fmla="*/ 477 w 513"/>
                <a:gd name="T1" fmla="*/ 61 h 1378"/>
                <a:gd name="T2" fmla="*/ 451 w 513"/>
                <a:gd name="T3" fmla="*/ 114 h 1378"/>
                <a:gd name="T4" fmla="*/ 444 w 513"/>
                <a:gd name="T5" fmla="*/ 167 h 1378"/>
                <a:gd name="T6" fmla="*/ 444 w 513"/>
                <a:gd name="T7" fmla="*/ 230 h 1378"/>
                <a:gd name="T8" fmla="*/ 424 w 513"/>
                <a:gd name="T9" fmla="*/ 282 h 1378"/>
                <a:gd name="T10" fmla="*/ 385 w 513"/>
                <a:gd name="T11" fmla="*/ 303 h 1378"/>
                <a:gd name="T12" fmla="*/ 358 w 513"/>
                <a:gd name="T13" fmla="*/ 346 h 1378"/>
                <a:gd name="T14" fmla="*/ 358 w 513"/>
                <a:gd name="T15" fmla="*/ 409 h 1378"/>
                <a:gd name="T16" fmla="*/ 318 w 513"/>
                <a:gd name="T17" fmla="*/ 440 h 1378"/>
                <a:gd name="T18" fmla="*/ 265 w 513"/>
                <a:gd name="T19" fmla="*/ 493 h 1378"/>
                <a:gd name="T20" fmla="*/ 186 w 513"/>
                <a:gd name="T21" fmla="*/ 567 h 1378"/>
                <a:gd name="T22" fmla="*/ 179 w 513"/>
                <a:gd name="T23" fmla="*/ 672 h 1378"/>
                <a:gd name="T24" fmla="*/ 133 w 513"/>
                <a:gd name="T25" fmla="*/ 682 h 1378"/>
                <a:gd name="T26" fmla="*/ 73 w 513"/>
                <a:gd name="T27" fmla="*/ 725 h 1378"/>
                <a:gd name="T28" fmla="*/ 33 w 513"/>
                <a:gd name="T29" fmla="*/ 809 h 1378"/>
                <a:gd name="T30" fmla="*/ 13 w 513"/>
                <a:gd name="T31" fmla="*/ 935 h 1378"/>
                <a:gd name="T32" fmla="*/ 0 w 513"/>
                <a:gd name="T33" fmla="*/ 1030 h 1378"/>
                <a:gd name="T34" fmla="*/ 13 w 513"/>
                <a:gd name="T35" fmla="*/ 1156 h 1378"/>
                <a:gd name="T36" fmla="*/ 33 w 513"/>
                <a:gd name="T37" fmla="*/ 1304 h 1378"/>
                <a:gd name="T38" fmla="*/ 73 w 513"/>
                <a:gd name="T39" fmla="*/ 1377 h 1378"/>
                <a:gd name="T40" fmla="*/ 133 w 513"/>
                <a:gd name="T41" fmla="*/ 1377 h 1378"/>
                <a:gd name="T42" fmla="*/ 146 w 513"/>
                <a:gd name="T43" fmla="*/ 1313 h 1378"/>
                <a:gd name="T44" fmla="*/ 146 w 513"/>
                <a:gd name="T45" fmla="*/ 1178 h 1378"/>
                <a:gd name="T46" fmla="*/ 143 w 513"/>
                <a:gd name="T47" fmla="*/ 1049 h 1378"/>
                <a:gd name="T48" fmla="*/ 155 w 513"/>
                <a:gd name="T49" fmla="*/ 923 h 1378"/>
                <a:gd name="T50" fmla="*/ 196 w 513"/>
                <a:gd name="T51" fmla="*/ 842 h 1378"/>
                <a:gd name="T52" fmla="*/ 238 w 513"/>
                <a:gd name="T53" fmla="*/ 779 h 1378"/>
                <a:gd name="T54" fmla="*/ 286 w 513"/>
                <a:gd name="T55" fmla="*/ 728 h 1378"/>
                <a:gd name="T56" fmla="*/ 341 w 513"/>
                <a:gd name="T57" fmla="*/ 689 h 1378"/>
                <a:gd name="T58" fmla="*/ 380 w 513"/>
                <a:gd name="T59" fmla="*/ 665 h 1378"/>
                <a:gd name="T60" fmla="*/ 416 w 513"/>
                <a:gd name="T61" fmla="*/ 620 h 1378"/>
                <a:gd name="T62" fmla="*/ 421 w 513"/>
                <a:gd name="T63" fmla="*/ 548 h 1378"/>
                <a:gd name="T64" fmla="*/ 443 w 513"/>
                <a:gd name="T65" fmla="*/ 419 h 1378"/>
                <a:gd name="T66" fmla="*/ 455 w 513"/>
                <a:gd name="T67" fmla="*/ 320 h 1378"/>
                <a:gd name="T68" fmla="*/ 481 w 513"/>
                <a:gd name="T69" fmla="*/ 266 h 1378"/>
                <a:gd name="T70" fmla="*/ 491 w 513"/>
                <a:gd name="T71" fmla="*/ 206 h 1378"/>
                <a:gd name="T72" fmla="*/ 512 w 513"/>
                <a:gd name="T73" fmla="*/ 128 h 1378"/>
                <a:gd name="T74" fmla="*/ 498 w 513"/>
                <a:gd name="T75" fmla="*/ 0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13" h="1378">
                  <a:moveTo>
                    <a:pt x="498" y="0"/>
                  </a:moveTo>
                  <a:lnTo>
                    <a:pt x="477" y="61"/>
                  </a:lnTo>
                  <a:lnTo>
                    <a:pt x="471" y="93"/>
                  </a:lnTo>
                  <a:lnTo>
                    <a:pt x="451" y="114"/>
                  </a:lnTo>
                  <a:lnTo>
                    <a:pt x="444" y="145"/>
                  </a:lnTo>
                  <a:lnTo>
                    <a:pt x="444" y="167"/>
                  </a:lnTo>
                  <a:lnTo>
                    <a:pt x="451" y="198"/>
                  </a:lnTo>
                  <a:lnTo>
                    <a:pt x="444" y="230"/>
                  </a:lnTo>
                  <a:lnTo>
                    <a:pt x="444" y="261"/>
                  </a:lnTo>
                  <a:lnTo>
                    <a:pt x="424" y="282"/>
                  </a:lnTo>
                  <a:lnTo>
                    <a:pt x="404" y="293"/>
                  </a:lnTo>
                  <a:lnTo>
                    <a:pt x="385" y="303"/>
                  </a:lnTo>
                  <a:lnTo>
                    <a:pt x="358" y="324"/>
                  </a:lnTo>
                  <a:lnTo>
                    <a:pt x="358" y="346"/>
                  </a:lnTo>
                  <a:lnTo>
                    <a:pt x="358" y="377"/>
                  </a:lnTo>
                  <a:lnTo>
                    <a:pt x="358" y="409"/>
                  </a:lnTo>
                  <a:lnTo>
                    <a:pt x="344" y="419"/>
                  </a:lnTo>
                  <a:lnTo>
                    <a:pt x="318" y="440"/>
                  </a:lnTo>
                  <a:lnTo>
                    <a:pt x="285" y="493"/>
                  </a:lnTo>
                  <a:lnTo>
                    <a:pt x="265" y="493"/>
                  </a:lnTo>
                  <a:lnTo>
                    <a:pt x="225" y="514"/>
                  </a:lnTo>
                  <a:lnTo>
                    <a:pt x="186" y="567"/>
                  </a:lnTo>
                  <a:lnTo>
                    <a:pt x="186" y="598"/>
                  </a:lnTo>
                  <a:lnTo>
                    <a:pt x="179" y="672"/>
                  </a:lnTo>
                  <a:lnTo>
                    <a:pt x="152" y="682"/>
                  </a:lnTo>
                  <a:lnTo>
                    <a:pt x="133" y="682"/>
                  </a:lnTo>
                  <a:lnTo>
                    <a:pt x="112" y="703"/>
                  </a:lnTo>
                  <a:lnTo>
                    <a:pt x="73" y="725"/>
                  </a:lnTo>
                  <a:lnTo>
                    <a:pt x="33" y="777"/>
                  </a:lnTo>
                  <a:lnTo>
                    <a:pt x="33" y="809"/>
                  </a:lnTo>
                  <a:lnTo>
                    <a:pt x="39" y="872"/>
                  </a:lnTo>
                  <a:lnTo>
                    <a:pt x="13" y="935"/>
                  </a:lnTo>
                  <a:lnTo>
                    <a:pt x="0" y="967"/>
                  </a:lnTo>
                  <a:lnTo>
                    <a:pt x="0" y="1030"/>
                  </a:lnTo>
                  <a:lnTo>
                    <a:pt x="6" y="1093"/>
                  </a:lnTo>
                  <a:lnTo>
                    <a:pt x="13" y="1156"/>
                  </a:lnTo>
                  <a:lnTo>
                    <a:pt x="13" y="1240"/>
                  </a:lnTo>
                  <a:lnTo>
                    <a:pt x="33" y="1304"/>
                  </a:lnTo>
                  <a:lnTo>
                    <a:pt x="33" y="1367"/>
                  </a:lnTo>
                  <a:lnTo>
                    <a:pt x="73" y="1377"/>
                  </a:lnTo>
                  <a:lnTo>
                    <a:pt x="93" y="1377"/>
                  </a:lnTo>
                  <a:lnTo>
                    <a:pt x="133" y="1377"/>
                  </a:lnTo>
                  <a:lnTo>
                    <a:pt x="143" y="1358"/>
                  </a:lnTo>
                  <a:lnTo>
                    <a:pt x="146" y="1313"/>
                  </a:lnTo>
                  <a:lnTo>
                    <a:pt x="146" y="1247"/>
                  </a:lnTo>
                  <a:lnTo>
                    <a:pt x="146" y="1178"/>
                  </a:lnTo>
                  <a:lnTo>
                    <a:pt x="146" y="1115"/>
                  </a:lnTo>
                  <a:lnTo>
                    <a:pt x="143" y="1049"/>
                  </a:lnTo>
                  <a:lnTo>
                    <a:pt x="148" y="977"/>
                  </a:lnTo>
                  <a:lnTo>
                    <a:pt x="155" y="923"/>
                  </a:lnTo>
                  <a:lnTo>
                    <a:pt x="163" y="878"/>
                  </a:lnTo>
                  <a:lnTo>
                    <a:pt x="196" y="842"/>
                  </a:lnTo>
                  <a:lnTo>
                    <a:pt x="220" y="812"/>
                  </a:lnTo>
                  <a:lnTo>
                    <a:pt x="238" y="779"/>
                  </a:lnTo>
                  <a:lnTo>
                    <a:pt x="269" y="752"/>
                  </a:lnTo>
                  <a:lnTo>
                    <a:pt x="286" y="728"/>
                  </a:lnTo>
                  <a:lnTo>
                    <a:pt x="310" y="698"/>
                  </a:lnTo>
                  <a:lnTo>
                    <a:pt x="341" y="689"/>
                  </a:lnTo>
                  <a:lnTo>
                    <a:pt x="361" y="677"/>
                  </a:lnTo>
                  <a:lnTo>
                    <a:pt x="380" y="665"/>
                  </a:lnTo>
                  <a:lnTo>
                    <a:pt x="409" y="650"/>
                  </a:lnTo>
                  <a:lnTo>
                    <a:pt x="416" y="620"/>
                  </a:lnTo>
                  <a:lnTo>
                    <a:pt x="421" y="581"/>
                  </a:lnTo>
                  <a:lnTo>
                    <a:pt x="421" y="548"/>
                  </a:lnTo>
                  <a:lnTo>
                    <a:pt x="431" y="479"/>
                  </a:lnTo>
                  <a:lnTo>
                    <a:pt x="443" y="419"/>
                  </a:lnTo>
                  <a:lnTo>
                    <a:pt x="445" y="371"/>
                  </a:lnTo>
                  <a:lnTo>
                    <a:pt x="455" y="320"/>
                  </a:lnTo>
                  <a:lnTo>
                    <a:pt x="467" y="296"/>
                  </a:lnTo>
                  <a:lnTo>
                    <a:pt x="481" y="266"/>
                  </a:lnTo>
                  <a:lnTo>
                    <a:pt x="481" y="236"/>
                  </a:lnTo>
                  <a:lnTo>
                    <a:pt x="491" y="206"/>
                  </a:lnTo>
                  <a:lnTo>
                    <a:pt x="496" y="176"/>
                  </a:lnTo>
                  <a:lnTo>
                    <a:pt x="512" y="128"/>
                  </a:lnTo>
                  <a:lnTo>
                    <a:pt x="508" y="74"/>
                  </a:lnTo>
                  <a:lnTo>
                    <a:pt x="498" y="0"/>
                  </a:lnTo>
                  <a:lnTo>
                    <a:pt x="498" y="0"/>
                  </a:lnTo>
                </a:path>
              </a:pathLst>
            </a:custGeom>
            <a:solidFill>
              <a:srgbClr val="39393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1" name="Freeform 7">
              <a:extLst>
                <a:ext uri="{FF2B5EF4-FFF2-40B4-BE49-F238E27FC236}">
                  <a16:creationId xmlns:a16="http://schemas.microsoft.com/office/drawing/2014/main" id="{7262EE46-17CD-4B56-A0E1-0258B498D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" y="3254"/>
              <a:ext cx="178" cy="1067"/>
            </a:xfrm>
            <a:custGeom>
              <a:avLst/>
              <a:gdLst>
                <a:gd name="T0" fmla="*/ 0 w 178"/>
                <a:gd name="T1" fmla="*/ 26 h 1067"/>
                <a:gd name="T2" fmla="*/ 20 w 178"/>
                <a:gd name="T3" fmla="*/ 0 h 1067"/>
                <a:gd name="T4" fmla="*/ 47 w 178"/>
                <a:gd name="T5" fmla="*/ 38 h 1067"/>
                <a:gd name="T6" fmla="*/ 50 w 178"/>
                <a:gd name="T7" fmla="*/ 77 h 1067"/>
                <a:gd name="T8" fmla="*/ 45 w 178"/>
                <a:gd name="T9" fmla="*/ 133 h 1067"/>
                <a:gd name="T10" fmla="*/ 45 w 178"/>
                <a:gd name="T11" fmla="*/ 208 h 1067"/>
                <a:gd name="T12" fmla="*/ 60 w 178"/>
                <a:gd name="T13" fmla="*/ 256 h 1067"/>
                <a:gd name="T14" fmla="*/ 69 w 178"/>
                <a:gd name="T15" fmla="*/ 279 h 1067"/>
                <a:gd name="T16" fmla="*/ 80 w 178"/>
                <a:gd name="T17" fmla="*/ 302 h 1067"/>
                <a:gd name="T18" fmla="*/ 119 w 178"/>
                <a:gd name="T19" fmla="*/ 336 h 1067"/>
                <a:gd name="T20" fmla="*/ 158 w 178"/>
                <a:gd name="T21" fmla="*/ 396 h 1067"/>
                <a:gd name="T22" fmla="*/ 161 w 178"/>
                <a:gd name="T23" fmla="*/ 434 h 1067"/>
                <a:gd name="T24" fmla="*/ 165 w 178"/>
                <a:gd name="T25" fmla="*/ 476 h 1067"/>
                <a:gd name="T26" fmla="*/ 161 w 178"/>
                <a:gd name="T27" fmla="*/ 538 h 1067"/>
                <a:gd name="T28" fmla="*/ 167 w 178"/>
                <a:gd name="T29" fmla="*/ 583 h 1067"/>
                <a:gd name="T30" fmla="*/ 158 w 178"/>
                <a:gd name="T31" fmla="*/ 649 h 1067"/>
                <a:gd name="T32" fmla="*/ 161 w 178"/>
                <a:gd name="T33" fmla="*/ 681 h 1067"/>
                <a:gd name="T34" fmla="*/ 161 w 178"/>
                <a:gd name="T35" fmla="*/ 714 h 1067"/>
                <a:gd name="T36" fmla="*/ 165 w 178"/>
                <a:gd name="T37" fmla="*/ 744 h 1067"/>
                <a:gd name="T38" fmla="*/ 160 w 178"/>
                <a:gd name="T39" fmla="*/ 784 h 1067"/>
                <a:gd name="T40" fmla="*/ 166 w 178"/>
                <a:gd name="T41" fmla="*/ 825 h 1067"/>
                <a:gd name="T42" fmla="*/ 166 w 178"/>
                <a:gd name="T43" fmla="*/ 856 h 1067"/>
                <a:gd name="T44" fmla="*/ 173 w 178"/>
                <a:gd name="T45" fmla="*/ 888 h 1067"/>
                <a:gd name="T46" fmla="*/ 177 w 178"/>
                <a:gd name="T47" fmla="*/ 923 h 1067"/>
                <a:gd name="T48" fmla="*/ 173 w 178"/>
                <a:gd name="T49" fmla="*/ 950 h 1067"/>
                <a:gd name="T50" fmla="*/ 173 w 178"/>
                <a:gd name="T51" fmla="*/ 982 h 1067"/>
                <a:gd name="T52" fmla="*/ 166 w 178"/>
                <a:gd name="T53" fmla="*/ 1013 h 1067"/>
                <a:gd name="T54" fmla="*/ 146 w 178"/>
                <a:gd name="T55" fmla="*/ 1066 h 1067"/>
                <a:gd name="T56" fmla="*/ 26 w 178"/>
                <a:gd name="T57" fmla="*/ 1065 h 1067"/>
                <a:gd name="T58" fmla="*/ 48 w 178"/>
                <a:gd name="T59" fmla="*/ 1034 h 1067"/>
                <a:gd name="T60" fmla="*/ 61 w 178"/>
                <a:gd name="T61" fmla="*/ 1003 h 1067"/>
                <a:gd name="T62" fmla="*/ 80 w 178"/>
                <a:gd name="T63" fmla="*/ 982 h 1067"/>
                <a:gd name="T64" fmla="*/ 94 w 178"/>
                <a:gd name="T65" fmla="*/ 960 h 1067"/>
                <a:gd name="T66" fmla="*/ 101 w 178"/>
                <a:gd name="T67" fmla="*/ 930 h 1067"/>
                <a:gd name="T68" fmla="*/ 94 w 178"/>
                <a:gd name="T69" fmla="*/ 888 h 1067"/>
                <a:gd name="T70" fmla="*/ 94 w 178"/>
                <a:gd name="T71" fmla="*/ 846 h 1067"/>
                <a:gd name="T72" fmla="*/ 80 w 178"/>
                <a:gd name="T73" fmla="*/ 804 h 1067"/>
                <a:gd name="T74" fmla="*/ 74 w 178"/>
                <a:gd name="T75" fmla="*/ 773 h 1067"/>
                <a:gd name="T76" fmla="*/ 61 w 178"/>
                <a:gd name="T77" fmla="*/ 741 h 1067"/>
                <a:gd name="T78" fmla="*/ 74 w 178"/>
                <a:gd name="T79" fmla="*/ 710 h 1067"/>
                <a:gd name="T80" fmla="*/ 80 w 178"/>
                <a:gd name="T81" fmla="*/ 637 h 1067"/>
                <a:gd name="T82" fmla="*/ 87 w 178"/>
                <a:gd name="T83" fmla="*/ 606 h 1067"/>
                <a:gd name="T84" fmla="*/ 87 w 178"/>
                <a:gd name="T85" fmla="*/ 584 h 1067"/>
                <a:gd name="T86" fmla="*/ 87 w 178"/>
                <a:gd name="T87" fmla="*/ 542 h 1067"/>
                <a:gd name="T88" fmla="*/ 80 w 178"/>
                <a:gd name="T89" fmla="*/ 512 h 1067"/>
                <a:gd name="T90" fmla="*/ 80 w 178"/>
                <a:gd name="T91" fmla="*/ 438 h 1067"/>
                <a:gd name="T92" fmla="*/ 67 w 178"/>
                <a:gd name="T93" fmla="*/ 407 h 1067"/>
                <a:gd name="T94" fmla="*/ 61 w 178"/>
                <a:gd name="T95" fmla="*/ 386 h 1067"/>
                <a:gd name="T96" fmla="*/ 54 w 178"/>
                <a:gd name="T97" fmla="*/ 302 h 1067"/>
                <a:gd name="T98" fmla="*/ 45 w 178"/>
                <a:gd name="T99" fmla="*/ 300 h 1067"/>
                <a:gd name="T100" fmla="*/ 24 w 178"/>
                <a:gd name="T101" fmla="*/ 250 h 1067"/>
                <a:gd name="T102" fmla="*/ 18 w 178"/>
                <a:gd name="T103" fmla="*/ 208 h 1067"/>
                <a:gd name="T104" fmla="*/ 15 w 178"/>
                <a:gd name="T105" fmla="*/ 119 h 10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8" h="1067">
                  <a:moveTo>
                    <a:pt x="0" y="26"/>
                  </a:moveTo>
                  <a:lnTo>
                    <a:pt x="20" y="0"/>
                  </a:lnTo>
                  <a:lnTo>
                    <a:pt x="47" y="38"/>
                  </a:lnTo>
                  <a:lnTo>
                    <a:pt x="50" y="77"/>
                  </a:lnTo>
                  <a:lnTo>
                    <a:pt x="45" y="133"/>
                  </a:lnTo>
                  <a:lnTo>
                    <a:pt x="45" y="208"/>
                  </a:lnTo>
                  <a:lnTo>
                    <a:pt x="60" y="256"/>
                  </a:lnTo>
                  <a:lnTo>
                    <a:pt x="69" y="279"/>
                  </a:lnTo>
                  <a:lnTo>
                    <a:pt x="80" y="302"/>
                  </a:lnTo>
                  <a:lnTo>
                    <a:pt x="119" y="336"/>
                  </a:lnTo>
                  <a:lnTo>
                    <a:pt x="158" y="396"/>
                  </a:lnTo>
                  <a:lnTo>
                    <a:pt x="161" y="434"/>
                  </a:lnTo>
                  <a:lnTo>
                    <a:pt x="165" y="476"/>
                  </a:lnTo>
                  <a:lnTo>
                    <a:pt x="161" y="538"/>
                  </a:lnTo>
                  <a:lnTo>
                    <a:pt x="167" y="583"/>
                  </a:lnTo>
                  <a:lnTo>
                    <a:pt x="158" y="649"/>
                  </a:lnTo>
                  <a:lnTo>
                    <a:pt x="161" y="681"/>
                  </a:lnTo>
                  <a:lnTo>
                    <a:pt x="161" y="714"/>
                  </a:lnTo>
                  <a:lnTo>
                    <a:pt x="165" y="744"/>
                  </a:lnTo>
                  <a:lnTo>
                    <a:pt x="160" y="784"/>
                  </a:lnTo>
                  <a:lnTo>
                    <a:pt x="166" y="825"/>
                  </a:lnTo>
                  <a:lnTo>
                    <a:pt x="166" y="856"/>
                  </a:lnTo>
                  <a:lnTo>
                    <a:pt x="173" y="888"/>
                  </a:lnTo>
                  <a:lnTo>
                    <a:pt x="177" y="923"/>
                  </a:lnTo>
                  <a:lnTo>
                    <a:pt x="173" y="950"/>
                  </a:lnTo>
                  <a:lnTo>
                    <a:pt x="173" y="982"/>
                  </a:lnTo>
                  <a:lnTo>
                    <a:pt x="166" y="1013"/>
                  </a:lnTo>
                  <a:lnTo>
                    <a:pt x="146" y="1066"/>
                  </a:lnTo>
                  <a:lnTo>
                    <a:pt x="26" y="1065"/>
                  </a:lnTo>
                  <a:lnTo>
                    <a:pt x="48" y="1034"/>
                  </a:lnTo>
                  <a:lnTo>
                    <a:pt x="61" y="1003"/>
                  </a:lnTo>
                  <a:lnTo>
                    <a:pt x="80" y="982"/>
                  </a:lnTo>
                  <a:lnTo>
                    <a:pt x="94" y="960"/>
                  </a:lnTo>
                  <a:lnTo>
                    <a:pt x="101" y="930"/>
                  </a:lnTo>
                  <a:lnTo>
                    <a:pt x="94" y="888"/>
                  </a:lnTo>
                  <a:lnTo>
                    <a:pt x="94" y="846"/>
                  </a:lnTo>
                  <a:lnTo>
                    <a:pt x="80" y="804"/>
                  </a:lnTo>
                  <a:lnTo>
                    <a:pt x="74" y="773"/>
                  </a:lnTo>
                  <a:lnTo>
                    <a:pt x="61" y="741"/>
                  </a:lnTo>
                  <a:lnTo>
                    <a:pt x="74" y="710"/>
                  </a:lnTo>
                  <a:lnTo>
                    <a:pt x="80" y="637"/>
                  </a:lnTo>
                  <a:lnTo>
                    <a:pt x="87" y="606"/>
                  </a:lnTo>
                  <a:lnTo>
                    <a:pt x="87" y="584"/>
                  </a:lnTo>
                  <a:lnTo>
                    <a:pt x="87" y="542"/>
                  </a:lnTo>
                  <a:lnTo>
                    <a:pt x="80" y="512"/>
                  </a:lnTo>
                  <a:lnTo>
                    <a:pt x="80" y="438"/>
                  </a:lnTo>
                  <a:lnTo>
                    <a:pt x="67" y="407"/>
                  </a:lnTo>
                  <a:lnTo>
                    <a:pt x="61" y="386"/>
                  </a:lnTo>
                  <a:lnTo>
                    <a:pt x="54" y="302"/>
                  </a:lnTo>
                  <a:lnTo>
                    <a:pt x="45" y="300"/>
                  </a:lnTo>
                  <a:lnTo>
                    <a:pt x="24" y="250"/>
                  </a:lnTo>
                  <a:lnTo>
                    <a:pt x="18" y="208"/>
                  </a:lnTo>
                  <a:lnTo>
                    <a:pt x="15" y="119"/>
                  </a:lnTo>
                </a:path>
              </a:pathLst>
            </a:custGeom>
            <a:solidFill>
              <a:srgbClr val="39393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2" name="Freeform 8">
              <a:extLst>
                <a:ext uri="{FF2B5EF4-FFF2-40B4-BE49-F238E27FC236}">
                  <a16:creationId xmlns:a16="http://schemas.microsoft.com/office/drawing/2014/main" id="{C2029184-39B6-46C5-A411-24315657A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" y="0"/>
              <a:ext cx="274" cy="385"/>
            </a:xfrm>
            <a:custGeom>
              <a:avLst/>
              <a:gdLst>
                <a:gd name="T0" fmla="*/ 0 w 274"/>
                <a:gd name="T1" fmla="*/ 0 h 385"/>
                <a:gd name="T2" fmla="*/ 111 w 274"/>
                <a:gd name="T3" fmla="*/ 0 h 385"/>
                <a:gd name="T4" fmla="*/ 147 w 274"/>
                <a:gd name="T5" fmla="*/ 18 h 385"/>
                <a:gd name="T6" fmla="*/ 171 w 274"/>
                <a:gd name="T7" fmla="*/ 39 h 385"/>
                <a:gd name="T8" fmla="*/ 201 w 274"/>
                <a:gd name="T9" fmla="*/ 72 h 385"/>
                <a:gd name="T10" fmla="*/ 219 w 274"/>
                <a:gd name="T11" fmla="*/ 132 h 385"/>
                <a:gd name="T12" fmla="*/ 234 w 274"/>
                <a:gd name="T13" fmla="*/ 165 h 385"/>
                <a:gd name="T14" fmla="*/ 239 w 274"/>
                <a:gd name="T15" fmla="*/ 222 h 385"/>
                <a:gd name="T16" fmla="*/ 255 w 274"/>
                <a:gd name="T17" fmla="*/ 288 h 385"/>
                <a:gd name="T18" fmla="*/ 273 w 274"/>
                <a:gd name="T19" fmla="*/ 384 h 385"/>
                <a:gd name="T20" fmla="*/ 217 w 274"/>
                <a:gd name="T21" fmla="*/ 370 h 385"/>
                <a:gd name="T22" fmla="*/ 203 w 274"/>
                <a:gd name="T23" fmla="*/ 339 h 385"/>
                <a:gd name="T24" fmla="*/ 183 w 274"/>
                <a:gd name="T25" fmla="*/ 307 h 385"/>
                <a:gd name="T26" fmla="*/ 170 w 274"/>
                <a:gd name="T27" fmla="*/ 275 h 385"/>
                <a:gd name="T28" fmla="*/ 156 w 274"/>
                <a:gd name="T29" fmla="*/ 202 h 385"/>
                <a:gd name="T30" fmla="*/ 143 w 274"/>
                <a:gd name="T31" fmla="*/ 170 h 385"/>
                <a:gd name="T32" fmla="*/ 130 w 274"/>
                <a:gd name="T33" fmla="*/ 139 h 385"/>
                <a:gd name="T34" fmla="*/ 76 w 274"/>
                <a:gd name="T35" fmla="*/ 97 h 385"/>
                <a:gd name="T36" fmla="*/ 63 w 274"/>
                <a:gd name="T37" fmla="*/ 75 h 385"/>
                <a:gd name="T38" fmla="*/ 43 w 274"/>
                <a:gd name="T39" fmla="*/ 65 h 385"/>
                <a:gd name="T40" fmla="*/ 27 w 274"/>
                <a:gd name="T41" fmla="*/ 21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4" h="385">
                  <a:moveTo>
                    <a:pt x="0" y="0"/>
                  </a:moveTo>
                  <a:lnTo>
                    <a:pt x="111" y="0"/>
                  </a:lnTo>
                  <a:lnTo>
                    <a:pt x="147" y="18"/>
                  </a:lnTo>
                  <a:lnTo>
                    <a:pt x="171" y="39"/>
                  </a:lnTo>
                  <a:lnTo>
                    <a:pt x="201" y="72"/>
                  </a:lnTo>
                  <a:lnTo>
                    <a:pt x="219" y="132"/>
                  </a:lnTo>
                  <a:lnTo>
                    <a:pt x="234" y="165"/>
                  </a:lnTo>
                  <a:lnTo>
                    <a:pt x="239" y="222"/>
                  </a:lnTo>
                  <a:lnTo>
                    <a:pt x="255" y="288"/>
                  </a:lnTo>
                  <a:lnTo>
                    <a:pt x="273" y="384"/>
                  </a:lnTo>
                  <a:lnTo>
                    <a:pt x="217" y="370"/>
                  </a:lnTo>
                  <a:lnTo>
                    <a:pt x="203" y="339"/>
                  </a:lnTo>
                  <a:lnTo>
                    <a:pt x="183" y="307"/>
                  </a:lnTo>
                  <a:lnTo>
                    <a:pt x="170" y="275"/>
                  </a:lnTo>
                  <a:lnTo>
                    <a:pt x="156" y="202"/>
                  </a:lnTo>
                  <a:lnTo>
                    <a:pt x="143" y="170"/>
                  </a:lnTo>
                  <a:lnTo>
                    <a:pt x="130" y="139"/>
                  </a:lnTo>
                  <a:lnTo>
                    <a:pt x="76" y="97"/>
                  </a:lnTo>
                  <a:lnTo>
                    <a:pt x="63" y="75"/>
                  </a:lnTo>
                  <a:lnTo>
                    <a:pt x="43" y="65"/>
                  </a:lnTo>
                  <a:lnTo>
                    <a:pt x="27" y="21"/>
                  </a:lnTo>
                </a:path>
              </a:pathLst>
            </a:custGeom>
            <a:solidFill>
              <a:srgbClr val="39393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3" name="Freeform 9">
              <a:extLst>
                <a:ext uri="{FF2B5EF4-FFF2-40B4-BE49-F238E27FC236}">
                  <a16:creationId xmlns:a16="http://schemas.microsoft.com/office/drawing/2014/main" id="{6A42E3AE-1933-4E36-BC86-89919A5022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" y="2255"/>
              <a:ext cx="230" cy="337"/>
            </a:xfrm>
            <a:custGeom>
              <a:avLst/>
              <a:gdLst>
                <a:gd name="T0" fmla="*/ 229 w 230"/>
                <a:gd name="T1" fmla="*/ 0 h 337"/>
                <a:gd name="T2" fmla="*/ 191 w 230"/>
                <a:gd name="T3" fmla="*/ 62 h 337"/>
                <a:gd name="T4" fmla="*/ 165 w 230"/>
                <a:gd name="T5" fmla="*/ 83 h 337"/>
                <a:gd name="T6" fmla="*/ 145 w 230"/>
                <a:gd name="T7" fmla="*/ 94 h 337"/>
                <a:gd name="T8" fmla="*/ 118 w 230"/>
                <a:gd name="T9" fmla="*/ 136 h 337"/>
                <a:gd name="T10" fmla="*/ 118 w 230"/>
                <a:gd name="T11" fmla="*/ 167 h 337"/>
                <a:gd name="T12" fmla="*/ 118 w 230"/>
                <a:gd name="T13" fmla="*/ 199 h 337"/>
                <a:gd name="T14" fmla="*/ 118 w 230"/>
                <a:gd name="T15" fmla="*/ 231 h 337"/>
                <a:gd name="T16" fmla="*/ 105 w 230"/>
                <a:gd name="T17" fmla="*/ 262 h 337"/>
                <a:gd name="T18" fmla="*/ 86 w 230"/>
                <a:gd name="T19" fmla="*/ 273 h 337"/>
                <a:gd name="T20" fmla="*/ 66 w 230"/>
                <a:gd name="T21" fmla="*/ 283 h 337"/>
                <a:gd name="T22" fmla="*/ 45 w 230"/>
                <a:gd name="T23" fmla="*/ 304 h 337"/>
                <a:gd name="T24" fmla="*/ 26 w 230"/>
                <a:gd name="T25" fmla="*/ 315 h 337"/>
                <a:gd name="T26" fmla="*/ 6 w 230"/>
                <a:gd name="T27" fmla="*/ 336 h 337"/>
                <a:gd name="T28" fmla="*/ 0 w 230"/>
                <a:gd name="T29" fmla="*/ 304 h 337"/>
                <a:gd name="T30" fmla="*/ 19 w 230"/>
                <a:gd name="T31" fmla="*/ 273 h 337"/>
                <a:gd name="T32" fmla="*/ 45 w 230"/>
                <a:gd name="T33" fmla="*/ 252 h 337"/>
                <a:gd name="T34" fmla="*/ 59 w 230"/>
                <a:gd name="T35" fmla="*/ 220 h 337"/>
                <a:gd name="T36" fmla="*/ 72 w 230"/>
                <a:gd name="T37" fmla="*/ 178 h 337"/>
                <a:gd name="T38" fmla="*/ 79 w 230"/>
                <a:gd name="T39" fmla="*/ 136 h 337"/>
                <a:gd name="T40" fmla="*/ 79 w 230"/>
                <a:gd name="T41" fmla="*/ 104 h 337"/>
                <a:gd name="T42" fmla="*/ 132 w 230"/>
                <a:gd name="T43" fmla="*/ 73 h 337"/>
                <a:gd name="T44" fmla="*/ 152 w 230"/>
                <a:gd name="T45" fmla="*/ 73 h 337"/>
                <a:gd name="T46" fmla="*/ 178 w 230"/>
                <a:gd name="T47" fmla="*/ 30 h 337"/>
                <a:gd name="T48" fmla="*/ 198 w 230"/>
                <a:gd name="T49" fmla="*/ 9 h 337"/>
                <a:gd name="T50" fmla="*/ 229 w 230"/>
                <a:gd name="T51" fmla="*/ 0 h 337"/>
                <a:gd name="T52" fmla="*/ 229 w 230"/>
                <a:gd name="T53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30" h="337">
                  <a:moveTo>
                    <a:pt x="229" y="0"/>
                  </a:moveTo>
                  <a:lnTo>
                    <a:pt x="191" y="62"/>
                  </a:lnTo>
                  <a:lnTo>
                    <a:pt x="165" y="83"/>
                  </a:lnTo>
                  <a:lnTo>
                    <a:pt x="145" y="94"/>
                  </a:lnTo>
                  <a:lnTo>
                    <a:pt x="118" y="136"/>
                  </a:lnTo>
                  <a:lnTo>
                    <a:pt x="118" y="167"/>
                  </a:lnTo>
                  <a:lnTo>
                    <a:pt x="118" y="199"/>
                  </a:lnTo>
                  <a:lnTo>
                    <a:pt x="118" y="231"/>
                  </a:lnTo>
                  <a:lnTo>
                    <a:pt x="105" y="262"/>
                  </a:lnTo>
                  <a:lnTo>
                    <a:pt x="86" y="273"/>
                  </a:lnTo>
                  <a:lnTo>
                    <a:pt x="66" y="283"/>
                  </a:lnTo>
                  <a:lnTo>
                    <a:pt x="45" y="304"/>
                  </a:lnTo>
                  <a:lnTo>
                    <a:pt x="26" y="315"/>
                  </a:lnTo>
                  <a:lnTo>
                    <a:pt x="6" y="336"/>
                  </a:lnTo>
                  <a:lnTo>
                    <a:pt x="0" y="304"/>
                  </a:lnTo>
                  <a:lnTo>
                    <a:pt x="19" y="273"/>
                  </a:lnTo>
                  <a:lnTo>
                    <a:pt x="45" y="252"/>
                  </a:lnTo>
                  <a:lnTo>
                    <a:pt x="59" y="220"/>
                  </a:lnTo>
                  <a:lnTo>
                    <a:pt x="72" y="178"/>
                  </a:lnTo>
                  <a:lnTo>
                    <a:pt x="79" y="136"/>
                  </a:lnTo>
                  <a:lnTo>
                    <a:pt x="79" y="104"/>
                  </a:lnTo>
                  <a:lnTo>
                    <a:pt x="132" y="73"/>
                  </a:lnTo>
                  <a:lnTo>
                    <a:pt x="152" y="73"/>
                  </a:lnTo>
                  <a:lnTo>
                    <a:pt x="178" y="30"/>
                  </a:lnTo>
                  <a:lnTo>
                    <a:pt x="198" y="9"/>
                  </a:lnTo>
                  <a:lnTo>
                    <a:pt x="229" y="0"/>
                  </a:lnTo>
                  <a:lnTo>
                    <a:pt x="229" y="0"/>
                  </a:lnTo>
                </a:path>
              </a:pathLst>
            </a:custGeom>
            <a:solidFill>
              <a:srgbClr val="DDDDDD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4" name="Freeform 10">
              <a:extLst>
                <a:ext uri="{FF2B5EF4-FFF2-40B4-BE49-F238E27FC236}">
                  <a16:creationId xmlns:a16="http://schemas.microsoft.com/office/drawing/2014/main" id="{3F176AEA-0653-4081-80E9-A965C8E44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827" y="339"/>
              <a:ext cx="155" cy="232"/>
            </a:xfrm>
            <a:custGeom>
              <a:avLst/>
              <a:gdLst>
                <a:gd name="T0" fmla="*/ 20 w 155"/>
                <a:gd name="T1" fmla="*/ 10 h 232"/>
                <a:gd name="T2" fmla="*/ 20 w 155"/>
                <a:gd name="T3" fmla="*/ 52 h 232"/>
                <a:gd name="T4" fmla="*/ 20 w 155"/>
                <a:gd name="T5" fmla="*/ 84 h 232"/>
                <a:gd name="T6" fmla="*/ 6 w 155"/>
                <a:gd name="T7" fmla="*/ 94 h 232"/>
                <a:gd name="T8" fmla="*/ 0 w 155"/>
                <a:gd name="T9" fmla="*/ 126 h 232"/>
                <a:gd name="T10" fmla="*/ 6 w 155"/>
                <a:gd name="T11" fmla="*/ 158 h 232"/>
                <a:gd name="T12" fmla="*/ 20 w 155"/>
                <a:gd name="T13" fmla="*/ 158 h 232"/>
                <a:gd name="T14" fmla="*/ 39 w 155"/>
                <a:gd name="T15" fmla="*/ 168 h 232"/>
                <a:gd name="T16" fmla="*/ 59 w 155"/>
                <a:gd name="T17" fmla="*/ 189 h 232"/>
                <a:gd name="T18" fmla="*/ 79 w 155"/>
                <a:gd name="T19" fmla="*/ 221 h 232"/>
                <a:gd name="T20" fmla="*/ 99 w 155"/>
                <a:gd name="T21" fmla="*/ 231 h 232"/>
                <a:gd name="T22" fmla="*/ 118 w 155"/>
                <a:gd name="T23" fmla="*/ 231 h 232"/>
                <a:gd name="T24" fmla="*/ 154 w 155"/>
                <a:gd name="T25" fmla="*/ 228 h 232"/>
                <a:gd name="T26" fmla="*/ 154 w 155"/>
                <a:gd name="T27" fmla="*/ 189 h 232"/>
                <a:gd name="T28" fmla="*/ 150 w 155"/>
                <a:gd name="T29" fmla="*/ 138 h 232"/>
                <a:gd name="T30" fmla="*/ 132 w 155"/>
                <a:gd name="T31" fmla="*/ 126 h 232"/>
                <a:gd name="T32" fmla="*/ 118 w 155"/>
                <a:gd name="T33" fmla="*/ 117 h 232"/>
                <a:gd name="T34" fmla="*/ 96 w 155"/>
                <a:gd name="T35" fmla="*/ 105 h 232"/>
                <a:gd name="T36" fmla="*/ 72 w 155"/>
                <a:gd name="T37" fmla="*/ 75 h 232"/>
                <a:gd name="T38" fmla="*/ 64 w 155"/>
                <a:gd name="T39" fmla="*/ 33 h 232"/>
                <a:gd name="T40" fmla="*/ 52 w 155"/>
                <a:gd name="T41" fmla="*/ 0 h 232"/>
                <a:gd name="T42" fmla="*/ 20 w 155"/>
                <a:gd name="T43" fmla="*/ 1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5" h="232">
                  <a:moveTo>
                    <a:pt x="20" y="10"/>
                  </a:moveTo>
                  <a:lnTo>
                    <a:pt x="20" y="52"/>
                  </a:lnTo>
                  <a:lnTo>
                    <a:pt x="20" y="84"/>
                  </a:lnTo>
                  <a:lnTo>
                    <a:pt x="6" y="94"/>
                  </a:lnTo>
                  <a:lnTo>
                    <a:pt x="0" y="126"/>
                  </a:lnTo>
                  <a:lnTo>
                    <a:pt x="6" y="158"/>
                  </a:lnTo>
                  <a:lnTo>
                    <a:pt x="20" y="158"/>
                  </a:lnTo>
                  <a:lnTo>
                    <a:pt x="39" y="168"/>
                  </a:lnTo>
                  <a:lnTo>
                    <a:pt x="59" y="189"/>
                  </a:lnTo>
                  <a:lnTo>
                    <a:pt x="79" y="221"/>
                  </a:lnTo>
                  <a:lnTo>
                    <a:pt x="99" y="231"/>
                  </a:lnTo>
                  <a:lnTo>
                    <a:pt x="118" y="231"/>
                  </a:lnTo>
                  <a:lnTo>
                    <a:pt x="154" y="228"/>
                  </a:lnTo>
                  <a:lnTo>
                    <a:pt x="154" y="189"/>
                  </a:lnTo>
                  <a:lnTo>
                    <a:pt x="150" y="138"/>
                  </a:lnTo>
                  <a:lnTo>
                    <a:pt x="132" y="126"/>
                  </a:lnTo>
                  <a:lnTo>
                    <a:pt x="118" y="117"/>
                  </a:lnTo>
                  <a:lnTo>
                    <a:pt x="96" y="105"/>
                  </a:lnTo>
                  <a:lnTo>
                    <a:pt x="72" y="75"/>
                  </a:lnTo>
                  <a:lnTo>
                    <a:pt x="64" y="33"/>
                  </a:lnTo>
                  <a:lnTo>
                    <a:pt x="52" y="0"/>
                  </a:lnTo>
                  <a:lnTo>
                    <a:pt x="20" y="10"/>
                  </a:lnTo>
                </a:path>
              </a:pathLst>
            </a:custGeom>
            <a:solidFill>
              <a:srgbClr val="DDDDDD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36" name="Rectangle 12">
            <a:extLst>
              <a:ext uri="{FF2B5EF4-FFF2-40B4-BE49-F238E27FC236}">
                <a16:creationId xmlns:a16="http://schemas.microsoft.com/office/drawing/2014/main" id="{B59130A5-3D31-496B-B335-15098152E3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 předlohy titulu.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F3BA95FF-7BDF-4E51-B2D4-E56CAAA6BC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textu.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C631B919-C061-460C-B4F9-643CDC3B92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0013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endParaRPr lang="sk-SK" altLang="cs-CZ"/>
          </a:p>
        </p:txBody>
      </p:sp>
      <p:sp>
        <p:nvSpPr>
          <p:cNvPr id="1039" name="Rectangle 15">
            <a:extLst>
              <a:ext uri="{FF2B5EF4-FFF2-40B4-BE49-F238E27FC236}">
                <a16:creationId xmlns:a16="http://schemas.microsoft.com/office/drawing/2014/main" id="{EEDF7366-DE59-407B-B46A-F9A3375944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08413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</a:defRPr>
            </a:lvl1pPr>
          </a:lstStyle>
          <a:p>
            <a:endParaRPr lang="sk-SK" altLang="cs-CZ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34EEBDFD-943E-43F4-9522-D89A40D228F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fld id="{E1136417-35CD-4E87-8144-759AD2F11C3A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Monotype Sort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.x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Text Box 8">
            <a:extLst>
              <a:ext uri="{FF2B5EF4-FFF2-40B4-BE49-F238E27FC236}">
                <a16:creationId xmlns:a16="http://schemas.microsoft.com/office/drawing/2014/main" id="{084BB5BB-A341-4EF5-B50B-CFD9E888E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529" y="3009900"/>
            <a:ext cx="7618945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sk-SK" altLang="cs-CZ" sz="4000" dirty="0">
                <a:solidFill>
                  <a:srgbClr val="FFFF66"/>
                </a:solidFill>
                <a:latin typeface="Times New Roman" panose="02020603050405020304" pitchFamily="18" charset="0"/>
              </a:rPr>
              <a:t>ŠTĚPENÍ A SLUČOVÁNÍ JADER </a:t>
            </a:r>
          </a:p>
          <a:p>
            <a:pPr algn="ctr"/>
            <a:r>
              <a:rPr lang="sk-SK" altLang="cs-CZ" sz="3200" dirty="0" err="1">
                <a:solidFill>
                  <a:srgbClr val="FFFF66"/>
                </a:solidFill>
                <a:latin typeface="Times New Roman" panose="02020603050405020304" pitchFamily="18" charset="0"/>
              </a:rPr>
              <a:t>aneb</a:t>
            </a:r>
            <a:endParaRPr lang="sk-SK" altLang="cs-CZ" sz="3200" dirty="0">
              <a:solidFill>
                <a:srgbClr val="FFFF66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sk-SK" altLang="cs-CZ" sz="3200" dirty="0">
                <a:solidFill>
                  <a:srgbClr val="FFFF66"/>
                </a:solidFill>
                <a:latin typeface="Times New Roman" panose="02020603050405020304" pitchFamily="18" charset="0"/>
              </a:rPr>
              <a:t>Jak </a:t>
            </a:r>
            <a:r>
              <a:rPr lang="sk-SK" altLang="cs-CZ" sz="3200" dirty="0" err="1">
                <a:solidFill>
                  <a:srgbClr val="FFFF66"/>
                </a:solidFill>
                <a:latin typeface="Times New Roman" panose="02020603050405020304" pitchFamily="18" charset="0"/>
              </a:rPr>
              <a:t>se</a:t>
            </a:r>
            <a:r>
              <a:rPr lang="sk-SK" altLang="cs-CZ" sz="3200" dirty="0">
                <a:solidFill>
                  <a:srgbClr val="FFFF66"/>
                </a:solidFill>
                <a:latin typeface="Times New Roman" panose="02020603050405020304" pitchFamily="18" charset="0"/>
              </a:rPr>
              <a:t> dá </a:t>
            </a:r>
            <a:r>
              <a:rPr lang="sk-SK" altLang="cs-CZ" sz="3200" dirty="0" err="1">
                <a:solidFill>
                  <a:srgbClr val="FFFF66"/>
                </a:solidFill>
                <a:latin typeface="Times New Roman" panose="02020603050405020304" pitchFamily="18" charset="0"/>
              </a:rPr>
              <a:t>získá</a:t>
            </a:r>
            <a:r>
              <a:rPr lang="sk-SK" altLang="cs-CZ" sz="3200" dirty="0">
                <a:solidFill>
                  <a:srgbClr val="FFFF66"/>
                </a:solidFill>
                <a:latin typeface="Times New Roman" panose="02020603050405020304" pitchFamily="18" charset="0"/>
              </a:rPr>
              <a:t> energie z </a:t>
            </a:r>
            <a:r>
              <a:rPr lang="sk-SK" altLang="cs-CZ" sz="3200" dirty="0" err="1">
                <a:solidFill>
                  <a:srgbClr val="FFFF66"/>
                </a:solidFill>
                <a:latin typeface="Times New Roman" panose="02020603050405020304" pitchFamily="18" charset="0"/>
              </a:rPr>
              <a:t>atomových</a:t>
            </a:r>
            <a:r>
              <a:rPr lang="sk-SK" altLang="cs-CZ" sz="3200" dirty="0">
                <a:solidFill>
                  <a:srgbClr val="FFFF66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200" dirty="0" err="1">
                <a:solidFill>
                  <a:srgbClr val="FFFF66"/>
                </a:solidFill>
                <a:latin typeface="Times New Roman" panose="02020603050405020304" pitchFamily="18" charset="0"/>
              </a:rPr>
              <a:t>jader</a:t>
            </a:r>
            <a:endParaRPr lang="sk-SK" altLang="cs-CZ" sz="3200" dirty="0">
              <a:solidFill>
                <a:srgbClr val="FFFF66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E58F971-ADFB-4DCF-8FCF-092620358AFA}"/>
              </a:ext>
            </a:extLst>
          </p:cNvPr>
          <p:cNvSpPr txBox="1"/>
          <p:nvPr/>
        </p:nvSpPr>
        <p:spPr>
          <a:xfrm>
            <a:off x="631596" y="509047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2"/>
                </a:solidFill>
              </a:rPr>
              <a:t>Zapiš si do sešitu: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AEA76A7-E46D-4081-929C-788A9FDA082E}"/>
              </a:ext>
            </a:extLst>
          </p:cNvPr>
          <p:cNvSpPr txBox="1"/>
          <p:nvPr/>
        </p:nvSpPr>
        <p:spPr>
          <a:xfrm>
            <a:off x="292231" y="1376313"/>
            <a:ext cx="864437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Za určitých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podmínek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může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dojít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spojení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jader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Tento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jev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nazývá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slučování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(syntéza).</a:t>
            </a:r>
          </a:p>
          <a:p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Slučovat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mohou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například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jádra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deuteria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tritia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nebo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helia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Při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vysokých teplotách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dochází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k </a:t>
            </a:r>
            <a:r>
              <a:rPr lang="sk-SK" altLang="cs-CZ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termojaderné</a:t>
            </a:r>
            <a:r>
              <a:rPr lang="sk-SK" altLang="cs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reakci</a:t>
            </a:r>
            <a:r>
              <a:rPr lang="sk-SK" altLang="cs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Termojaderná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reakce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probíhá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na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Slunci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a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dalších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hvězdách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Některé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jaderné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zbraně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jsou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založeny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také na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principu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termojaderné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(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termonukleární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)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reakce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.</a:t>
            </a:r>
          </a:p>
          <a:p>
            <a:endParaRPr lang="sk-SK" altLang="cs-CZ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sk-SK" altLang="cs-CZ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734645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0D26972C-F35E-477B-BECB-6A06FFE37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" y="161925"/>
            <a:ext cx="8930865" cy="1201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ct val="15000"/>
              </a:spcAft>
            </a:pPr>
            <a:r>
              <a:rPr lang="sk-SK" altLang="cs-CZ" sz="3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Štěpení</a:t>
            </a:r>
            <a:r>
              <a:rPr lang="sk-SK" altLang="cs-CZ" sz="3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těžkých</a:t>
            </a:r>
            <a:r>
              <a:rPr lang="sk-SK" altLang="cs-CZ" sz="3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jader</a:t>
            </a:r>
            <a:r>
              <a:rPr lang="sk-SK" altLang="cs-CZ" sz="3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sk-SK" altLang="cs-CZ" sz="3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sk-SK" altLang="cs-CZ" sz="34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cs-CZ" sz="3400" dirty="0">
                <a:solidFill>
                  <a:srgbClr val="000000"/>
                </a:solidFill>
                <a:latin typeface="Times New Roman" panose="02020603050405020304" pitchFamily="18" charset="0"/>
              </a:rPr>
              <a:t>&gt; </a:t>
            </a:r>
            <a:r>
              <a:rPr lang="sk-SK" altLang="cs-CZ" sz="3400" dirty="0">
                <a:solidFill>
                  <a:srgbClr val="000000"/>
                </a:solidFill>
                <a:latin typeface="Times New Roman" panose="02020603050405020304" pitchFamily="18" charset="0"/>
              </a:rPr>
              <a:t>200)</a:t>
            </a:r>
            <a:r>
              <a:rPr lang="sk-SK" altLang="cs-CZ" sz="3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ostřelování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těžkých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prvků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neutrony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9699" name="Object 3">
            <a:extLst>
              <a:ext uri="{FF2B5EF4-FFF2-40B4-BE49-F238E27FC236}">
                <a16:creationId xmlns:a16="http://schemas.microsoft.com/office/drawing/2014/main" id="{C1CB19D6-B43D-4E65-AB1C-61C3042B77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3879850"/>
          <a:ext cx="665638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930320" imgH="241200" progId="Equation.3">
                  <p:embed/>
                </p:oleObj>
              </mc:Choice>
              <mc:Fallback>
                <p:oleObj name="Rovnice" r:id="rId2" imgW="1930320" imgH="241200" progId="Equation.3">
                  <p:embed/>
                  <p:pic>
                    <p:nvPicPr>
                      <p:cNvPr id="29699" name="Object 3">
                        <a:extLst>
                          <a:ext uri="{FF2B5EF4-FFF2-40B4-BE49-F238E27FC236}">
                            <a16:creationId xmlns:a16="http://schemas.microsoft.com/office/drawing/2014/main" id="{C1CB19D6-B43D-4E65-AB1C-61C3042B77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879850"/>
                        <a:ext cx="6656388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Object 8">
            <a:extLst>
              <a:ext uri="{FF2B5EF4-FFF2-40B4-BE49-F238E27FC236}">
                <a16:creationId xmlns:a16="http://schemas.microsoft.com/office/drawing/2014/main" id="{FA6E150F-2BF2-4D64-9A2B-341050CCA1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60463" y="4808538"/>
          <a:ext cx="661193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917360" imgH="241200" progId="Equation.3">
                  <p:embed/>
                </p:oleObj>
              </mc:Choice>
              <mc:Fallback>
                <p:oleObj name="Rovnice" r:id="rId4" imgW="1917360" imgH="241200" progId="Equation.3">
                  <p:embed/>
                  <p:pic>
                    <p:nvPicPr>
                      <p:cNvPr id="29704" name="Object 8">
                        <a:extLst>
                          <a:ext uri="{FF2B5EF4-FFF2-40B4-BE49-F238E27FC236}">
                            <a16:creationId xmlns:a16="http://schemas.microsoft.com/office/drawing/2014/main" id="{FA6E150F-2BF2-4D64-9A2B-341050CCA1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0463" y="4808538"/>
                        <a:ext cx="6611937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95" name="Line 99">
            <a:extLst>
              <a:ext uri="{FF2B5EF4-FFF2-40B4-BE49-F238E27FC236}">
                <a16:creationId xmlns:a16="http://schemas.microsoft.com/office/drawing/2014/main" id="{223BD4BA-F35A-4E93-8747-78F94E3F17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40413" y="1778000"/>
            <a:ext cx="798512" cy="3190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96" name="Line 100">
            <a:extLst>
              <a:ext uri="{FF2B5EF4-FFF2-40B4-BE49-F238E27FC236}">
                <a16:creationId xmlns:a16="http://schemas.microsoft.com/office/drawing/2014/main" id="{0EFD1ABF-90B1-4599-98D7-A72E82963A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35738" y="2105025"/>
            <a:ext cx="812800" cy="1460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97" name="Line 101">
            <a:extLst>
              <a:ext uri="{FF2B5EF4-FFF2-40B4-BE49-F238E27FC236}">
                <a16:creationId xmlns:a16="http://schemas.microsoft.com/office/drawing/2014/main" id="{00B7D93D-6944-4982-A070-8D837EFEB4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2662238"/>
            <a:ext cx="84296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98" name="Line 102">
            <a:extLst>
              <a:ext uri="{FF2B5EF4-FFF2-40B4-BE49-F238E27FC236}">
                <a16:creationId xmlns:a16="http://schemas.microsoft.com/office/drawing/2014/main" id="{9A4DAC05-55A6-4C19-B245-8E188B481DE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3813" y="3189288"/>
            <a:ext cx="798512" cy="203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99" name="Line 103">
            <a:extLst>
              <a:ext uri="{FF2B5EF4-FFF2-40B4-BE49-F238E27FC236}">
                <a16:creationId xmlns:a16="http://schemas.microsoft.com/office/drawing/2014/main" id="{2BF6BBF1-4611-4C44-9CE8-2FF4B87ED3D1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7200" y="3338513"/>
            <a:ext cx="769938" cy="3032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0" name="Oval 104">
            <a:extLst>
              <a:ext uri="{FF2B5EF4-FFF2-40B4-BE49-F238E27FC236}">
                <a16:creationId xmlns:a16="http://schemas.microsoft.com/office/drawing/2014/main" id="{59A1DBCA-BD5F-4002-ABDD-F82B64C69A0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59300" y="2552700"/>
            <a:ext cx="146050" cy="144463"/>
          </a:xfrm>
          <a:prstGeom prst="ellipse">
            <a:avLst/>
          </a:prstGeom>
          <a:gradFill rotWithShape="0">
            <a:gsLst>
              <a:gs pos="0">
                <a:srgbClr val="33CC33"/>
              </a:gs>
              <a:gs pos="100000">
                <a:srgbClr val="33CC33">
                  <a:gamma/>
                  <a:shade val="4549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801" name="Oval 105">
            <a:extLst>
              <a:ext uri="{FF2B5EF4-FFF2-40B4-BE49-F238E27FC236}">
                <a16:creationId xmlns:a16="http://schemas.microsoft.com/office/drawing/2014/main" id="{CC33AA87-5AAA-4E5F-8D50-40136B3027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64063" y="2646363"/>
            <a:ext cx="146050" cy="144462"/>
          </a:xfrm>
          <a:prstGeom prst="ellipse">
            <a:avLst/>
          </a:prstGeom>
          <a:gradFill rotWithShape="0">
            <a:gsLst>
              <a:gs pos="0">
                <a:srgbClr val="33CC33"/>
              </a:gs>
              <a:gs pos="100000">
                <a:srgbClr val="33CC33">
                  <a:gamma/>
                  <a:shade val="4549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802" name="Oval 106">
            <a:extLst>
              <a:ext uri="{FF2B5EF4-FFF2-40B4-BE49-F238E27FC236}">
                <a16:creationId xmlns:a16="http://schemas.microsoft.com/office/drawing/2014/main" id="{A8161A22-B45E-4C9B-B4BF-DD99044E4E8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54525" y="2722563"/>
            <a:ext cx="146050" cy="144462"/>
          </a:xfrm>
          <a:prstGeom prst="ellipse">
            <a:avLst/>
          </a:prstGeom>
          <a:gradFill rotWithShape="0">
            <a:gsLst>
              <a:gs pos="0">
                <a:srgbClr val="33CC33"/>
              </a:gs>
              <a:gs pos="100000">
                <a:srgbClr val="33CC33">
                  <a:gamma/>
                  <a:shade val="4549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803" name="Line 107">
            <a:extLst>
              <a:ext uri="{FF2B5EF4-FFF2-40B4-BE49-F238E27FC236}">
                <a16:creationId xmlns:a16="http://schemas.microsoft.com/office/drawing/2014/main" id="{FA08746C-2F6C-492C-B01A-CD9E2D33C5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08125" y="2667000"/>
            <a:ext cx="94456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4" name="Oval 108">
            <a:extLst>
              <a:ext uri="{FF2B5EF4-FFF2-40B4-BE49-F238E27FC236}">
                <a16:creationId xmlns:a16="http://schemas.microsoft.com/office/drawing/2014/main" id="{0B12B543-9016-44A8-B3C7-B8A58485F3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90650" y="2589213"/>
            <a:ext cx="146050" cy="144462"/>
          </a:xfrm>
          <a:prstGeom prst="ellipse">
            <a:avLst/>
          </a:prstGeom>
          <a:gradFill rotWithShape="0">
            <a:gsLst>
              <a:gs pos="0">
                <a:srgbClr val="33CC33"/>
              </a:gs>
              <a:gs pos="100000">
                <a:srgbClr val="33CC33">
                  <a:gamma/>
                  <a:shade val="4549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 useBgFill="1">
        <p:nvSpPr>
          <p:cNvPr id="29805" name="Rectangle 109">
            <a:extLst>
              <a:ext uri="{FF2B5EF4-FFF2-40B4-BE49-F238E27FC236}">
                <a16:creationId xmlns:a16="http://schemas.microsoft.com/office/drawing/2014/main" id="{FA4EFA22-679C-45CF-8B54-5745427FF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438" y="2127250"/>
            <a:ext cx="746125" cy="9604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9806" name="Group 110">
            <a:extLst>
              <a:ext uri="{FF2B5EF4-FFF2-40B4-BE49-F238E27FC236}">
                <a16:creationId xmlns:a16="http://schemas.microsoft.com/office/drawing/2014/main" id="{03C145C6-2986-4483-871A-500729BFF34A}"/>
              </a:ext>
            </a:extLst>
          </p:cNvPr>
          <p:cNvGrpSpPr>
            <a:grpSpLocks/>
          </p:cNvGrpSpPr>
          <p:nvPr/>
        </p:nvGrpSpPr>
        <p:grpSpPr bwMode="auto">
          <a:xfrm>
            <a:off x="4178300" y="2587625"/>
            <a:ext cx="417513" cy="444500"/>
            <a:chOff x="4879" y="1934"/>
            <a:chExt cx="263" cy="280"/>
          </a:xfrm>
        </p:grpSpPr>
        <p:sp>
          <p:nvSpPr>
            <p:cNvPr id="29807" name="Oval 111">
              <a:extLst>
                <a:ext uri="{FF2B5EF4-FFF2-40B4-BE49-F238E27FC236}">
                  <a16:creationId xmlns:a16="http://schemas.microsoft.com/office/drawing/2014/main" id="{3949FE9A-1FFE-491A-965C-DD4F4B99B44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51" y="2050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08" name="Oval 112">
              <a:extLst>
                <a:ext uri="{FF2B5EF4-FFF2-40B4-BE49-F238E27FC236}">
                  <a16:creationId xmlns:a16="http://schemas.microsoft.com/office/drawing/2014/main" id="{CD1373F2-D73A-4DA0-85A3-D31CEC6C5B0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82" y="2097"/>
              <a:ext cx="92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09" name="Oval 113">
              <a:extLst>
                <a:ext uri="{FF2B5EF4-FFF2-40B4-BE49-F238E27FC236}">
                  <a16:creationId xmlns:a16="http://schemas.microsoft.com/office/drawing/2014/main" id="{3E42ADF0-8863-4FCC-9B4C-9B2940D84DA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60" y="1934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10" name="Oval 114">
              <a:extLst>
                <a:ext uri="{FF2B5EF4-FFF2-40B4-BE49-F238E27FC236}">
                  <a16:creationId xmlns:a16="http://schemas.microsoft.com/office/drawing/2014/main" id="{05D5EF66-4AEE-4DF3-9EBC-A34D502CBAD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899" y="1975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/>
            </a:p>
          </p:txBody>
        </p:sp>
        <p:sp>
          <p:nvSpPr>
            <p:cNvPr id="29811" name="Oval 115">
              <a:extLst>
                <a:ext uri="{FF2B5EF4-FFF2-40B4-BE49-F238E27FC236}">
                  <a16:creationId xmlns:a16="http://schemas.microsoft.com/office/drawing/2014/main" id="{E0E3A477-5D5A-40BA-AA8E-9790A8ABF43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48" y="1965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12" name="Oval 116">
              <a:extLst>
                <a:ext uri="{FF2B5EF4-FFF2-40B4-BE49-F238E27FC236}">
                  <a16:creationId xmlns:a16="http://schemas.microsoft.com/office/drawing/2014/main" id="{C47E184A-F97B-4CE0-9062-73A231110B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15" y="1979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13" name="Oval 117">
              <a:extLst>
                <a:ext uri="{FF2B5EF4-FFF2-40B4-BE49-F238E27FC236}">
                  <a16:creationId xmlns:a16="http://schemas.microsoft.com/office/drawing/2014/main" id="{8D88EB4E-CB20-4A22-B49B-C9D61F05741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61" y="1980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14" name="Oval 118">
              <a:extLst>
                <a:ext uri="{FF2B5EF4-FFF2-40B4-BE49-F238E27FC236}">
                  <a16:creationId xmlns:a16="http://schemas.microsoft.com/office/drawing/2014/main" id="{09175D61-8A32-482E-88AE-3D43D1B7E91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99" y="2016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15" name="Oval 119">
              <a:extLst>
                <a:ext uri="{FF2B5EF4-FFF2-40B4-BE49-F238E27FC236}">
                  <a16:creationId xmlns:a16="http://schemas.microsoft.com/office/drawing/2014/main" id="{4B27351F-6B8A-495E-8DC7-3A7A0569593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00" y="2100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16" name="Oval 120">
              <a:extLst>
                <a:ext uri="{FF2B5EF4-FFF2-40B4-BE49-F238E27FC236}">
                  <a16:creationId xmlns:a16="http://schemas.microsoft.com/office/drawing/2014/main" id="{078B9242-9CCA-48D1-BD7B-9DA515BFE64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70" y="2123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17" name="Oval 121">
              <a:extLst>
                <a:ext uri="{FF2B5EF4-FFF2-40B4-BE49-F238E27FC236}">
                  <a16:creationId xmlns:a16="http://schemas.microsoft.com/office/drawing/2014/main" id="{E524EA02-C834-4AD5-BADE-9A6927D0984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30" y="2091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18" name="Oval 122">
              <a:extLst>
                <a:ext uri="{FF2B5EF4-FFF2-40B4-BE49-F238E27FC236}">
                  <a16:creationId xmlns:a16="http://schemas.microsoft.com/office/drawing/2014/main" id="{C5CC82F7-5422-487F-839A-23C1E8FEE9C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879" y="2029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/>
            </a:p>
          </p:txBody>
        </p:sp>
        <p:sp>
          <p:nvSpPr>
            <p:cNvPr id="29819" name="Oval 123">
              <a:extLst>
                <a:ext uri="{FF2B5EF4-FFF2-40B4-BE49-F238E27FC236}">
                  <a16:creationId xmlns:a16="http://schemas.microsoft.com/office/drawing/2014/main" id="{F2449E4B-9B7F-4DC7-936C-2265408BE8C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42" y="2107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20" name="Oval 124">
              <a:extLst>
                <a:ext uri="{FF2B5EF4-FFF2-40B4-BE49-F238E27FC236}">
                  <a16:creationId xmlns:a16="http://schemas.microsoft.com/office/drawing/2014/main" id="{98C04B23-DD0D-4F01-BF24-5670F85D1AF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39" y="2050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9821" name="Group 125">
            <a:extLst>
              <a:ext uri="{FF2B5EF4-FFF2-40B4-BE49-F238E27FC236}">
                <a16:creationId xmlns:a16="http://schemas.microsoft.com/office/drawing/2014/main" id="{CF80FB43-0DF6-4A56-8FC6-D13DCFC6961D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2230438"/>
            <a:ext cx="539750" cy="512762"/>
            <a:chOff x="4033" y="1847"/>
            <a:chExt cx="340" cy="323"/>
          </a:xfrm>
        </p:grpSpPr>
        <p:sp>
          <p:nvSpPr>
            <p:cNvPr id="29822" name="Oval 126">
              <a:extLst>
                <a:ext uri="{FF2B5EF4-FFF2-40B4-BE49-F238E27FC236}">
                  <a16:creationId xmlns:a16="http://schemas.microsoft.com/office/drawing/2014/main" id="{CFB1364E-5034-484F-B53D-D4D9EF8FB6C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54" y="2020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23" name="Oval 127">
              <a:extLst>
                <a:ext uri="{FF2B5EF4-FFF2-40B4-BE49-F238E27FC236}">
                  <a16:creationId xmlns:a16="http://schemas.microsoft.com/office/drawing/2014/main" id="{6CECF3E9-2D14-41E2-BD12-F3429F9139D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56" y="1877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24" name="Oval 128">
              <a:extLst>
                <a:ext uri="{FF2B5EF4-FFF2-40B4-BE49-F238E27FC236}">
                  <a16:creationId xmlns:a16="http://schemas.microsoft.com/office/drawing/2014/main" id="{A1ACE28A-2288-4F88-B316-3F655B6EA10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25" y="1993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25" name="Oval 129">
              <a:extLst>
                <a:ext uri="{FF2B5EF4-FFF2-40B4-BE49-F238E27FC236}">
                  <a16:creationId xmlns:a16="http://schemas.microsoft.com/office/drawing/2014/main" id="{533010A2-0123-4E51-A23B-06C1A2F84F0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56" y="2040"/>
              <a:ext cx="92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26" name="Oval 130">
              <a:extLst>
                <a:ext uri="{FF2B5EF4-FFF2-40B4-BE49-F238E27FC236}">
                  <a16:creationId xmlns:a16="http://schemas.microsoft.com/office/drawing/2014/main" id="{7B89D630-D1B8-4A79-B543-2E652D3BE74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07" y="1860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27" name="Oval 131">
              <a:extLst>
                <a:ext uri="{FF2B5EF4-FFF2-40B4-BE49-F238E27FC236}">
                  <a16:creationId xmlns:a16="http://schemas.microsoft.com/office/drawing/2014/main" id="{18541421-72B2-4A02-978D-8FC4C8901DC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49" y="1908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/>
            </a:p>
          </p:txBody>
        </p:sp>
        <p:sp>
          <p:nvSpPr>
            <p:cNvPr id="29828" name="Oval 132">
              <a:extLst>
                <a:ext uri="{FF2B5EF4-FFF2-40B4-BE49-F238E27FC236}">
                  <a16:creationId xmlns:a16="http://schemas.microsoft.com/office/drawing/2014/main" id="{997AA4F5-C415-4607-AE45-EAC09C8D704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22" y="1908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29" name="Oval 133">
              <a:extLst>
                <a:ext uri="{FF2B5EF4-FFF2-40B4-BE49-F238E27FC236}">
                  <a16:creationId xmlns:a16="http://schemas.microsoft.com/office/drawing/2014/main" id="{54AC9A7E-A3EB-42F0-BDF3-73E8F341D5B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33" y="1944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30" name="Oval 134">
              <a:extLst>
                <a:ext uri="{FF2B5EF4-FFF2-40B4-BE49-F238E27FC236}">
                  <a16:creationId xmlns:a16="http://schemas.microsoft.com/office/drawing/2014/main" id="{99D13BC3-40BA-4E01-900D-76289DAD321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89" y="1922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31" name="Oval 135">
              <a:extLst>
                <a:ext uri="{FF2B5EF4-FFF2-40B4-BE49-F238E27FC236}">
                  <a16:creationId xmlns:a16="http://schemas.microsoft.com/office/drawing/2014/main" id="{AE7CA33C-6DD2-49EF-A5A8-53AA6015C16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99" y="1989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32" name="Oval 136">
              <a:extLst>
                <a:ext uri="{FF2B5EF4-FFF2-40B4-BE49-F238E27FC236}">
                  <a16:creationId xmlns:a16="http://schemas.microsoft.com/office/drawing/2014/main" id="{51534A6F-BA2A-4E81-BE4F-3A04E072AF4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73" y="1959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33" name="Oval 137">
              <a:extLst>
                <a:ext uri="{FF2B5EF4-FFF2-40B4-BE49-F238E27FC236}">
                  <a16:creationId xmlns:a16="http://schemas.microsoft.com/office/drawing/2014/main" id="{7E61DD4E-2E60-492F-B3E4-F301FE6FDFB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10" y="2079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34" name="Oval 138">
              <a:extLst>
                <a:ext uri="{FF2B5EF4-FFF2-40B4-BE49-F238E27FC236}">
                  <a16:creationId xmlns:a16="http://schemas.microsoft.com/office/drawing/2014/main" id="{ABF558F6-20A8-4A06-A61F-4C6315BA142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01" y="1944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35" name="Oval 139">
              <a:extLst>
                <a:ext uri="{FF2B5EF4-FFF2-40B4-BE49-F238E27FC236}">
                  <a16:creationId xmlns:a16="http://schemas.microsoft.com/office/drawing/2014/main" id="{F13F7034-8331-47C5-A660-3C18F82D544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82" y="1880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36" name="Oval 140">
              <a:extLst>
                <a:ext uri="{FF2B5EF4-FFF2-40B4-BE49-F238E27FC236}">
                  <a16:creationId xmlns:a16="http://schemas.microsoft.com/office/drawing/2014/main" id="{B9F5F2E5-DCAC-4E1F-85BC-4577D541380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32" y="1904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37" name="Oval 141">
              <a:extLst>
                <a:ext uri="{FF2B5EF4-FFF2-40B4-BE49-F238E27FC236}">
                  <a16:creationId xmlns:a16="http://schemas.microsoft.com/office/drawing/2014/main" id="{67822958-DB5D-48CC-8B6E-D1CC12B2BFF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35" y="2073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38" name="Oval 142">
              <a:extLst>
                <a:ext uri="{FF2B5EF4-FFF2-40B4-BE49-F238E27FC236}">
                  <a16:creationId xmlns:a16="http://schemas.microsoft.com/office/drawing/2014/main" id="{F0FC04E3-3A06-4071-84FB-AE72CC30C17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19" y="1847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39" name="Oval 143">
              <a:extLst>
                <a:ext uri="{FF2B5EF4-FFF2-40B4-BE49-F238E27FC236}">
                  <a16:creationId xmlns:a16="http://schemas.microsoft.com/office/drawing/2014/main" id="{C802B02F-F5A1-43FC-8D25-6E8CBF81A74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44" y="2028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40" name="Oval 144">
              <a:extLst>
                <a:ext uri="{FF2B5EF4-FFF2-40B4-BE49-F238E27FC236}">
                  <a16:creationId xmlns:a16="http://schemas.microsoft.com/office/drawing/2014/main" id="{58EC367E-CC95-4CCD-AF18-61F93965CA4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06" y="2048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41" name="Oval 145">
              <a:extLst>
                <a:ext uri="{FF2B5EF4-FFF2-40B4-BE49-F238E27FC236}">
                  <a16:creationId xmlns:a16="http://schemas.microsoft.com/office/drawing/2014/main" id="{DBA8470B-B9FE-4654-881B-016190A317C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80" y="2032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42" name="Oval 146">
              <a:extLst>
                <a:ext uri="{FF2B5EF4-FFF2-40B4-BE49-F238E27FC236}">
                  <a16:creationId xmlns:a16="http://schemas.microsoft.com/office/drawing/2014/main" id="{1D632363-AB71-4597-A279-E8124ED4D13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73" y="1965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9843" name="Group 147">
            <a:extLst>
              <a:ext uri="{FF2B5EF4-FFF2-40B4-BE49-F238E27FC236}">
                <a16:creationId xmlns:a16="http://schemas.microsoft.com/office/drawing/2014/main" id="{CD2260BC-30F0-45F0-99DE-998B189D7045}"/>
              </a:ext>
            </a:extLst>
          </p:cNvPr>
          <p:cNvGrpSpPr>
            <a:grpSpLocks/>
          </p:cNvGrpSpPr>
          <p:nvPr/>
        </p:nvGrpSpPr>
        <p:grpSpPr bwMode="auto">
          <a:xfrm>
            <a:off x="4005263" y="2324100"/>
            <a:ext cx="730250" cy="700088"/>
            <a:chOff x="2512" y="1328"/>
            <a:chExt cx="460" cy="441"/>
          </a:xfrm>
        </p:grpSpPr>
        <p:sp>
          <p:nvSpPr>
            <p:cNvPr id="29844" name="Oval 148">
              <a:extLst>
                <a:ext uri="{FF2B5EF4-FFF2-40B4-BE49-F238E27FC236}">
                  <a16:creationId xmlns:a16="http://schemas.microsoft.com/office/drawing/2014/main" id="{109C94B5-29E3-471F-8B8B-89A3F65AAED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33" y="1541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45" name="Oval 149">
              <a:extLst>
                <a:ext uri="{FF2B5EF4-FFF2-40B4-BE49-F238E27FC236}">
                  <a16:creationId xmlns:a16="http://schemas.microsoft.com/office/drawing/2014/main" id="{8D63C307-EF5A-4BA8-A016-A6E54E0197E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35" y="1398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46" name="Oval 150">
              <a:extLst>
                <a:ext uri="{FF2B5EF4-FFF2-40B4-BE49-F238E27FC236}">
                  <a16:creationId xmlns:a16="http://schemas.microsoft.com/office/drawing/2014/main" id="{683BB6D5-8D9F-4BBC-ABAB-8E907252522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704" y="1514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47" name="Oval 151">
              <a:extLst>
                <a:ext uri="{FF2B5EF4-FFF2-40B4-BE49-F238E27FC236}">
                  <a16:creationId xmlns:a16="http://schemas.microsoft.com/office/drawing/2014/main" id="{EF0C4C79-8493-451F-94B9-EEAD72612A4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35" y="1561"/>
              <a:ext cx="92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48" name="Oval 152">
              <a:extLst>
                <a:ext uri="{FF2B5EF4-FFF2-40B4-BE49-F238E27FC236}">
                  <a16:creationId xmlns:a16="http://schemas.microsoft.com/office/drawing/2014/main" id="{F2996013-7C10-4BCB-AB13-D93739A6528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31" y="1335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49" name="Oval 153">
              <a:extLst>
                <a:ext uri="{FF2B5EF4-FFF2-40B4-BE49-F238E27FC236}">
                  <a16:creationId xmlns:a16="http://schemas.microsoft.com/office/drawing/2014/main" id="{0DD96331-ABD0-47BD-84FA-98E96CD1900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28" y="1429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/>
            </a:p>
          </p:txBody>
        </p:sp>
        <p:sp>
          <p:nvSpPr>
            <p:cNvPr id="29850" name="Oval 154">
              <a:extLst>
                <a:ext uri="{FF2B5EF4-FFF2-40B4-BE49-F238E27FC236}">
                  <a16:creationId xmlns:a16="http://schemas.microsoft.com/office/drawing/2014/main" id="{CF615D92-F400-411C-BACD-1D0C90FFD2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701" y="1429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51" name="Oval 155">
              <a:extLst>
                <a:ext uri="{FF2B5EF4-FFF2-40B4-BE49-F238E27FC236}">
                  <a16:creationId xmlns:a16="http://schemas.microsoft.com/office/drawing/2014/main" id="{D0DCB6DD-8C23-4D29-AA07-D9F57729475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12" y="1465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52" name="Oval 156">
              <a:extLst>
                <a:ext uri="{FF2B5EF4-FFF2-40B4-BE49-F238E27FC236}">
                  <a16:creationId xmlns:a16="http://schemas.microsoft.com/office/drawing/2014/main" id="{13FFE5E3-58EE-4BCB-9759-746C44BEEF6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68" y="1443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53" name="Oval 157">
              <a:extLst>
                <a:ext uri="{FF2B5EF4-FFF2-40B4-BE49-F238E27FC236}">
                  <a16:creationId xmlns:a16="http://schemas.microsoft.com/office/drawing/2014/main" id="{D29C0C18-2872-4762-8733-CD7410F97B8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78" y="1510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54" name="Oval 158">
              <a:extLst>
                <a:ext uri="{FF2B5EF4-FFF2-40B4-BE49-F238E27FC236}">
                  <a16:creationId xmlns:a16="http://schemas.microsoft.com/office/drawing/2014/main" id="{83C77CE8-FBA4-47A8-9549-C9553E096B2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52" y="1480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55" name="Oval 159">
              <a:extLst>
                <a:ext uri="{FF2B5EF4-FFF2-40B4-BE49-F238E27FC236}">
                  <a16:creationId xmlns:a16="http://schemas.microsoft.com/office/drawing/2014/main" id="{D385B70C-23B8-402E-B0F7-2E20A5D2B7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89" y="1600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56" name="Oval 160">
              <a:extLst>
                <a:ext uri="{FF2B5EF4-FFF2-40B4-BE49-F238E27FC236}">
                  <a16:creationId xmlns:a16="http://schemas.microsoft.com/office/drawing/2014/main" id="{7DDC829B-14D6-44EC-AFF0-FFFBC286BB4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80" y="1465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57" name="Oval 161">
              <a:extLst>
                <a:ext uri="{FF2B5EF4-FFF2-40B4-BE49-F238E27FC236}">
                  <a16:creationId xmlns:a16="http://schemas.microsoft.com/office/drawing/2014/main" id="{F5351E2B-D64F-4E67-811A-31BE94616C1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706" y="1328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58" name="Oval 162">
              <a:extLst>
                <a:ext uri="{FF2B5EF4-FFF2-40B4-BE49-F238E27FC236}">
                  <a16:creationId xmlns:a16="http://schemas.microsoft.com/office/drawing/2014/main" id="{614D0155-3D18-4BD8-BA05-FC0A5CBA7D1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81" y="1480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59" name="Oval 163">
              <a:extLst>
                <a:ext uri="{FF2B5EF4-FFF2-40B4-BE49-F238E27FC236}">
                  <a16:creationId xmlns:a16="http://schemas.microsoft.com/office/drawing/2014/main" id="{B8C174D3-A9EA-4624-8D2C-327643C21AE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12" y="1527"/>
              <a:ext cx="92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60" name="Oval 164">
              <a:extLst>
                <a:ext uri="{FF2B5EF4-FFF2-40B4-BE49-F238E27FC236}">
                  <a16:creationId xmlns:a16="http://schemas.microsoft.com/office/drawing/2014/main" id="{72BFBF92-DE47-426B-A72E-E7548B18330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26" y="1355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61" name="Oval 165">
              <a:extLst>
                <a:ext uri="{FF2B5EF4-FFF2-40B4-BE49-F238E27FC236}">
                  <a16:creationId xmlns:a16="http://schemas.microsoft.com/office/drawing/2014/main" id="{95BBD797-71FF-489C-A2A6-5AA96842D59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775" y="1341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/>
            </a:p>
          </p:txBody>
        </p:sp>
        <p:sp>
          <p:nvSpPr>
            <p:cNvPr id="29862" name="Oval 166">
              <a:extLst>
                <a:ext uri="{FF2B5EF4-FFF2-40B4-BE49-F238E27FC236}">
                  <a16:creationId xmlns:a16="http://schemas.microsoft.com/office/drawing/2014/main" id="{F28F096E-0B1E-4626-BE62-D2633E39BEC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78" y="1395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63" name="Oval 167">
              <a:extLst>
                <a:ext uri="{FF2B5EF4-FFF2-40B4-BE49-F238E27FC236}">
                  <a16:creationId xmlns:a16="http://schemas.microsoft.com/office/drawing/2014/main" id="{93E878E1-7CA8-458F-845A-DFDBEF92F2E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83" y="1389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64" name="Oval 168">
              <a:extLst>
                <a:ext uri="{FF2B5EF4-FFF2-40B4-BE49-F238E27FC236}">
                  <a16:creationId xmlns:a16="http://schemas.microsoft.com/office/drawing/2014/main" id="{B2C3138D-4561-4031-9385-BF93335EB2B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745" y="1409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65" name="Oval 169">
              <a:extLst>
                <a:ext uri="{FF2B5EF4-FFF2-40B4-BE49-F238E27FC236}">
                  <a16:creationId xmlns:a16="http://schemas.microsoft.com/office/drawing/2014/main" id="{FFF14C64-0013-4743-B0FA-DA6B331B4B2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791" y="1410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66" name="Oval 170">
              <a:extLst>
                <a:ext uri="{FF2B5EF4-FFF2-40B4-BE49-F238E27FC236}">
                  <a16:creationId xmlns:a16="http://schemas.microsoft.com/office/drawing/2014/main" id="{DA513065-F917-4C0F-96DA-FA7D264654E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29" y="1446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67" name="Oval 171">
              <a:extLst>
                <a:ext uri="{FF2B5EF4-FFF2-40B4-BE49-F238E27FC236}">
                  <a16:creationId xmlns:a16="http://schemas.microsoft.com/office/drawing/2014/main" id="{25B67AC0-C223-49A8-9775-C7C57245830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730" y="1530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68" name="Oval 172">
              <a:extLst>
                <a:ext uri="{FF2B5EF4-FFF2-40B4-BE49-F238E27FC236}">
                  <a16:creationId xmlns:a16="http://schemas.microsoft.com/office/drawing/2014/main" id="{690E8F8E-0D24-464D-B883-A58ECCF681F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50" y="1649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69" name="Oval 173">
              <a:extLst>
                <a:ext uri="{FF2B5EF4-FFF2-40B4-BE49-F238E27FC236}">
                  <a16:creationId xmlns:a16="http://schemas.microsoft.com/office/drawing/2014/main" id="{C05D2652-9B84-4E64-B3C8-7D3EC7B58D7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98" y="1368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70" name="Oval 174">
              <a:extLst>
                <a:ext uri="{FF2B5EF4-FFF2-40B4-BE49-F238E27FC236}">
                  <a16:creationId xmlns:a16="http://schemas.microsoft.com/office/drawing/2014/main" id="{75610AEB-A88E-4B6D-9B12-2F18BE07F39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45" y="1598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71" name="Oval 175">
              <a:extLst>
                <a:ext uri="{FF2B5EF4-FFF2-40B4-BE49-F238E27FC236}">
                  <a16:creationId xmlns:a16="http://schemas.microsoft.com/office/drawing/2014/main" id="{C746C5FD-E25E-4E90-80FA-54E93011DB7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794" y="1657"/>
              <a:ext cx="92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72" name="Oval 176">
              <a:extLst>
                <a:ext uri="{FF2B5EF4-FFF2-40B4-BE49-F238E27FC236}">
                  <a16:creationId xmlns:a16="http://schemas.microsoft.com/office/drawing/2014/main" id="{3964A868-5867-4CBE-8FF9-737428B21D2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760" y="1521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73" name="Oval 177">
              <a:extLst>
                <a:ext uri="{FF2B5EF4-FFF2-40B4-BE49-F238E27FC236}">
                  <a16:creationId xmlns:a16="http://schemas.microsoft.com/office/drawing/2014/main" id="{D992F4B9-A488-470F-9C3B-BE9BA71B370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745" y="1495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/>
            </a:p>
          </p:txBody>
        </p:sp>
        <p:sp>
          <p:nvSpPr>
            <p:cNvPr id="29874" name="Oval 178">
              <a:extLst>
                <a:ext uri="{FF2B5EF4-FFF2-40B4-BE49-F238E27FC236}">
                  <a16:creationId xmlns:a16="http://schemas.microsoft.com/office/drawing/2014/main" id="{D8CDDC9D-A47B-48F6-ADC2-ABB7EB11A45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72" y="1537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75" name="Oval 179">
              <a:extLst>
                <a:ext uri="{FF2B5EF4-FFF2-40B4-BE49-F238E27FC236}">
                  <a16:creationId xmlns:a16="http://schemas.microsoft.com/office/drawing/2014/main" id="{C20C7E9F-687C-4CE6-9122-FCBC2D3EC60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23" y="1549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76" name="Oval 180">
              <a:extLst>
                <a:ext uri="{FF2B5EF4-FFF2-40B4-BE49-F238E27FC236}">
                  <a16:creationId xmlns:a16="http://schemas.microsoft.com/office/drawing/2014/main" id="{968E06C7-273D-4569-92F7-B67B1AF489A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85" y="1569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77" name="Oval 181">
              <a:extLst>
                <a:ext uri="{FF2B5EF4-FFF2-40B4-BE49-F238E27FC236}">
                  <a16:creationId xmlns:a16="http://schemas.microsoft.com/office/drawing/2014/main" id="{D6DE5012-1318-4C60-939E-DB5B231FEC7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95" y="1636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78" name="Oval 182">
              <a:extLst>
                <a:ext uri="{FF2B5EF4-FFF2-40B4-BE49-F238E27FC236}">
                  <a16:creationId xmlns:a16="http://schemas.microsoft.com/office/drawing/2014/main" id="{7FA63C25-3BC5-41F6-8995-9D1C2360B8D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769" y="1606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879" name="Oval 183">
              <a:extLst>
                <a:ext uri="{FF2B5EF4-FFF2-40B4-BE49-F238E27FC236}">
                  <a16:creationId xmlns:a16="http://schemas.microsoft.com/office/drawing/2014/main" id="{50800921-F697-43AD-B5F5-83AB1D5197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724" y="1678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9880" name="Text Box 184">
            <a:extLst>
              <a:ext uri="{FF2B5EF4-FFF2-40B4-BE49-F238E27FC236}">
                <a16:creationId xmlns:a16="http://schemas.microsoft.com/office/drawing/2014/main" id="{88F842D5-03EF-462E-AFA4-0D0358404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50" y="5657850"/>
            <a:ext cx="907690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Při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každé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reakci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uvolňuje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velké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množství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energie.</a:t>
            </a:r>
          </a:p>
          <a:p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většině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reakcí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opět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vznikají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volné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neutrony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867275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9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89017E-6 L 0.31997 -2.89017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98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"/>
                                        <p:tgtEl>
                                          <p:spTgt spid="29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33" presetID="6" presetClass="emph" presetSubtype="0" repeatCount="2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300" fill="hold"/>
                                        <p:tgtEl>
                                          <p:spTgt spid="2984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3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98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300"/>
                                        <p:tgtEl>
                                          <p:spTgt spid="29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300"/>
                                        <p:tgtEl>
                                          <p:spTgt spid="29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2546 L 0.15902 -0.05579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298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4074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112E-17 9.82659E-7 L 0.12639 0.07399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298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19" y="3699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78 -0.00855 L 0.20556 -0.05318 " pathEditMode="relative" rAng="0" ptsTypes="AA">
                                      <p:cBhvr>
                                        <p:cTn id="50" dur="500" fill="hold"/>
                                        <p:tgtEl>
                                          <p:spTgt spid="298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80" y="-224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91 -0.00855 L 0.25313 -0.00878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298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02" y="-23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34 0.00647 L 0.20399 0.05688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298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24" y="2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9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9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9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29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298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uiExpand="1" build="p" autoUpdateAnimBg="0"/>
      <p:bldP spid="2988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E58F971-ADFB-4DCF-8FCF-092620358AFA}"/>
              </a:ext>
            </a:extLst>
          </p:cNvPr>
          <p:cNvSpPr txBox="1"/>
          <p:nvPr/>
        </p:nvSpPr>
        <p:spPr>
          <a:xfrm>
            <a:off x="631596" y="509047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2"/>
                </a:solidFill>
              </a:rPr>
              <a:t>Zapiš si do sešitu: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AEA76A7-E46D-4081-929C-788A9FDA082E}"/>
              </a:ext>
            </a:extLst>
          </p:cNvPr>
          <p:cNvSpPr txBox="1"/>
          <p:nvPr/>
        </p:nvSpPr>
        <p:spPr>
          <a:xfrm>
            <a:off x="292231" y="1376313"/>
            <a:ext cx="840870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V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jádru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jsou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částice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k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sobě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přitahovány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velkými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silami.</a:t>
            </a:r>
          </a:p>
          <a:p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Při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nárazu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volného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neutronu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s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dostatečnou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rychlostí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jádro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např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uranu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rozštěpí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na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dvě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části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Při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rozpadu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jádra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uvolní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obrovské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množství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energie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formě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tepla a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záření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Při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štěpení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také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uvolňují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další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volné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neutrony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Vzniká </a:t>
            </a:r>
            <a:r>
              <a:rPr lang="sk-SK" altLang="cs-CZ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řetězová</a:t>
            </a:r>
            <a:r>
              <a:rPr lang="sk-SK" altLang="cs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reakce</a:t>
            </a:r>
            <a:r>
              <a:rPr lang="sk-SK" altLang="cs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Štěpná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řetězová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reakce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může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být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řízená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nebo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neřízená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Produktem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štěpné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reakce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jsou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radioizotopy</a:t>
            </a:r>
            <a:r>
              <a:rPr lang="sk-SK" altLang="cs-CZ" sz="280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sk-SK" altLang="cs-CZ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sk-SK" altLang="cs-CZ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sk-SK" altLang="cs-CZ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E58F971-ADFB-4DCF-8FCF-092620358AFA}"/>
              </a:ext>
            </a:extLst>
          </p:cNvPr>
          <p:cNvSpPr txBox="1"/>
          <p:nvPr/>
        </p:nvSpPr>
        <p:spPr>
          <a:xfrm>
            <a:off x="631596" y="509047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2"/>
                </a:solidFill>
              </a:rPr>
              <a:t>Zapiš si do sešitu: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AEA76A7-E46D-4081-929C-788A9FDA082E}"/>
              </a:ext>
            </a:extLst>
          </p:cNvPr>
          <p:cNvSpPr txBox="1"/>
          <p:nvPr/>
        </p:nvSpPr>
        <p:spPr>
          <a:xfrm>
            <a:off x="292231" y="1376313"/>
            <a:ext cx="84087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cs-CZ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Řízená</a:t>
            </a:r>
            <a:r>
              <a:rPr lang="sk-SK" altLang="cs-CZ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štěpná</a:t>
            </a:r>
            <a:r>
              <a:rPr lang="sk-SK" altLang="cs-CZ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řetězová</a:t>
            </a:r>
            <a:r>
              <a:rPr lang="sk-SK" altLang="cs-CZ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reakce</a:t>
            </a:r>
            <a:r>
              <a:rPr lang="sk-SK" altLang="cs-CZ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:</a:t>
            </a:r>
          </a:p>
          <a:p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Část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volných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neutronů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je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zachycována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moderátorem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Moderátor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zpomaluje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neutrony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které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ztrácí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energii a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nemůžou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způsobit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štěpení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dalších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jader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Řízená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reakce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probíhá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v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jaderných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reaktorech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endParaRPr lang="cs-CZ" sz="2800" dirty="0"/>
          </a:p>
        </p:txBody>
      </p:sp>
      <p:pic>
        <p:nvPicPr>
          <p:cNvPr id="39938" name="Picture 2" descr="Vizualizace reaktorového sálu reaktoru EC6">
            <a:extLst>
              <a:ext uri="{FF2B5EF4-FFF2-40B4-BE49-F238E27FC236}">
                <a16:creationId xmlns:a16="http://schemas.microsoft.com/office/drawing/2014/main" id="{1D53C3E7-E96C-44B6-813D-B75FC36FC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31" y="3791095"/>
            <a:ext cx="18288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0" name="Picture 4">
            <a:extLst>
              <a:ext uri="{FF2B5EF4-FFF2-40B4-BE49-F238E27FC236}">
                <a16:creationId xmlns:a16="http://schemas.microsoft.com/office/drawing/2014/main" id="{9F457AC8-1E9B-4264-840D-C6E4F4BD5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449" y="3801752"/>
            <a:ext cx="4016567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17761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E58F971-ADFB-4DCF-8FCF-092620358AFA}"/>
              </a:ext>
            </a:extLst>
          </p:cNvPr>
          <p:cNvSpPr txBox="1"/>
          <p:nvPr/>
        </p:nvSpPr>
        <p:spPr>
          <a:xfrm>
            <a:off x="631596" y="509047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2"/>
                </a:solidFill>
              </a:rPr>
              <a:t>Zapiš si do sešitu: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AEA76A7-E46D-4081-929C-788A9FDA082E}"/>
              </a:ext>
            </a:extLst>
          </p:cNvPr>
          <p:cNvSpPr txBox="1"/>
          <p:nvPr/>
        </p:nvSpPr>
        <p:spPr>
          <a:xfrm>
            <a:off x="292231" y="1376313"/>
            <a:ext cx="84087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cs-CZ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Neřízená</a:t>
            </a:r>
            <a:r>
              <a:rPr lang="sk-SK" altLang="cs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štěpná</a:t>
            </a:r>
            <a:r>
              <a:rPr lang="sk-SK" altLang="cs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řetězová</a:t>
            </a:r>
            <a:r>
              <a:rPr lang="sk-SK" altLang="cs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reakce</a:t>
            </a:r>
            <a:r>
              <a:rPr lang="sk-SK" altLang="cs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</a:p>
          <a:p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Počet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volných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neutronů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a tím i počet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štěpených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jader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prudce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narůstá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Neřízená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reakce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probíhá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v </a:t>
            </a:r>
            <a:r>
              <a:rPr lang="sk-SK" altLang="cs-CZ" sz="2800" dirty="0" err="1">
                <a:solidFill>
                  <a:schemeClr val="bg2"/>
                </a:solidFill>
                <a:latin typeface="Times New Roman" panose="02020603050405020304" pitchFamily="18" charset="0"/>
              </a:rPr>
              <a:t>jaderných</a:t>
            </a:r>
            <a:r>
              <a:rPr lang="sk-SK" altLang="cs-CZ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bombách.</a:t>
            </a:r>
          </a:p>
          <a:p>
            <a:endParaRPr lang="cs-CZ" sz="2800" dirty="0"/>
          </a:p>
        </p:txBody>
      </p:sp>
      <p:pic>
        <p:nvPicPr>
          <p:cNvPr id="38916" name="Picture 4" descr="Inquisitr: Třetí světová válka skončí během několika minut - ČeskoAktuálně.cz">
            <a:extLst>
              <a:ext uri="{FF2B5EF4-FFF2-40B4-BE49-F238E27FC236}">
                <a16:creationId xmlns:a16="http://schemas.microsoft.com/office/drawing/2014/main" id="{63C1E903-FF2E-4C26-81A7-B2C0AE0E6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191" y="3623082"/>
            <a:ext cx="3219858" cy="241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8" name="Picture 6" descr="Atomová bomba — Stock obrázek">
            <a:extLst>
              <a:ext uri="{FF2B5EF4-FFF2-40B4-BE49-F238E27FC236}">
                <a16:creationId xmlns:a16="http://schemas.microsoft.com/office/drawing/2014/main" id="{4481C741-7782-4C2F-95C0-FD6CB236B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286" y="3286812"/>
            <a:ext cx="2755769" cy="275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449529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3" name="Text Box 11">
            <a:extLst>
              <a:ext uri="{FF2B5EF4-FFF2-40B4-BE49-F238E27FC236}">
                <a16:creationId xmlns:a16="http://schemas.microsoft.com/office/drawing/2014/main" id="{66C59611-8A7F-4D64-AC07-E962AA696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3" y="263525"/>
            <a:ext cx="8377614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Slučování</a:t>
            </a:r>
            <a:r>
              <a:rPr lang="sk-SK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 (syntéza) </a:t>
            </a:r>
            <a:r>
              <a:rPr lang="sk-SK" altLang="cs-CZ" sz="3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lehkých</a:t>
            </a:r>
            <a:r>
              <a:rPr lang="sk-SK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jader</a:t>
            </a:r>
            <a:r>
              <a:rPr lang="sk-SK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sk-SK" altLang="cs-CZ" sz="35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sk-SK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&lt;&lt; </a:t>
            </a:r>
            <a:r>
              <a:rPr lang="sk-SK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56)</a:t>
            </a:r>
          </a:p>
        </p:txBody>
      </p:sp>
      <p:graphicFrame>
        <p:nvGraphicFramePr>
          <p:cNvPr id="23564" name="Object 12">
            <a:extLst>
              <a:ext uri="{FF2B5EF4-FFF2-40B4-BE49-F238E27FC236}">
                <a16:creationId xmlns:a16="http://schemas.microsoft.com/office/drawing/2014/main" id="{57100477-4D14-4A99-BABB-0BEE4F6BBB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46338" y="1227138"/>
          <a:ext cx="4183062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066680" imgH="228600" progId="Equation.3">
                  <p:embed/>
                </p:oleObj>
              </mc:Choice>
              <mc:Fallback>
                <p:oleObj name="Rovnice" r:id="rId2" imgW="106668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1227138"/>
                        <a:ext cx="4183062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8" name="Text Box 16">
            <a:extLst>
              <a:ext uri="{FF2B5EF4-FFF2-40B4-BE49-F238E27FC236}">
                <a16:creationId xmlns:a16="http://schemas.microsoft.com/office/drawing/2014/main" id="{648D0391-2773-4C5A-88A4-91FCB46C8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600" y="3931505"/>
            <a:ext cx="878479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Při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reakci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uvolňuje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energie.</a:t>
            </a:r>
          </a:p>
          <a:p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Uvolněná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energie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projeví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tak, že produkty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reakce</a:t>
            </a:r>
            <a:endParaRPr lang="sk-SK" altLang="cs-CZ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mají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větší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kinetickou energii než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jádra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vstupující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do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reakce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grpSp>
        <p:nvGrpSpPr>
          <p:cNvPr id="23582" name="Group 30">
            <a:extLst>
              <a:ext uri="{FF2B5EF4-FFF2-40B4-BE49-F238E27FC236}">
                <a16:creationId xmlns:a16="http://schemas.microsoft.com/office/drawing/2014/main" id="{7E5D6479-C709-4F55-833F-0B35627DC671}"/>
              </a:ext>
            </a:extLst>
          </p:cNvPr>
          <p:cNvGrpSpPr>
            <a:grpSpLocks noChangeAspect="1"/>
          </p:cNvGrpSpPr>
          <p:nvPr/>
        </p:nvGrpSpPr>
        <p:grpSpPr bwMode="auto">
          <a:xfrm rot="4393042">
            <a:off x="2546350" y="2682875"/>
            <a:ext cx="344488" cy="344488"/>
            <a:chOff x="2551" y="1485"/>
            <a:chExt cx="132" cy="132"/>
          </a:xfrm>
        </p:grpSpPr>
        <p:sp>
          <p:nvSpPr>
            <p:cNvPr id="23583" name="Oval 31">
              <a:extLst>
                <a:ext uri="{FF2B5EF4-FFF2-40B4-BE49-F238E27FC236}">
                  <a16:creationId xmlns:a16="http://schemas.microsoft.com/office/drawing/2014/main" id="{11085B59-69E6-4B36-B3CD-9F115D43C33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92" y="1526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584" name="Oval 32">
              <a:extLst>
                <a:ext uri="{FF2B5EF4-FFF2-40B4-BE49-F238E27FC236}">
                  <a16:creationId xmlns:a16="http://schemas.microsoft.com/office/drawing/2014/main" id="{F5A036D6-29AE-420C-AA46-44454749027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51" y="1485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cs-CZ" altLang="cs-CZ"/>
            </a:p>
          </p:txBody>
        </p:sp>
      </p:grpSp>
      <p:grpSp>
        <p:nvGrpSpPr>
          <p:cNvPr id="23585" name="Group 33">
            <a:extLst>
              <a:ext uri="{FF2B5EF4-FFF2-40B4-BE49-F238E27FC236}">
                <a16:creationId xmlns:a16="http://schemas.microsoft.com/office/drawing/2014/main" id="{71D28605-0AEB-4F54-9CB0-6238DE6EC4E3}"/>
              </a:ext>
            </a:extLst>
          </p:cNvPr>
          <p:cNvGrpSpPr>
            <a:grpSpLocks noChangeAspect="1"/>
          </p:cNvGrpSpPr>
          <p:nvPr/>
        </p:nvGrpSpPr>
        <p:grpSpPr bwMode="auto">
          <a:xfrm rot="10800000">
            <a:off x="6375400" y="2695575"/>
            <a:ext cx="279400" cy="334963"/>
            <a:chOff x="2875" y="1538"/>
            <a:chExt cx="110" cy="132"/>
          </a:xfrm>
        </p:grpSpPr>
        <p:sp>
          <p:nvSpPr>
            <p:cNvPr id="23586" name="Oval 34">
              <a:extLst>
                <a:ext uri="{FF2B5EF4-FFF2-40B4-BE49-F238E27FC236}">
                  <a16:creationId xmlns:a16="http://schemas.microsoft.com/office/drawing/2014/main" id="{2AC5A097-B8CF-4EB0-8921-38081095AE9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75" y="1579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587" name="Oval 35">
              <a:extLst>
                <a:ext uri="{FF2B5EF4-FFF2-40B4-BE49-F238E27FC236}">
                  <a16:creationId xmlns:a16="http://schemas.microsoft.com/office/drawing/2014/main" id="{5B56748F-F993-4D95-BA41-0C1A8148E6F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94" y="1538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cs-CZ" altLang="cs-CZ"/>
            </a:p>
          </p:txBody>
        </p:sp>
      </p:grpSp>
      <p:grpSp>
        <p:nvGrpSpPr>
          <p:cNvPr id="23588" name="Group 36">
            <a:extLst>
              <a:ext uri="{FF2B5EF4-FFF2-40B4-BE49-F238E27FC236}">
                <a16:creationId xmlns:a16="http://schemas.microsoft.com/office/drawing/2014/main" id="{DEEAC060-A8EC-4A93-886D-FA4987AE750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373563" y="2662238"/>
            <a:ext cx="390525" cy="334962"/>
            <a:chOff x="3305" y="1420"/>
            <a:chExt cx="154" cy="132"/>
          </a:xfrm>
        </p:grpSpPr>
        <p:sp>
          <p:nvSpPr>
            <p:cNvPr id="23589" name="Oval 37">
              <a:extLst>
                <a:ext uri="{FF2B5EF4-FFF2-40B4-BE49-F238E27FC236}">
                  <a16:creationId xmlns:a16="http://schemas.microsoft.com/office/drawing/2014/main" id="{5B8EDB38-ADB5-444D-A7C7-63C414C80CD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305" y="1461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590" name="Oval 38">
              <a:extLst>
                <a:ext uri="{FF2B5EF4-FFF2-40B4-BE49-F238E27FC236}">
                  <a16:creationId xmlns:a16="http://schemas.microsoft.com/office/drawing/2014/main" id="{4D196D44-6078-4A13-9A00-913478CC1AB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324" y="1420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/>
            </a:p>
          </p:txBody>
        </p:sp>
        <p:sp>
          <p:nvSpPr>
            <p:cNvPr id="23591" name="Oval 39">
              <a:extLst>
                <a:ext uri="{FF2B5EF4-FFF2-40B4-BE49-F238E27FC236}">
                  <a16:creationId xmlns:a16="http://schemas.microsoft.com/office/drawing/2014/main" id="{6283726D-96D0-4A37-9A7B-49E8FA8DAC8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368" y="1454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592" name="Oval 40">
            <a:extLst>
              <a:ext uri="{FF2B5EF4-FFF2-40B4-BE49-F238E27FC236}">
                <a16:creationId xmlns:a16="http://schemas.microsoft.com/office/drawing/2014/main" id="{DF3CE1ED-EA68-4B21-9AC4-3B3886DAC2F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49763" y="2898775"/>
            <a:ext cx="231775" cy="231775"/>
          </a:xfrm>
          <a:prstGeom prst="ellipse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7 L 0.19826 -0.00231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78" y="-16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81481E-6 L -0.2092 0.01435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69" y="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2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2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2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"/>
                                        <p:tgtEl>
                                          <p:spTgt spid="2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39" presetID="0" presetClass="path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59259E-6 L -0.12448 -0.0419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33" y="-2106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007 L 0.09097 0.06967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35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35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235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3" grpId="0" autoUpdateAnimBg="0"/>
      <p:bldP spid="23568" grpId="0" uiExpand="1" build="p" autoUpdateAnimBg="0"/>
      <p:bldP spid="23592" grpId="0" animBg="1"/>
      <p:bldP spid="2359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E9DD1FC7-B33C-4B29-9C94-9DFACAE99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3" y="263525"/>
            <a:ext cx="8140370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altLang="cs-CZ" sz="3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Slučování</a:t>
            </a:r>
            <a:r>
              <a:rPr lang="sk-SK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 (syntéza) </a:t>
            </a:r>
            <a:r>
              <a:rPr lang="sk-SK" altLang="cs-CZ" sz="3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lehkých</a:t>
            </a:r>
            <a:r>
              <a:rPr lang="sk-SK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jader</a:t>
            </a:r>
            <a:r>
              <a:rPr lang="sk-SK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sk-SK" altLang="cs-CZ" sz="35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sk-SK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&lt;&lt; </a:t>
            </a:r>
            <a:r>
              <a:rPr lang="sk-SK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56)</a:t>
            </a:r>
          </a:p>
        </p:txBody>
      </p:sp>
      <p:grpSp>
        <p:nvGrpSpPr>
          <p:cNvPr id="36870" name="Group 6">
            <a:extLst>
              <a:ext uri="{FF2B5EF4-FFF2-40B4-BE49-F238E27FC236}">
                <a16:creationId xmlns:a16="http://schemas.microsoft.com/office/drawing/2014/main" id="{9EABF705-367F-43E4-A9EF-C51F4CC5BDE6}"/>
              </a:ext>
            </a:extLst>
          </p:cNvPr>
          <p:cNvGrpSpPr>
            <a:grpSpLocks noChangeAspect="1"/>
          </p:cNvGrpSpPr>
          <p:nvPr/>
        </p:nvGrpSpPr>
        <p:grpSpPr bwMode="auto">
          <a:xfrm rot="4393042">
            <a:off x="2546350" y="2740025"/>
            <a:ext cx="344488" cy="344488"/>
            <a:chOff x="2551" y="1485"/>
            <a:chExt cx="132" cy="132"/>
          </a:xfrm>
        </p:grpSpPr>
        <p:sp>
          <p:nvSpPr>
            <p:cNvPr id="36871" name="Oval 7">
              <a:extLst>
                <a:ext uri="{FF2B5EF4-FFF2-40B4-BE49-F238E27FC236}">
                  <a16:creationId xmlns:a16="http://schemas.microsoft.com/office/drawing/2014/main" id="{B95A74D6-6D33-4452-B6AA-9626271BC63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92" y="1526"/>
              <a:ext cx="91" cy="91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872" name="Oval 8">
              <a:extLst>
                <a:ext uri="{FF2B5EF4-FFF2-40B4-BE49-F238E27FC236}">
                  <a16:creationId xmlns:a16="http://schemas.microsoft.com/office/drawing/2014/main" id="{D0A0A20C-6E85-4790-B271-B31F6E11714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51" y="1485"/>
              <a:ext cx="91" cy="91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cs-CZ" altLang="cs-CZ"/>
            </a:p>
          </p:txBody>
        </p:sp>
      </p:grpSp>
      <p:graphicFrame>
        <p:nvGraphicFramePr>
          <p:cNvPr id="36881" name="Object 17">
            <a:extLst>
              <a:ext uri="{FF2B5EF4-FFF2-40B4-BE49-F238E27FC236}">
                <a16:creationId xmlns:a16="http://schemas.microsoft.com/office/drawing/2014/main" id="{0A758046-3FE1-4729-8F32-40FDE6FC45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93950" y="1236663"/>
          <a:ext cx="4897438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244520" imgH="241200" progId="Equation.3">
                  <p:embed/>
                </p:oleObj>
              </mc:Choice>
              <mc:Fallback>
                <p:oleObj name="Rovnice" r:id="rId2" imgW="1244520" imgH="241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50" y="1236663"/>
                        <a:ext cx="4897438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889" name="Group 25">
            <a:extLst>
              <a:ext uri="{FF2B5EF4-FFF2-40B4-BE49-F238E27FC236}">
                <a16:creationId xmlns:a16="http://schemas.microsoft.com/office/drawing/2014/main" id="{426FE49A-729B-42A0-BB5D-F9340AE97948}"/>
              </a:ext>
            </a:extLst>
          </p:cNvPr>
          <p:cNvGrpSpPr>
            <a:grpSpLocks/>
          </p:cNvGrpSpPr>
          <p:nvPr/>
        </p:nvGrpSpPr>
        <p:grpSpPr bwMode="auto">
          <a:xfrm rot="1933121">
            <a:off x="6308725" y="2584450"/>
            <a:ext cx="487363" cy="490538"/>
            <a:chOff x="4735" y="2038"/>
            <a:chExt cx="307" cy="309"/>
          </a:xfrm>
        </p:grpSpPr>
        <p:sp>
          <p:nvSpPr>
            <p:cNvPr id="36883" name="Oval 19">
              <a:extLst>
                <a:ext uri="{FF2B5EF4-FFF2-40B4-BE49-F238E27FC236}">
                  <a16:creationId xmlns:a16="http://schemas.microsoft.com/office/drawing/2014/main" id="{B6559FE9-8229-4C05-93A1-C1809F1E850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4892" y="2175"/>
              <a:ext cx="146" cy="145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884" name="Oval 20">
              <a:extLst>
                <a:ext uri="{FF2B5EF4-FFF2-40B4-BE49-F238E27FC236}">
                  <a16:creationId xmlns:a16="http://schemas.microsoft.com/office/drawing/2014/main" id="{EE7F0EB1-194A-4C7C-B96A-29B096A1B08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4826" y="2202"/>
              <a:ext cx="146" cy="145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cs-CZ" altLang="cs-CZ"/>
            </a:p>
          </p:txBody>
        </p:sp>
        <p:sp>
          <p:nvSpPr>
            <p:cNvPr id="36885" name="Oval 21">
              <a:extLst>
                <a:ext uri="{FF2B5EF4-FFF2-40B4-BE49-F238E27FC236}">
                  <a16:creationId xmlns:a16="http://schemas.microsoft.com/office/drawing/2014/main" id="{2839DCCF-D71A-4A63-AC02-AA0DB1C5CB6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4735" y="2156"/>
              <a:ext cx="146" cy="145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886" name="Oval 22">
              <a:extLst>
                <a:ext uri="{FF2B5EF4-FFF2-40B4-BE49-F238E27FC236}">
                  <a16:creationId xmlns:a16="http://schemas.microsoft.com/office/drawing/2014/main" id="{56A50CA5-A3F5-4E5E-BC43-011A94F1FD8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4780" y="2078"/>
              <a:ext cx="146" cy="145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cs-CZ" altLang="cs-CZ"/>
            </a:p>
          </p:txBody>
        </p:sp>
        <p:sp>
          <p:nvSpPr>
            <p:cNvPr id="36887" name="Oval 23">
              <a:extLst>
                <a:ext uri="{FF2B5EF4-FFF2-40B4-BE49-F238E27FC236}">
                  <a16:creationId xmlns:a16="http://schemas.microsoft.com/office/drawing/2014/main" id="{FCAB6361-CEA8-4265-B6BE-5362D68184E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4866" y="2038"/>
              <a:ext cx="146" cy="145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888" name="Oval 24">
              <a:extLst>
                <a:ext uri="{FF2B5EF4-FFF2-40B4-BE49-F238E27FC236}">
                  <a16:creationId xmlns:a16="http://schemas.microsoft.com/office/drawing/2014/main" id="{8BABBBC7-B1AB-490B-A6D8-5A0219B468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4896" y="2098"/>
              <a:ext cx="146" cy="145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cs-CZ" altLang="cs-CZ"/>
            </a:p>
          </p:txBody>
        </p:sp>
      </p:grpSp>
      <p:grpSp>
        <p:nvGrpSpPr>
          <p:cNvPr id="36897" name="Group 33">
            <a:extLst>
              <a:ext uri="{FF2B5EF4-FFF2-40B4-BE49-F238E27FC236}">
                <a16:creationId xmlns:a16="http://schemas.microsoft.com/office/drawing/2014/main" id="{61126A76-4FD7-4EDA-95AB-01A6A8A19208}"/>
              </a:ext>
            </a:extLst>
          </p:cNvPr>
          <p:cNvGrpSpPr>
            <a:grpSpLocks/>
          </p:cNvGrpSpPr>
          <p:nvPr/>
        </p:nvGrpSpPr>
        <p:grpSpPr bwMode="auto">
          <a:xfrm>
            <a:off x="4303713" y="2667000"/>
            <a:ext cx="419100" cy="427038"/>
            <a:chOff x="4699" y="1550"/>
            <a:chExt cx="264" cy="269"/>
          </a:xfrm>
        </p:grpSpPr>
        <p:sp>
          <p:nvSpPr>
            <p:cNvPr id="36891" name="Oval 27">
              <a:extLst>
                <a:ext uri="{FF2B5EF4-FFF2-40B4-BE49-F238E27FC236}">
                  <a16:creationId xmlns:a16="http://schemas.microsoft.com/office/drawing/2014/main" id="{110BDAEE-7B85-4AE7-9925-5B3922BAF32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4817" y="1584"/>
              <a:ext cx="146" cy="145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892" name="Oval 28">
              <a:extLst>
                <a:ext uri="{FF2B5EF4-FFF2-40B4-BE49-F238E27FC236}">
                  <a16:creationId xmlns:a16="http://schemas.microsoft.com/office/drawing/2014/main" id="{1A1A0D42-F20B-4078-A093-9C6B9901584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4790" y="1674"/>
              <a:ext cx="146" cy="145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cs-CZ" altLang="cs-CZ"/>
            </a:p>
          </p:txBody>
        </p:sp>
        <p:sp>
          <p:nvSpPr>
            <p:cNvPr id="36893" name="Oval 29">
              <a:extLst>
                <a:ext uri="{FF2B5EF4-FFF2-40B4-BE49-F238E27FC236}">
                  <a16:creationId xmlns:a16="http://schemas.microsoft.com/office/drawing/2014/main" id="{8188AEA0-441B-445F-82D0-DBB81B51CC7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4699" y="1628"/>
              <a:ext cx="146" cy="145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894" name="Oval 30">
              <a:extLst>
                <a:ext uri="{FF2B5EF4-FFF2-40B4-BE49-F238E27FC236}">
                  <a16:creationId xmlns:a16="http://schemas.microsoft.com/office/drawing/2014/main" id="{EAB7EFAD-08BA-4054-B59E-8FB03D150E2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4744" y="1550"/>
              <a:ext cx="146" cy="145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cs-CZ" altLang="cs-CZ"/>
            </a:p>
          </p:txBody>
        </p:sp>
      </p:grpSp>
      <p:grpSp>
        <p:nvGrpSpPr>
          <p:cNvPr id="36898" name="Group 34">
            <a:extLst>
              <a:ext uri="{FF2B5EF4-FFF2-40B4-BE49-F238E27FC236}">
                <a16:creationId xmlns:a16="http://schemas.microsoft.com/office/drawing/2014/main" id="{ECB40DCA-D2B8-4BD3-8F6F-DAFD3FA14E4C}"/>
              </a:ext>
            </a:extLst>
          </p:cNvPr>
          <p:cNvGrpSpPr>
            <a:grpSpLocks/>
          </p:cNvGrpSpPr>
          <p:nvPr/>
        </p:nvGrpSpPr>
        <p:grpSpPr bwMode="auto">
          <a:xfrm rot="5757870">
            <a:off x="4433094" y="2682081"/>
            <a:ext cx="419100" cy="427038"/>
            <a:chOff x="4699" y="1550"/>
            <a:chExt cx="264" cy="269"/>
          </a:xfrm>
        </p:grpSpPr>
        <p:sp>
          <p:nvSpPr>
            <p:cNvPr id="36899" name="Oval 35">
              <a:extLst>
                <a:ext uri="{FF2B5EF4-FFF2-40B4-BE49-F238E27FC236}">
                  <a16:creationId xmlns:a16="http://schemas.microsoft.com/office/drawing/2014/main" id="{DA542E26-6C14-488E-BA4B-3C3EDE17822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4817" y="1584"/>
              <a:ext cx="146" cy="145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900" name="Oval 36">
              <a:extLst>
                <a:ext uri="{FF2B5EF4-FFF2-40B4-BE49-F238E27FC236}">
                  <a16:creationId xmlns:a16="http://schemas.microsoft.com/office/drawing/2014/main" id="{BD8381CC-07E1-4DD9-A7CA-38F5A0F1C56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4790" y="1674"/>
              <a:ext cx="146" cy="145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endParaRPr lang="cs-CZ" altLang="cs-CZ"/>
            </a:p>
          </p:txBody>
        </p:sp>
        <p:sp>
          <p:nvSpPr>
            <p:cNvPr id="36901" name="Oval 37">
              <a:extLst>
                <a:ext uri="{FF2B5EF4-FFF2-40B4-BE49-F238E27FC236}">
                  <a16:creationId xmlns:a16="http://schemas.microsoft.com/office/drawing/2014/main" id="{D7BE7A90-2F9A-47E2-B57B-2797FBDBDEE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4699" y="1628"/>
              <a:ext cx="146" cy="145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7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902" name="Oval 38">
              <a:extLst>
                <a:ext uri="{FF2B5EF4-FFF2-40B4-BE49-F238E27FC236}">
                  <a16:creationId xmlns:a16="http://schemas.microsoft.com/office/drawing/2014/main" id="{C0CA7C4E-96F2-47B2-9792-D7964341D48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4744" y="1550"/>
              <a:ext cx="146" cy="145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endParaRPr lang="cs-CZ" altLang="cs-CZ"/>
            </a:p>
          </p:txBody>
        </p:sp>
      </p:grpSp>
      <p:sp>
        <p:nvSpPr>
          <p:cNvPr id="27" name="Text Box 16">
            <a:extLst>
              <a:ext uri="{FF2B5EF4-FFF2-40B4-BE49-F238E27FC236}">
                <a16:creationId xmlns:a16="http://schemas.microsoft.com/office/drawing/2014/main" id="{9F935EB6-48F9-44E5-88FB-B511AA71E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600" y="3931505"/>
            <a:ext cx="878479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Při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reakci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uvolňuje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energie.</a:t>
            </a:r>
          </a:p>
          <a:p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Uvolněná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energie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projeví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tak, že produkty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reakce</a:t>
            </a:r>
            <a:endParaRPr lang="sk-SK" altLang="cs-CZ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mají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větší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kinetickou energii než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jádra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vstupující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do </a:t>
            </a:r>
            <a:r>
              <a:rPr lang="sk-SK" altLang="cs-CZ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reakce</a:t>
            </a:r>
            <a:r>
              <a:rPr lang="sk-SK" altLang="cs-CZ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163 L 0.19636 -0.00463 " pathEditMode="relative" rAng="0" ptsTypes="AA">
                                      <p:cBhvr>
                                        <p:cTn id="17" dur="3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78" y="-1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L -0.20157 0.01505 " pathEditMode="relative" ptsTypes="AA">
                                      <p:cBhvr>
                                        <p:cTn id="19" dur="30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2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2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7.77778E-6 L -0.10643 0.07316 " pathEditMode="relative" ptsTypes="AA">
                                      <p:cBhvr>
                                        <p:cTn id="34" dur="1000" fill="hold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2.96296E-6 L 0.13074 0.02153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uiExpand="1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2" name="Text Box 16">
            <a:extLst>
              <a:ext uri="{FF2B5EF4-FFF2-40B4-BE49-F238E27FC236}">
                <a16:creationId xmlns:a16="http://schemas.microsoft.com/office/drawing/2014/main" id="{79EFDEE2-C616-478A-86E7-9071C5A9B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38" y="5133975"/>
            <a:ext cx="8617744" cy="1625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- musí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kladně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nabitá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jádra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vstupující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do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reakce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>
              <a:spcAft>
                <a:spcPct val="20000"/>
              </a:spcAft>
            </a:pP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sk-SK" altLang="cs-CZ" sz="33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priblížit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 na </a:t>
            </a:r>
            <a:r>
              <a:rPr lang="sk-SK" altLang="cs-CZ" sz="33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dosah </a:t>
            </a:r>
            <a:r>
              <a:rPr lang="sk-SK" altLang="cs-CZ" sz="33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jaderných</a:t>
            </a:r>
            <a:r>
              <a:rPr lang="sk-SK" altLang="cs-CZ" sz="33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sil</a:t>
            </a:r>
            <a:r>
              <a:rPr lang="sk-SK" altLang="cs-CZ" sz="33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sk-SK" altLang="cs-CZ" sz="3300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sk-SK" altLang="cs-CZ" sz="33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Přibližování</a:t>
            </a:r>
            <a:r>
              <a:rPr lang="sk-SK" altLang="cs-CZ" sz="33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3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brání</a:t>
            </a:r>
            <a:r>
              <a:rPr lang="sk-SK" altLang="cs-CZ" sz="3300" dirty="0">
                <a:solidFill>
                  <a:srgbClr val="FF0000"/>
                </a:solidFill>
                <a:latin typeface="Times New Roman" panose="02020603050405020304" pitchFamily="18" charset="0"/>
              </a:rPr>
              <a:t> elektrostatické </a:t>
            </a:r>
            <a:r>
              <a:rPr lang="sk-SK" altLang="cs-CZ" sz="33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odpuzování</a:t>
            </a:r>
            <a:r>
              <a:rPr lang="sk-SK" altLang="cs-CZ" sz="33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grpSp>
        <p:nvGrpSpPr>
          <p:cNvPr id="19491" name="Group 35">
            <a:extLst>
              <a:ext uri="{FF2B5EF4-FFF2-40B4-BE49-F238E27FC236}">
                <a16:creationId xmlns:a16="http://schemas.microsoft.com/office/drawing/2014/main" id="{EBDAB1E9-2F87-48D1-8B52-619A3B55819C}"/>
              </a:ext>
            </a:extLst>
          </p:cNvPr>
          <p:cNvGrpSpPr>
            <a:grpSpLocks/>
          </p:cNvGrpSpPr>
          <p:nvPr/>
        </p:nvGrpSpPr>
        <p:grpSpPr bwMode="auto">
          <a:xfrm>
            <a:off x="1339850" y="2406650"/>
            <a:ext cx="1817688" cy="1816100"/>
            <a:chOff x="1654" y="1516"/>
            <a:chExt cx="1145" cy="1144"/>
          </a:xfrm>
        </p:grpSpPr>
        <p:sp>
          <p:nvSpPr>
            <p:cNvPr id="19490" name="Oval 34">
              <a:extLst>
                <a:ext uri="{FF2B5EF4-FFF2-40B4-BE49-F238E27FC236}">
                  <a16:creationId xmlns:a16="http://schemas.microsoft.com/office/drawing/2014/main" id="{6E3B17E0-9114-4C29-9DED-AC1889C8941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54" y="1516"/>
              <a:ext cx="1145" cy="1144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100000">
                  <a:srgbClr val="C0C0C0">
                    <a:alpha val="62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59" name="Oval 3">
              <a:extLst>
                <a:ext uri="{FF2B5EF4-FFF2-40B4-BE49-F238E27FC236}">
                  <a16:creationId xmlns:a16="http://schemas.microsoft.com/office/drawing/2014/main" id="{595C2853-C53D-4406-AADA-9DF62FBAF4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1" y="1897"/>
              <a:ext cx="413" cy="413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sk-SK" altLang="cs-CZ" sz="4000" b="1"/>
                <a:t>+</a:t>
              </a:r>
            </a:p>
          </p:txBody>
        </p:sp>
      </p:grpSp>
      <p:grpSp>
        <p:nvGrpSpPr>
          <p:cNvPr id="19492" name="Group 36">
            <a:extLst>
              <a:ext uri="{FF2B5EF4-FFF2-40B4-BE49-F238E27FC236}">
                <a16:creationId xmlns:a16="http://schemas.microsoft.com/office/drawing/2014/main" id="{81EE0374-911E-4C28-88F5-CEF9009CDEF7}"/>
              </a:ext>
            </a:extLst>
          </p:cNvPr>
          <p:cNvGrpSpPr>
            <a:grpSpLocks/>
          </p:cNvGrpSpPr>
          <p:nvPr/>
        </p:nvGrpSpPr>
        <p:grpSpPr bwMode="auto">
          <a:xfrm>
            <a:off x="5737225" y="2405063"/>
            <a:ext cx="1817688" cy="1816100"/>
            <a:chOff x="2813" y="1515"/>
            <a:chExt cx="1145" cy="1144"/>
          </a:xfrm>
        </p:grpSpPr>
        <p:sp>
          <p:nvSpPr>
            <p:cNvPr id="19489" name="Oval 33">
              <a:extLst>
                <a:ext uri="{FF2B5EF4-FFF2-40B4-BE49-F238E27FC236}">
                  <a16:creationId xmlns:a16="http://schemas.microsoft.com/office/drawing/2014/main" id="{79C7E32A-620F-42D5-BD64-2E4734F3311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13" y="1515"/>
              <a:ext cx="1145" cy="1144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100000">
                  <a:srgbClr val="C0C0C0">
                    <a:alpha val="62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60" name="Oval 4">
              <a:extLst>
                <a:ext uri="{FF2B5EF4-FFF2-40B4-BE49-F238E27FC236}">
                  <a16:creationId xmlns:a16="http://schemas.microsoft.com/office/drawing/2014/main" id="{76BDCBB6-D5EF-48FE-A0D2-C27001C1FE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3" y="1886"/>
              <a:ext cx="413" cy="413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75686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sk-SK" altLang="cs-CZ" sz="4400" b="1"/>
                <a:t>+</a:t>
              </a:r>
              <a:endParaRPr lang="sk-SK" altLang="cs-CZ"/>
            </a:p>
          </p:txBody>
        </p:sp>
      </p:grpSp>
      <p:grpSp>
        <p:nvGrpSpPr>
          <p:cNvPr id="19494" name="Group 38">
            <a:extLst>
              <a:ext uri="{FF2B5EF4-FFF2-40B4-BE49-F238E27FC236}">
                <a16:creationId xmlns:a16="http://schemas.microsoft.com/office/drawing/2014/main" id="{90A5CB7F-BAEC-4411-BA8C-3925B2443233}"/>
              </a:ext>
            </a:extLst>
          </p:cNvPr>
          <p:cNvGrpSpPr>
            <a:grpSpLocks/>
          </p:cNvGrpSpPr>
          <p:nvPr/>
        </p:nvGrpSpPr>
        <p:grpSpPr bwMode="auto">
          <a:xfrm>
            <a:off x="3827463" y="2239963"/>
            <a:ext cx="1212850" cy="1096962"/>
            <a:chOff x="2423" y="1411"/>
            <a:chExt cx="764" cy="691"/>
          </a:xfrm>
        </p:grpSpPr>
        <p:sp>
          <p:nvSpPr>
            <p:cNvPr id="19474" name="Line 18">
              <a:extLst>
                <a:ext uri="{FF2B5EF4-FFF2-40B4-BE49-F238E27FC236}">
                  <a16:creationId xmlns:a16="http://schemas.microsoft.com/office/drawing/2014/main" id="{A71447D2-3B7D-4B23-AA64-C1FAA4A19B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24" y="1420"/>
              <a:ext cx="0" cy="68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75" name="Line 19">
              <a:extLst>
                <a:ext uri="{FF2B5EF4-FFF2-40B4-BE49-F238E27FC236}">
                  <a16:creationId xmlns:a16="http://schemas.microsoft.com/office/drawing/2014/main" id="{A585D2E9-2133-4387-83B9-9C7EDCB87F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82" y="1411"/>
              <a:ext cx="0" cy="68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476" name="Line 20">
              <a:extLst>
                <a:ext uri="{FF2B5EF4-FFF2-40B4-BE49-F238E27FC236}">
                  <a16:creationId xmlns:a16="http://schemas.microsoft.com/office/drawing/2014/main" id="{79FEF24E-D269-4CC1-88FB-EDB74341EA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3" y="1472"/>
              <a:ext cx="7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9479" name="Text Box 23">
            <a:extLst>
              <a:ext uri="{FF2B5EF4-FFF2-40B4-BE49-F238E27FC236}">
                <a16:creationId xmlns:a16="http://schemas.microsoft.com/office/drawing/2014/main" id="{43997BBA-6218-40CE-8A3C-AF61C4747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150" y="1709738"/>
            <a:ext cx="504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altLang="cs-CZ" sz="3600" i="1">
                <a:solidFill>
                  <a:srgbClr val="000000"/>
                </a:solidFill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19480" name="Line 24">
            <a:extLst>
              <a:ext uri="{FF2B5EF4-FFF2-40B4-BE49-F238E27FC236}">
                <a16:creationId xmlns:a16="http://schemas.microsoft.com/office/drawing/2014/main" id="{D86986EE-5590-4F76-BD02-08C2FC09A8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6425" y="3316288"/>
            <a:ext cx="1643063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81" name="Line 25">
            <a:extLst>
              <a:ext uri="{FF2B5EF4-FFF2-40B4-BE49-F238E27FC236}">
                <a16:creationId xmlns:a16="http://schemas.microsoft.com/office/drawing/2014/main" id="{4DB88E0E-6181-4FDB-AC3F-B8644252D9C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36700" y="3324225"/>
            <a:ext cx="1643063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19483" name="Object 27">
            <a:extLst>
              <a:ext uri="{FF2B5EF4-FFF2-40B4-BE49-F238E27FC236}">
                <a16:creationId xmlns:a16="http://schemas.microsoft.com/office/drawing/2014/main" id="{73853B0C-81C4-4B2C-B2A5-2E89B4DC47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01838" y="2587625"/>
          <a:ext cx="617537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90440" imgH="228600" progId="Equation.3">
                  <p:embed/>
                </p:oleObj>
              </mc:Choice>
              <mc:Fallback>
                <p:oleObj name="Rovnice" r:id="rId2" imgW="190440" imgH="2286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838" y="2587625"/>
                        <a:ext cx="617537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4" name="Object 28">
            <a:extLst>
              <a:ext uri="{FF2B5EF4-FFF2-40B4-BE49-F238E27FC236}">
                <a16:creationId xmlns:a16="http://schemas.microsoft.com/office/drawing/2014/main" id="{4D621546-903F-40C0-B788-3B1EAE2002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76975" y="2581275"/>
          <a:ext cx="617538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90440" imgH="228600" progId="Equation.3">
                  <p:embed/>
                </p:oleObj>
              </mc:Choice>
              <mc:Fallback>
                <p:oleObj name="Rovnice" r:id="rId4" imgW="190440" imgH="2286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6975" y="2581275"/>
                        <a:ext cx="617538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88" name="Text Box 32">
            <a:extLst>
              <a:ext uri="{FF2B5EF4-FFF2-40B4-BE49-F238E27FC236}">
                <a16:creationId xmlns:a16="http://schemas.microsoft.com/office/drawing/2014/main" id="{6F53381A-E93F-4033-A886-EC35678DA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" y="220663"/>
            <a:ext cx="6176691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Aby </a:t>
            </a:r>
            <a:r>
              <a:rPr lang="sk-SK" altLang="cs-CZ" sz="3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</a:t>
            </a:r>
            <a:r>
              <a:rPr lang="sk-SK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 syntéza </a:t>
            </a:r>
            <a:r>
              <a:rPr lang="sk-SK" altLang="cs-CZ" sz="3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jader</a:t>
            </a:r>
            <a:r>
              <a:rPr lang="sk-SK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5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uskutečnila</a:t>
            </a:r>
            <a:r>
              <a:rPr lang="sk-SK" altLang="cs-CZ" sz="3500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9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94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13941 -3.33333E-6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2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85185E-6 L -0.14132 0.00232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66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94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2" grpId="0" uiExpand="1" build="p" autoUpdateAnimBg="0"/>
      <p:bldP spid="19479" grpId="0" autoUpdateAnimBg="0"/>
      <p:bldP spid="1948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7F4F9056-749F-4733-B655-6DD6536FC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25" y="179388"/>
            <a:ext cx="8756798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rIns="90000">
            <a:spAutoFit/>
          </a:bodyPr>
          <a:lstStyle/>
          <a:p>
            <a:r>
              <a:rPr lang="sk-SK" alt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Na </a:t>
            </a:r>
            <a:r>
              <a:rPr lang="sk-SK" altLang="cs-CZ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překonání</a:t>
            </a:r>
            <a:r>
              <a:rPr lang="sk-SK" alt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elektrostatického </a:t>
            </a:r>
            <a:r>
              <a:rPr lang="sk-SK" altLang="cs-CZ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odpuzovaní</a:t>
            </a:r>
            <a:r>
              <a:rPr lang="sk-SK" alt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musí</a:t>
            </a:r>
          </a:p>
          <a:p>
            <a:r>
              <a:rPr lang="sk-SK" altLang="cs-CZ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mít</a:t>
            </a:r>
            <a:r>
              <a:rPr lang="sk-SK" alt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částice</a:t>
            </a:r>
            <a:r>
              <a:rPr lang="sk-SK" alt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velkou</a:t>
            </a:r>
            <a:r>
              <a:rPr lang="sk-SK" alt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energii.</a:t>
            </a:r>
          </a:p>
          <a:p>
            <a:r>
              <a:rPr lang="sk-SK" alt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Energii </a:t>
            </a:r>
            <a:r>
              <a:rPr lang="sk-SK" altLang="cs-CZ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získají</a:t>
            </a:r>
            <a:r>
              <a:rPr lang="sk-SK" alt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altLang="cs-CZ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například</a:t>
            </a:r>
            <a:r>
              <a:rPr lang="sk-SK" alt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v </a:t>
            </a:r>
            <a:r>
              <a:rPr lang="sk-SK" altLang="cs-CZ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horkém</a:t>
            </a:r>
            <a:r>
              <a:rPr lang="sk-SK" alt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plynu </a:t>
            </a:r>
            <a:r>
              <a:rPr lang="en-US" alt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sk-SK" altLang="cs-CZ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plazmě</a:t>
            </a:r>
            <a:r>
              <a:rPr lang="en-US" alt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sk-SK" alt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sk-SK" alt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Potom </a:t>
            </a:r>
            <a:r>
              <a:rPr lang="sk-SK" altLang="cs-CZ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mluvíme</a:t>
            </a:r>
            <a:r>
              <a:rPr lang="sk-SK" alt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o </a:t>
            </a:r>
            <a:r>
              <a:rPr lang="sk-SK" altLang="cs-CZ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termonukleární</a:t>
            </a:r>
            <a:r>
              <a:rPr lang="sk-SK" altLang="cs-CZ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syntéze</a:t>
            </a:r>
            <a:r>
              <a:rPr lang="sk-SK" altLang="cs-C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5777ADAE-4043-44F4-B5E2-2C6A39D83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0700" y="6188075"/>
            <a:ext cx="485780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k-SK" altLang="cs-CZ" sz="28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Termonukleární</a:t>
            </a:r>
            <a:r>
              <a:rPr lang="sk-SK" altLang="cs-CZ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syntéza na </a:t>
            </a:r>
            <a:r>
              <a:rPr lang="sk-SK" altLang="cs-CZ" sz="28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Slunci</a:t>
            </a:r>
            <a:endParaRPr lang="sk-SK" altLang="cs-CZ" sz="28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7895" name="Picture 7">
            <a:extLst>
              <a:ext uri="{FF2B5EF4-FFF2-40B4-BE49-F238E27FC236}">
                <a16:creationId xmlns:a16="http://schemas.microsoft.com/office/drawing/2014/main" id="{95A58469-80F8-42F2-8389-9E0B086C1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25" y="2349500"/>
            <a:ext cx="4784725" cy="371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uiExpand="1" build="p" autoUpdateAnimBg="0"/>
      <p:bldP spid="37892" grpId="0" build="p" autoUpdateAnimBg="0"/>
    </p:bldLst>
  </p:timing>
</p:sld>
</file>

<file path=ppt/theme/theme1.xml><?xml version="1.0" encoding="utf-8"?>
<a:theme xmlns:a="http://schemas.openxmlformats.org/drawingml/2006/main" name="Podklad.pot">
  <a:themeElements>
    <a:clrScheme name="Podklad.pot 1">
      <a:dk1>
        <a:srgbClr val="393939"/>
      </a:dk1>
      <a:lt1>
        <a:srgbClr val="EAEAEA"/>
      </a:lt1>
      <a:dk2>
        <a:srgbClr val="336699"/>
      </a:dk2>
      <a:lt2>
        <a:srgbClr val="FFFFFF"/>
      </a:lt2>
      <a:accent1>
        <a:srgbClr val="009999"/>
      </a:accent1>
      <a:accent2>
        <a:srgbClr val="003366"/>
      </a:accent2>
      <a:accent3>
        <a:srgbClr val="ADB8CA"/>
      </a:accent3>
      <a:accent4>
        <a:srgbClr val="C8C8C8"/>
      </a:accent4>
      <a:accent5>
        <a:srgbClr val="AACACA"/>
      </a:accent5>
      <a:accent6>
        <a:srgbClr val="002D5C"/>
      </a:accent6>
      <a:hlink>
        <a:srgbClr val="990066"/>
      </a:hlink>
      <a:folHlink>
        <a:srgbClr val="CBCBCB"/>
      </a:folHlink>
    </a:clrScheme>
    <a:fontScheme name="Podklad.po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rgbClr val="000000"/>
          </a:solidFill>
          <a:prstDash val="solid"/>
          <a:round/>
          <a:headEnd type="stealth" w="lg" len="lg"/>
          <a:tailEnd type="stealth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CE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rgbClr val="000000"/>
          </a:solidFill>
          <a:prstDash val="solid"/>
          <a:round/>
          <a:headEnd type="stealth" w="lg" len="lg"/>
          <a:tailEnd type="stealth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CE" panose="02020603050405020304" pitchFamily="18" charset="0"/>
          </a:defRPr>
        </a:defPPr>
      </a:lstStyle>
    </a:lnDef>
  </a:objectDefaults>
  <a:extraClrSchemeLst>
    <a:extraClrScheme>
      <a:clrScheme name="Podklad.pot 1">
        <a:dk1>
          <a:srgbClr val="393939"/>
        </a:dk1>
        <a:lt1>
          <a:srgbClr val="EAEAEA"/>
        </a:lt1>
        <a:dk2>
          <a:srgbClr val="336699"/>
        </a:dk2>
        <a:lt2>
          <a:srgbClr val="FFFFFF"/>
        </a:lt2>
        <a:accent1>
          <a:srgbClr val="009999"/>
        </a:accent1>
        <a:accent2>
          <a:srgbClr val="003366"/>
        </a:accent2>
        <a:accent3>
          <a:srgbClr val="ADB8CA"/>
        </a:accent3>
        <a:accent4>
          <a:srgbClr val="C8C8C8"/>
        </a:accent4>
        <a:accent5>
          <a:srgbClr val="AACACA"/>
        </a:accent5>
        <a:accent6>
          <a:srgbClr val="002D5C"/>
        </a:accent6>
        <a:hlink>
          <a:srgbClr val="990066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dklad.pot 2">
        <a:dk1>
          <a:srgbClr val="003366"/>
        </a:dk1>
        <a:lt1>
          <a:srgbClr val="FFFFFF"/>
        </a:lt1>
        <a:dk2>
          <a:srgbClr val="336699"/>
        </a:dk2>
        <a:lt2>
          <a:srgbClr val="868686"/>
        </a:lt2>
        <a:accent1>
          <a:srgbClr val="6699FF"/>
        </a:accent1>
        <a:accent2>
          <a:srgbClr val="0066CC"/>
        </a:accent2>
        <a:accent3>
          <a:srgbClr val="FFFFFF"/>
        </a:accent3>
        <a:accent4>
          <a:srgbClr val="002A56"/>
        </a:accent4>
        <a:accent5>
          <a:srgbClr val="B8CAFF"/>
        </a:accent5>
        <a:accent6>
          <a:srgbClr val="005CB9"/>
        </a:accent6>
        <a:hlink>
          <a:srgbClr val="66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dklad.pot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969696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555555"/>
        </a:accent6>
        <a:hlink>
          <a:srgbClr val="EAEAEA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C:\MSOffice\Šablony\Vzory prezentací\Podklad.pot</Template>
  <TotalTime>0</TotalTime>
  <Words>383</Words>
  <Application>Microsoft Office PowerPoint</Application>
  <PresentationFormat>Předvádění na obrazovce (4:3)</PresentationFormat>
  <Paragraphs>55</Paragraphs>
  <Slides>10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Monotype Sorts</vt:lpstr>
      <vt:lpstr>Times New Roman</vt:lpstr>
      <vt:lpstr>Times New Roman CE</vt:lpstr>
      <vt:lpstr>Podklad.pot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Štěpení a syntéza jader</dc:title>
  <dc:subject>fyzika</dc:subject>
  <dc:creator>Jaroslav Vrba</dc:creator>
  <cp:lastModifiedBy>Vrba Jaroslav</cp:lastModifiedBy>
  <cp:revision>183</cp:revision>
  <dcterms:created xsi:type="dcterms:W3CDTF">1997-06-02T18:51:14Z</dcterms:created>
  <dcterms:modified xsi:type="dcterms:W3CDTF">2021-04-21T09:35:50Z</dcterms:modified>
</cp:coreProperties>
</file>