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491" r:id="rId3"/>
    <p:sldId id="492" r:id="rId4"/>
    <p:sldId id="493" r:id="rId5"/>
    <p:sldId id="494" r:id="rId6"/>
    <p:sldId id="495" r:id="rId7"/>
    <p:sldId id="496" r:id="rId8"/>
    <p:sldId id="498" r:id="rId9"/>
    <p:sldId id="499" r:id="rId10"/>
    <p:sldId id="500" r:id="rId11"/>
  </p:sldIdLst>
  <p:sldSz cx="9144000" cy="6858000" type="screen4x3"/>
  <p:notesSz cx="6858000" cy="9144000"/>
  <p:defaultTextStyle>
    <a:defPPr>
      <a:defRPr lang="sk-SK"/>
    </a:defPPr>
    <a:lvl1pPr algn="l" rtl="0" eaLnBrk="0" fontAlgn="base" hangingPunct="0">
      <a:spcBef>
        <a:spcPct val="0"/>
      </a:spcBef>
      <a:spcAft>
        <a:spcPct val="0"/>
      </a:spcAft>
      <a:defRPr sz="33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3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3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3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3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33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33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33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33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9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292929"/>
    <a:srgbClr val="C0C0C0"/>
    <a:srgbClr val="CC0000"/>
    <a:srgbClr val="6699FF"/>
    <a:srgbClr val="EA2516"/>
    <a:srgbClr val="FF9595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466" y="58"/>
      </p:cViewPr>
      <p:guideLst>
        <p:guide orient="horz" pos="179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28" d="100"/>
          <a:sy n="28" d="100"/>
        </p:scale>
        <p:origin x="-1266" y="-84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63365AD-1005-4E61-B274-88865C5D335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762000">
              <a:defRPr sz="1000" i="1"/>
            </a:lvl1pPr>
          </a:lstStyle>
          <a:p>
            <a:endParaRPr lang="sk-SK" altLang="cs-CZ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31E5201E-B73D-4043-A248-82835CA280F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762000">
              <a:defRPr sz="1000" i="1"/>
            </a:lvl1pPr>
          </a:lstStyle>
          <a:p>
            <a:endParaRPr lang="sk-SK" altLang="cs-CZ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4580465-4C7F-410A-B496-FB34795EE66E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1A726534-CEE4-46EA-828E-B7B4D871DC2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cs-CZ"/>
              <a:t>Klepnutím lze upravit styly předlohy textu</a:t>
            </a:r>
          </a:p>
          <a:p>
            <a:pPr lvl="1"/>
            <a:r>
              <a:rPr lang="sk-SK" altLang="cs-CZ"/>
              <a:t>Druhá úroveň</a:t>
            </a:r>
          </a:p>
          <a:p>
            <a:pPr lvl="2"/>
            <a:r>
              <a:rPr lang="sk-SK" altLang="cs-CZ"/>
              <a:t>Třetí úroveň</a:t>
            </a:r>
          </a:p>
          <a:p>
            <a:pPr lvl="3"/>
            <a:r>
              <a:rPr lang="sk-SK" altLang="cs-CZ"/>
              <a:t>Čtvrtá úroveň</a:t>
            </a:r>
          </a:p>
          <a:p>
            <a:pPr lvl="4"/>
            <a:r>
              <a:rPr lang="sk-SK" altLang="cs-CZ"/>
              <a:t>Pátá úroveň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49D2BEC-1549-4E90-9A81-B326EEFBC87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762000">
              <a:defRPr sz="1000" i="1"/>
            </a:lvl1pPr>
          </a:lstStyle>
          <a:p>
            <a:endParaRPr lang="sk-SK" altLang="cs-CZ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559D20D3-FB59-49F6-8D76-B928D80CF1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762000">
              <a:defRPr sz="1000" i="1"/>
            </a:lvl1pPr>
          </a:lstStyle>
          <a:p>
            <a:fld id="{27F2B88E-B074-45A9-A86D-D0298FF7DED0}" type="slidenum">
              <a:rPr lang="sk-SK" altLang="cs-CZ"/>
              <a:pPr/>
              <a:t>‹#›</a:t>
            </a:fld>
            <a:endParaRPr lang="sk-SK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282789B-CFF2-4382-BD87-6D593569EA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A4C04A-9335-4419-88B8-455F3372CBB4}" type="slidenum">
              <a:rPr lang="sk-SK" altLang="cs-CZ"/>
              <a:pPr/>
              <a:t>1</a:t>
            </a:fld>
            <a:endParaRPr lang="sk-SK" altLang="cs-CZ"/>
          </a:p>
        </p:txBody>
      </p:sp>
      <p:sp>
        <p:nvSpPr>
          <p:cNvPr id="320514" name="Rectangle 2">
            <a:extLst>
              <a:ext uri="{FF2B5EF4-FFF2-40B4-BE49-F238E27FC236}">
                <a16:creationId xmlns:a16="http://schemas.microsoft.com/office/drawing/2014/main" id="{85F54C77-AA59-4E72-BE70-DB3CE6E678C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20515" name="Rectangle 3">
            <a:extLst>
              <a:ext uri="{FF2B5EF4-FFF2-40B4-BE49-F238E27FC236}">
                <a16:creationId xmlns:a16="http://schemas.microsoft.com/office/drawing/2014/main" id="{496262C1-34B5-4680-B67A-E2881F03BA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EAE91C-F220-45AE-84DD-CAF20668AC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78BF2A0-8DA0-4748-86B6-CD027B72EA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3FAF82-8B66-40F5-802E-6F08E8646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978A06-4C29-4E96-8A3F-C5B979426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87AF7F-7D2A-4BAC-8B61-B56CDB5B6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5C0696-F397-4C10-A930-18E007D2FA89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931666914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142BC0-940F-4E01-95E4-F313F3969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9BCCCC7-EFC5-44D8-A60A-149D3BE1FD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41577E-7D9A-4082-B8B7-F0CCE678A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5BEA894-4F47-4C47-B4A0-7CC206A1E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F875E86-BD4F-4BCD-B2C5-632ED1C0F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66C7AD-F089-469E-AE47-38468412C701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347957444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DD97EE9-A16F-4777-9A35-46DED4026F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F77D78C-7F95-4A91-AB5A-CA7D3B215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98EC41-5A2B-4061-887A-9BBBD92CD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72387CE-7265-42DF-BACE-9E7FE95E2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E10D30-2AF4-4C43-B339-5AE5C8CA0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570F9A-1EE0-4BA0-84CB-7115037C7DD5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636169553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ABB23D-7AF3-4278-A635-4AF186E0E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6F056C-8EA5-45BB-AAF4-81BBFA629A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42483A-36B0-4319-8DF2-CA3669834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24839B-34E6-4283-BB5B-4C29972CA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CF5D355-F674-41E1-A308-D41595074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9EC2B2-3EC4-4916-AD07-04C40366C671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429077948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9E02CD-E54A-4486-9842-56F5A89AB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92F4643-F82B-4E7A-BBB6-9C81CB55DE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2BB839-5EE6-4527-A254-5BF95FB45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6ED16E4-7B35-43F0-A15E-97C8B3E2C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B8BBE0-385E-4FB4-AF6E-F5E0E5FB8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23EF34-EABF-499E-BD8B-C7A02DA2C2E7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721671731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C6A694-32FB-462A-9C38-0260BEDBC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C1F85D-E0F5-4308-8223-52AC883506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7A226AE-207E-4734-A92D-920622576A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4A2EE87-A3E3-4388-9AB6-C18F0615F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4D021ED-6569-4E3A-AF99-93CE2029F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9608CFE-FB3B-4865-9A02-174F05BA1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E6B8D3-B0EB-4FBA-9435-2B7042500370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40754813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1815D8-BD7F-437A-8C13-744E6C5C3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A7F2C41-DB56-44E0-8435-0CB8CDC65B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2870BE5-6AFE-4F55-B8E7-55B3473CF0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78862CB-E857-487F-AC60-6EFE7B4BC2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F4C2F81-4D5C-4919-A69E-0194201340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DFEF794-8B6F-4D67-B7FD-B9F21CA57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6BF9CBA-3B55-412F-9BBF-4C33ECA34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B9D114E-B6D2-4923-9E77-BB735112D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D55C99-36C2-4756-B1DB-EE5C06C32E6D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982887968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C4F265-961D-4969-AF7D-A2ACCF4B2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B10B07E-0A06-44EE-8F75-8B1D98F57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66DCBA8-1623-468B-A52A-08FC5F0CB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7858B37-68B8-4122-961A-A232C7BBB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0E931C-8480-4D58-AC65-DB2E6560F4C3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20967782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C79CADC-1D60-4003-9426-2B6F2C6C2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5C71BB2-505D-4171-ADDD-B9A42CBC4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C93C392-CF2E-4354-9195-3EFF1EE57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721F4-C932-4D3B-9E28-2D647189E294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908240729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1212F1-E8DF-44C7-8662-E86B6797E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0C8A6E-4B12-4217-B33D-D643CACF6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7849016-47B6-4893-AFBC-CFC74A1E9F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A6A602C-B0D2-48B6-9BF1-216ADE3F6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D713595-2939-44FF-B4A5-419CC4C62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61D65B9-B144-467E-8EA9-8A1B3AFE3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9581D5-DE29-47F5-9CA6-2974D4B63006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146050998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0433AB-AAF6-4D51-82F4-2DB07F8C8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5FA69F0-EF74-4521-B939-07F6239A23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540C889-F540-4AA1-BF04-0385E8F5F0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399FA9C-9980-4253-91AB-EE3731692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7BEFAA8-3BE0-4800-9AFE-67A804237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6636B6D-E8D5-436A-80A6-FF2B427EF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1031D0-1907-440D-A7E0-0658DDFEAD1C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4053836595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C454244-34C3-4616-B8AE-1D3CF6F259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cs-CZ"/>
              <a:t>Klepnutím lze upravit styl předlohy titulu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EC18B11-5792-419F-956D-8D37035C40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cs-CZ"/>
              <a:t>Klepnutím lze upravit styly předlohy textu</a:t>
            </a:r>
          </a:p>
          <a:p>
            <a:pPr lvl="1"/>
            <a:r>
              <a:rPr lang="sk-SK" altLang="cs-CZ"/>
              <a:t>Druhá úroveň</a:t>
            </a:r>
          </a:p>
          <a:p>
            <a:pPr lvl="2"/>
            <a:r>
              <a:rPr lang="sk-SK" altLang="cs-CZ"/>
              <a:t>Třetí úroveň</a:t>
            </a:r>
          </a:p>
          <a:p>
            <a:pPr lvl="3"/>
            <a:r>
              <a:rPr lang="sk-SK" altLang="cs-CZ"/>
              <a:t>Čtvrtá úroveň</a:t>
            </a:r>
          </a:p>
          <a:p>
            <a:pPr lvl="4"/>
            <a:r>
              <a:rPr lang="sk-SK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6F4C26F-CD0C-4EBA-9FE9-4D6B07B727C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defTabSz="762000">
              <a:defRPr sz="1400"/>
            </a:lvl1pPr>
          </a:lstStyle>
          <a:p>
            <a:endParaRPr lang="sk-SK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3DA5B45-B532-4381-93EF-ADD69A29E5A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defTabSz="762000">
              <a:defRPr sz="1400"/>
            </a:lvl1pPr>
          </a:lstStyle>
          <a:p>
            <a:endParaRPr lang="sk-SK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F8933FD-CBB5-4B49-B844-9C3A1209DE1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defTabSz="762000">
              <a:defRPr sz="1400"/>
            </a:lvl1pPr>
          </a:lstStyle>
          <a:p>
            <a:fld id="{E6F656F4-B094-4C6F-B30D-5331F89AAB84}" type="slidenum">
              <a:rPr lang="sk-SK" altLang="cs-CZ"/>
              <a:pPr/>
              <a:t>‹#›</a:t>
            </a:fld>
            <a:endParaRPr lang="sk-SK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00" name="Group 4">
            <a:extLst>
              <a:ext uri="{FF2B5EF4-FFF2-40B4-BE49-F238E27FC236}">
                <a16:creationId xmlns:a16="http://schemas.microsoft.com/office/drawing/2014/main" id="{BC71175C-C683-4ABB-9217-BD45E3E85B9A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2413" cy="6858000"/>
            <a:chOff x="0" y="0"/>
            <a:chExt cx="5759" cy="4320"/>
          </a:xfrm>
        </p:grpSpPr>
        <p:graphicFrame>
          <p:nvGraphicFramePr>
            <p:cNvPr id="4098" name="Object 2">
              <a:extLst>
                <a:ext uri="{FF2B5EF4-FFF2-40B4-BE49-F238E27FC236}">
                  <a16:creationId xmlns:a16="http://schemas.microsoft.com/office/drawing/2014/main" id="{B1223DE0-7460-42D3-A00A-2B6822434BD2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0" y="0"/>
            <a:ext cx="5759" cy="4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Snímek" r:id="rId3" imgW="14394253" imgH="10796123" progId="PowerPoint.Slide.8">
                    <p:embed/>
                  </p:oleObj>
                </mc:Choice>
                <mc:Fallback>
                  <p:oleObj name="Snímek" r:id="rId3" imgW="14394253" imgH="10796123" progId="PowerPoint.Slide.8">
                    <p:embed/>
                    <p:pic>
                      <p:nvPicPr>
                        <p:cNvPr id="0" name="Object 2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0"/>
                          <a:ext cx="5759" cy="43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099" name="Text Box 3">
              <a:extLst>
                <a:ext uri="{FF2B5EF4-FFF2-40B4-BE49-F238E27FC236}">
                  <a16:creationId xmlns:a16="http://schemas.microsoft.com/office/drawing/2014/main" id="{5E072633-07A6-4999-A4DA-F53F2CAEDE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" y="3873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cs-CZ" altLang="cs-CZ" sz="2400"/>
            </a:p>
          </p:txBody>
        </p:sp>
      </p:grp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3E5F0192-16CC-4249-926D-6326CB9A8FB9}"/>
              </a:ext>
            </a:extLst>
          </p:cNvPr>
          <p:cNvSpPr txBox="1"/>
          <p:nvPr/>
        </p:nvSpPr>
        <p:spPr>
          <a:xfrm>
            <a:off x="585926" y="252399"/>
            <a:ext cx="2024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Zapiš si do sešitu: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EA5D49E0-93F0-4FA5-8376-9C6EAA0EB099}"/>
                  </a:ext>
                </a:extLst>
              </p:cNvPr>
              <p:cNvSpPr txBox="1"/>
              <p:nvPr/>
            </p:nvSpPr>
            <p:spPr>
              <a:xfrm>
                <a:off x="275071" y="1154097"/>
                <a:ext cx="8398550" cy="44772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/>
                  <a:t>Vypočítej napětí, na které musíme připojit elektromotor s příkonem  2 kW, aby proud v elektromotoru byl 5 A.</a:t>
                </a:r>
              </a:p>
              <a:p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b="0" i="0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cs-CZ" sz="2400" b="0" i="0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k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W</m:t>
                      </m:r>
                      <m:r>
                        <a:rPr lang="cs-CZ" sz="2400" b="0" i="0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=2 000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W</m:t>
                      </m:r>
                    </m:oMath>
                  </m:oMathPara>
                </a14:m>
                <a:endParaRPr lang="cs-CZ" sz="2400" dirty="0">
                  <a:solidFill>
                    <a:srgbClr val="292929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cs-CZ" sz="2400" b="0" dirty="0">
                  <a:solidFill>
                    <a:srgbClr val="292929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=?</m:t>
                      </m:r>
                      <m:d>
                        <m:dPr>
                          <m:ctrlPr>
                            <a:rPr lang="cs-CZ" sz="2400" b="0" i="1" smtClean="0">
                              <a:solidFill>
                                <a:srgbClr val="292929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solidFill>
                                <a:srgbClr val="292929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d>
                    </m:oMath>
                  </m:oMathPara>
                </a14:m>
                <a:endParaRPr lang="cs-CZ" sz="2400" b="0" dirty="0">
                  <a:solidFill>
                    <a:srgbClr val="292929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solidFill>
                                <a:srgbClr val="292929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solidFill>
                                <a:srgbClr val="292929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num>
                        <m:den>
                          <m:r>
                            <a:rPr lang="cs-CZ" sz="2400" b="0" i="1" smtClean="0">
                              <a:solidFill>
                                <a:srgbClr val="292929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den>
                      </m:f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cs-CZ" sz="2400" b="0" dirty="0">
                  <a:solidFill>
                    <a:srgbClr val="292929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200</m:t>
                      </m:r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0:</m:t>
                      </m:r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cs-CZ" sz="2400" b="0" dirty="0">
                  <a:solidFill>
                    <a:srgbClr val="292929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400</m:t>
                      </m:r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cs-CZ" sz="2400" b="0" dirty="0">
                  <a:solidFill>
                    <a:srgbClr val="292929"/>
                  </a:solidFill>
                </a:endParaRPr>
              </a:p>
              <a:p>
                <a:r>
                  <a:rPr lang="cs-CZ" sz="2400" dirty="0">
                    <a:solidFill>
                      <a:srgbClr val="292929"/>
                    </a:solidFill>
                  </a:rPr>
                  <a:t>Elektromotor musíme připojit na napětí 400 voltů.</a:t>
                </a:r>
                <a:endParaRPr lang="cs-CZ" sz="2400" b="0" dirty="0">
                  <a:solidFill>
                    <a:srgbClr val="292929"/>
                  </a:solidFill>
                </a:endParaRPr>
              </a:p>
              <a:p>
                <a:endParaRPr lang="cs-CZ" sz="2400" dirty="0">
                  <a:solidFill>
                    <a:srgbClr val="292929"/>
                  </a:solidFill>
                </a:endParaRPr>
              </a:p>
            </p:txBody>
          </p:sp>
        </mc:Choice>
        <mc:Fallback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EA5D49E0-93F0-4FA5-8376-9C6EAA0EB0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071" y="1154097"/>
                <a:ext cx="8398550" cy="4477251"/>
              </a:xfrm>
              <a:prstGeom prst="rect">
                <a:avLst/>
              </a:prstGeom>
              <a:blipFill>
                <a:blip r:embed="rId2"/>
                <a:stretch>
                  <a:fillRect l="-1089" t="-1088" r="-28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9473268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127ED067-A290-405E-BC47-EB7876FA9B4F}"/>
              </a:ext>
            </a:extLst>
          </p:cNvPr>
          <p:cNvSpPr txBox="1"/>
          <p:nvPr/>
        </p:nvSpPr>
        <p:spPr>
          <a:xfrm>
            <a:off x="585926" y="252399"/>
            <a:ext cx="2024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Zapiš si do sešitu: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7FFC417-1495-4076-AA32-D8ABD3A8956E}"/>
              </a:ext>
            </a:extLst>
          </p:cNvPr>
          <p:cNvSpPr txBox="1"/>
          <p:nvPr/>
        </p:nvSpPr>
        <p:spPr>
          <a:xfrm>
            <a:off x="585926" y="751344"/>
            <a:ext cx="826511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Proud, který prochází spotřebičem v uzavřeném obvodu, má účinky.</a:t>
            </a:r>
          </a:p>
          <a:p>
            <a:r>
              <a:rPr lang="cs-CZ" sz="2400" dirty="0"/>
              <a:t>Tyto účinky mohou být:</a:t>
            </a:r>
          </a:p>
          <a:p>
            <a:r>
              <a:rPr lang="cs-CZ" sz="2400" dirty="0"/>
              <a:t>tepelné – vodič (topná spirála) se zahřívá</a:t>
            </a:r>
          </a:p>
          <a:p>
            <a:r>
              <a:rPr lang="cs-CZ" sz="2400" dirty="0"/>
              <a:t>světelné – žárovka nebo dioda svítí</a:t>
            </a:r>
          </a:p>
          <a:p>
            <a:r>
              <a:rPr lang="cs-CZ" sz="2400" dirty="0"/>
              <a:t>magnetické – kolem vodiče se vytvoří magnetické pole</a:t>
            </a:r>
          </a:p>
          <a:p>
            <a:r>
              <a:rPr lang="cs-CZ" sz="2400" dirty="0"/>
              <a:t>pohybové – elektromotor se točí </a:t>
            </a:r>
          </a:p>
        </p:txBody>
      </p:sp>
      <p:pic>
        <p:nvPicPr>
          <p:cNvPr id="390146" name="Picture 2" descr="Varná konvice WAECO/DOMETIC MCK 750 12V, 750 ml">
            <a:extLst>
              <a:ext uri="{FF2B5EF4-FFF2-40B4-BE49-F238E27FC236}">
                <a16:creationId xmlns:a16="http://schemas.microsoft.com/office/drawing/2014/main" id="{604259BB-B2AF-402F-A2FF-03EF98709F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857" y="3540087"/>
            <a:ext cx="1736311" cy="2418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0148" name="Picture 4" descr="| Lumigi s.r.o. | LED osvětlení">
            <a:extLst>
              <a:ext uri="{FF2B5EF4-FFF2-40B4-BE49-F238E27FC236}">
                <a16:creationId xmlns:a16="http://schemas.microsoft.com/office/drawing/2014/main" id="{0F2FAF84-82EE-489E-B826-9DCECAB602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4303" y="3546957"/>
            <a:ext cx="1202501" cy="1202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0150" name="Picture 6" descr="LED žárovka NYX">
            <a:extLst>
              <a:ext uri="{FF2B5EF4-FFF2-40B4-BE49-F238E27FC236}">
                <a16:creationId xmlns:a16="http://schemas.microsoft.com/office/drawing/2014/main" id="{3111954F-526E-49DE-BE33-E2649458A0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5359" y="4867415"/>
            <a:ext cx="1798344" cy="1798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0152" name="Picture 8" descr="Elektromagnety: Elektromagnetické vahadlo TDS-F12GS, DC 24 V">
            <a:extLst>
              <a:ext uri="{FF2B5EF4-FFF2-40B4-BE49-F238E27FC236}">
                <a16:creationId xmlns:a16="http://schemas.microsoft.com/office/drawing/2014/main" id="{D7C33D60-CA61-463D-99E8-CB1E30A329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4894" y="3546957"/>
            <a:ext cx="2140396" cy="1606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0154" name="Picture 10" descr="Nízkonapěťové asynchronní motory - Elektromotory.cz">
            <a:extLst>
              <a:ext uri="{FF2B5EF4-FFF2-40B4-BE49-F238E27FC236}">
                <a16:creationId xmlns:a16="http://schemas.microsoft.com/office/drawing/2014/main" id="{70688ED4-33C6-4064-90E9-2B410C0BF1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0519" y="3998759"/>
            <a:ext cx="2619375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3904152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90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90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90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90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390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3E5F0192-16CC-4249-926D-6326CB9A8FB9}"/>
              </a:ext>
            </a:extLst>
          </p:cNvPr>
          <p:cNvSpPr txBox="1"/>
          <p:nvPr/>
        </p:nvSpPr>
        <p:spPr>
          <a:xfrm>
            <a:off x="585926" y="252399"/>
            <a:ext cx="2024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Zapiš si do sešitu: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A5D49E0-93F0-4FA5-8376-9C6EAA0EB099}"/>
              </a:ext>
            </a:extLst>
          </p:cNvPr>
          <p:cNvSpPr txBox="1"/>
          <p:nvPr/>
        </p:nvSpPr>
        <p:spPr>
          <a:xfrm>
            <a:off x="266193" y="1242874"/>
            <a:ext cx="839855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Proud, který prochází spotřebičem, vykonává elektrickou práci.</a:t>
            </a:r>
          </a:p>
          <a:p>
            <a:r>
              <a:rPr lang="cs-CZ" sz="2400" dirty="0"/>
              <a:t>Elektrická práce je fyzikální veličina.</a:t>
            </a:r>
          </a:p>
          <a:p>
            <a:r>
              <a:rPr lang="cs-CZ" sz="2400" dirty="0"/>
              <a:t>Značka je </a:t>
            </a:r>
            <a:r>
              <a:rPr lang="cs-CZ" sz="2400" dirty="0">
                <a:solidFill>
                  <a:srgbClr val="FF0000"/>
                </a:solidFill>
              </a:rPr>
              <a:t>W</a:t>
            </a:r>
            <a:r>
              <a:rPr lang="cs-CZ" sz="2400" dirty="0"/>
              <a:t> (velké písmeno)</a:t>
            </a:r>
          </a:p>
          <a:p>
            <a:r>
              <a:rPr lang="cs-CZ" sz="2400" dirty="0"/>
              <a:t>Jednotka elektrické práce je </a:t>
            </a:r>
            <a:r>
              <a:rPr lang="cs-CZ" sz="2400" dirty="0">
                <a:solidFill>
                  <a:srgbClr val="FF0000"/>
                </a:solidFill>
              </a:rPr>
              <a:t>wattsekunda – Ws</a:t>
            </a:r>
          </a:p>
          <a:p>
            <a:r>
              <a:rPr lang="cs-CZ" sz="2400" dirty="0"/>
              <a:t>Častěji se používá větší jednotka </a:t>
            </a:r>
            <a:r>
              <a:rPr lang="cs-CZ" sz="2400" dirty="0">
                <a:solidFill>
                  <a:srgbClr val="FF0000"/>
                </a:solidFill>
              </a:rPr>
              <a:t>kilowatthodina – kWh</a:t>
            </a:r>
          </a:p>
          <a:p>
            <a:r>
              <a:rPr lang="cs-CZ" sz="2400" dirty="0">
                <a:solidFill>
                  <a:srgbClr val="FF0000"/>
                </a:solidFill>
              </a:rPr>
              <a:t>1 kWh = 3 600 000 Ws</a:t>
            </a:r>
          </a:p>
          <a:p>
            <a:endParaRPr lang="cs-CZ" sz="2400" dirty="0">
              <a:solidFill>
                <a:srgbClr val="FF0000"/>
              </a:solidFill>
            </a:endParaRPr>
          </a:p>
          <a:p>
            <a:r>
              <a:rPr lang="cs-CZ" sz="2400" dirty="0">
                <a:solidFill>
                  <a:srgbClr val="292929"/>
                </a:solidFill>
              </a:rPr>
              <a:t>Spotřeba elektrické energie (například v domácnostech) se měří v kilowatthodinách. </a:t>
            </a:r>
          </a:p>
          <a:p>
            <a:r>
              <a:rPr lang="cs-CZ" sz="2400" dirty="0">
                <a:solidFill>
                  <a:srgbClr val="292929"/>
                </a:solidFill>
              </a:rPr>
              <a:t>Cena elektřiny se uvádí za 1 kWh – např.: 1 kWh přibližně 5 Kč.</a:t>
            </a:r>
          </a:p>
        </p:txBody>
      </p:sp>
    </p:spTree>
    <p:extLst>
      <p:ext uri="{BB962C8B-B14F-4D97-AF65-F5344CB8AC3E}">
        <p14:creationId xmlns:p14="http://schemas.microsoft.com/office/powerpoint/2010/main" val="2987999907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provozni podminky elektromer rozvadec 2">
            <a:extLst>
              <a:ext uri="{FF2B5EF4-FFF2-40B4-BE49-F238E27FC236}">
                <a16:creationId xmlns:a16="http://schemas.microsoft.com/office/drawing/2014/main" id="{78385D70-FDA4-4CBA-BE37-02FBABD608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059" y="1198830"/>
            <a:ext cx="7977882" cy="5318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71ACC75-29BB-47D5-AD4F-6B07ABD28316}"/>
              </a:ext>
            </a:extLst>
          </p:cNvPr>
          <p:cNvSpPr txBox="1"/>
          <p:nvPr/>
        </p:nvSpPr>
        <p:spPr>
          <a:xfrm>
            <a:off x="372863" y="0"/>
            <a:ext cx="62676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Elektrický rozvaděč s měřičem spotřeby – tzv. elektrické hodiny</a:t>
            </a:r>
          </a:p>
        </p:txBody>
      </p:sp>
    </p:spTree>
    <p:extLst>
      <p:ext uri="{BB962C8B-B14F-4D97-AF65-F5344CB8AC3E}">
        <p14:creationId xmlns:p14="http://schemas.microsoft.com/office/powerpoint/2010/main" val="3857158881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Elektrická instalace v obytných budovách">
            <a:extLst>
              <a:ext uri="{FF2B5EF4-FFF2-40B4-BE49-F238E27FC236}">
                <a16:creationId xmlns:a16="http://schemas.microsoft.com/office/drawing/2014/main" id="{1FE31F52-FC3D-41FC-9D62-713833A07D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332" y="1267231"/>
            <a:ext cx="4476295" cy="522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F6B513BB-7BCC-4E22-B9A2-970C557F30EE}"/>
              </a:ext>
            </a:extLst>
          </p:cNvPr>
          <p:cNvSpPr txBox="1"/>
          <p:nvPr/>
        </p:nvSpPr>
        <p:spPr>
          <a:xfrm>
            <a:off x="372863" y="0"/>
            <a:ext cx="62676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Elektrický digitální rozvaděč s měřičem spotřeby</a:t>
            </a:r>
          </a:p>
        </p:txBody>
      </p:sp>
    </p:spTree>
    <p:extLst>
      <p:ext uri="{BB962C8B-B14F-4D97-AF65-F5344CB8AC3E}">
        <p14:creationId xmlns:p14="http://schemas.microsoft.com/office/powerpoint/2010/main" val="12402013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Měřič spotřeby elektrické energie Energy Logger 4000">
            <a:extLst>
              <a:ext uri="{FF2B5EF4-FFF2-40B4-BE49-F238E27FC236}">
                <a16:creationId xmlns:a16="http://schemas.microsoft.com/office/drawing/2014/main" id="{A2728678-E5EF-4057-B5A9-1815B9C10C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719" y="1486506"/>
            <a:ext cx="8229600" cy="4629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4F19A734-4606-43BA-B14F-19D46DA614A0}"/>
              </a:ext>
            </a:extLst>
          </p:cNvPr>
          <p:cNvSpPr txBox="1"/>
          <p:nvPr/>
        </p:nvSpPr>
        <p:spPr>
          <a:xfrm>
            <a:off x="372862" y="0"/>
            <a:ext cx="67825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Digitální měřič spotřeby elektrické energie</a:t>
            </a:r>
          </a:p>
        </p:txBody>
      </p:sp>
    </p:spTree>
    <p:extLst>
      <p:ext uri="{BB962C8B-B14F-4D97-AF65-F5344CB8AC3E}">
        <p14:creationId xmlns:p14="http://schemas.microsoft.com/office/powerpoint/2010/main" val="1243419265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3E5F0192-16CC-4249-926D-6326CB9A8FB9}"/>
              </a:ext>
            </a:extLst>
          </p:cNvPr>
          <p:cNvSpPr txBox="1"/>
          <p:nvPr/>
        </p:nvSpPr>
        <p:spPr>
          <a:xfrm>
            <a:off x="585926" y="252399"/>
            <a:ext cx="2024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Zapiš si do sešitu: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EA5D49E0-93F0-4FA5-8376-9C6EAA0EB099}"/>
                  </a:ext>
                </a:extLst>
              </p:cNvPr>
              <p:cNvSpPr txBox="1"/>
              <p:nvPr/>
            </p:nvSpPr>
            <p:spPr>
              <a:xfrm>
                <a:off x="275071" y="745725"/>
                <a:ext cx="8398550" cy="57726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>
                    <a:solidFill>
                      <a:srgbClr val="FF0000"/>
                    </a:solidFill>
                  </a:rPr>
                  <a:t>Příkon</a:t>
                </a:r>
                <a:r>
                  <a:rPr lang="cs-CZ" sz="2400" dirty="0"/>
                  <a:t> elektrického proudu je elektrická energie, kterou spotřebuje spotřebič za časovou jednotku, např. za jednu sekundu.</a:t>
                </a:r>
              </a:p>
              <a:p>
                <a:r>
                  <a:rPr lang="cs-CZ" sz="2400" dirty="0"/>
                  <a:t>Příkon je fyzikální veličina.</a:t>
                </a:r>
              </a:p>
              <a:p>
                <a:r>
                  <a:rPr lang="cs-CZ" sz="2400" dirty="0"/>
                  <a:t>Značka je </a:t>
                </a:r>
                <a:r>
                  <a:rPr lang="cs-CZ" sz="2400" dirty="0">
                    <a:solidFill>
                      <a:srgbClr val="FF0000"/>
                    </a:solidFill>
                  </a:rPr>
                  <a:t>P</a:t>
                </a:r>
                <a:r>
                  <a:rPr lang="cs-CZ" sz="2400" dirty="0"/>
                  <a:t> (velké písmeno)</a:t>
                </a:r>
              </a:p>
              <a:p>
                <a:r>
                  <a:rPr lang="cs-CZ" sz="2400" dirty="0"/>
                  <a:t>Jednotka příkonu je </a:t>
                </a:r>
                <a:r>
                  <a:rPr lang="cs-CZ" sz="2400" dirty="0">
                    <a:solidFill>
                      <a:srgbClr val="FF0000"/>
                    </a:solidFill>
                  </a:rPr>
                  <a:t>watt – W</a:t>
                </a:r>
              </a:p>
              <a:p>
                <a:r>
                  <a:rPr lang="cs-CZ" sz="2400" dirty="0"/>
                  <a:t>Také se používá větší jednotka </a:t>
                </a:r>
                <a:r>
                  <a:rPr lang="cs-CZ" sz="2400" dirty="0">
                    <a:solidFill>
                      <a:srgbClr val="FF0000"/>
                    </a:solidFill>
                  </a:rPr>
                  <a:t>kilowatt – Wh</a:t>
                </a:r>
              </a:p>
              <a:p>
                <a:r>
                  <a:rPr lang="cs-CZ" sz="2400" dirty="0">
                    <a:solidFill>
                      <a:srgbClr val="FF0000"/>
                    </a:solidFill>
                  </a:rPr>
                  <a:t>1 kW = 1 000 W</a:t>
                </a:r>
              </a:p>
              <a:p>
                <a:endParaRPr lang="cs-CZ" sz="2400" dirty="0">
                  <a:solidFill>
                    <a:srgbClr val="FF0000"/>
                  </a:solidFill>
                </a:endParaRPr>
              </a:p>
              <a:p>
                <a:r>
                  <a:rPr lang="cs-CZ" sz="2400" dirty="0">
                    <a:solidFill>
                      <a:srgbClr val="292929"/>
                    </a:solidFill>
                  </a:rPr>
                  <a:t>Příkon vypočítáme jako součin napětí a proudu v daném spotřebiči</a:t>
                </a:r>
              </a:p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cs-CZ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𝑈</m:t>
                    </m:r>
                    <m:r>
                      <a:rPr lang="cs-CZ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cs-CZ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cs-CZ" sz="2400" dirty="0">
                    <a:solidFill>
                      <a:srgbClr val="FF0000"/>
                    </a:solidFill>
                  </a:rPr>
                  <a:t> </a:t>
                </a:r>
              </a:p>
              <a:p>
                <a:r>
                  <a:rPr lang="cs-CZ" sz="2400" dirty="0">
                    <a:solidFill>
                      <a:srgbClr val="292929"/>
                    </a:solidFill>
                  </a:rPr>
                  <a:t>kde U je napětí ve voltech a I je proud v ampérech.</a:t>
                </a:r>
              </a:p>
              <a:p>
                <a:r>
                  <a:rPr lang="cs-CZ" sz="2400" dirty="0">
                    <a:solidFill>
                      <a:srgbClr val="292929"/>
                    </a:solidFill>
                  </a:rPr>
                  <a:t>Další varianty tohoto vzorce:</a:t>
                </a:r>
              </a:p>
              <a:p>
                <a:pPr/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𝐼</m:t>
                    </m:r>
                    <m:r>
                      <a:rPr lang="cs-CZ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num>
                      <m:den>
                        <m:r>
                          <a:rPr lang="cs-CZ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𝑈</m:t>
                        </m:r>
                      </m:den>
                    </m:f>
                  </m:oMath>
                </a14:m>
                <a:r>
                  <a:rPr lang="cs-CZ" sz="2400" dirty="0">
                    <a:solidFill>
                      <a:srgbClr val="292929"/>
                    </a:solidFill>
                  </a:rPr>
                  <a:t>	 výpočet proudu z příkonu a napětí</a:t>
                </a:r>
              </a:p>
              <a:p>
                <a:pPr/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𝑈</m:t>
                    </m:r>
                    <m:r>
                      <a:rPr lang="cs-CZ" sz="24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4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num>
                      <m:den>
                        <m:r>
                          <a:rPr lang="cs-CZ" sz="24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</m:den>
                    </m:f>
                  </m:oMath>
                </a14:m>
                <a:r>
                  <a:rPr lang="cs-CZ" sz="2400" dirty="0">
                    <a:solidFill>
                      <a:srgbClr val="00B050"/>
                    </a:solidFill>
                  </a:rPr>
                  <a:t> </a:t>
                </a:r>
                <a:r>
                  <a:rPr lang="cs-CZ" sz="2400" dirty="0">
                    <a:solidFill>
                      <a:srgbClr val="292929"/>
                    </a:solidFill>
                  </a:rPr>
                  <a:t>  výpočet napětí z příkonu a proudu</a:t>
                </a:r>
              </a:p>
            </p:txBody>
          </p:sp>
        </mc:Choice>
        <mc:Fallback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EA5D49E0-93F0-4FA5-8376-9C6EAA0EB0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071" y="745725"/>
                <a:ext cx="8398550" cy="5772606"/>
              </a:xfrm>
              <a:prstGeom prst="rect">
                <a:avLst/>
              </a:prstGeom>
              <a:blipFill>
                <a:blip r:embed="rId2"/>
                <a:stretch>
                  <a:fillRect l="-1089" t="-845" r="-116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4037134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3E5F0192-16CC-4249-926D-6326CB9A8FB9}"/>
              </a:ext>
            </a:extLst>
          </p:cNvPr>
          <p:cNvSpPr txBox="1"/>
          <p:nvPr/>
        </p:nvSpPr>
        <p:spPr>
          <a:xfrm>
            <a:off x="585926" y="252399"/>
            <a:ext cx="2024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Zapiš si do sešitu: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EA5D49E0-93F0-4FA5-8376-9C6EAA0EB099}"/>
                  </a:ext>
                </a:extLst>
              </p:cNvPr>
              <p:cNvSpPr txBox="1"/>
              <p:nvPr/>
            </p:nvSpPr>
            <p:spPr>
              <a:xfrm>
                <a:off x="275071" y="1154097"/>
                <a:ext cx="8398550" cy="4154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/>
                  <a:t>Vypočítej příkon žárovky, kterou prochází proud 0,2 A při napětí 230 V.</a:t>
                </a:r>
              </a:p>
              <a:p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=0,2</m:t>
                      </m:r>
                      <m:r>
                        <a:rPr lang="cs-CZ" sz="2400" b="0" i="0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oMath>
                  </m:oMathPara>
                </a14:m>
                <a:endParaRPr lang="cs-CZ" sz="2400" dirty="0">
                  <a:solidFill>
                    <a:srgbClr val="292929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=230 </m:t>
                      </m:r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cs-CZ" sz="2400" b="0" dirty="0">
                  <a:solidFill>
                    <a:srgbClr val="292929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=?</m:t>
                      </m:r>
                      <m:d>
                        <m:dPr>
                          <m:ctrlPr>
                            <a:rPr lang="cs-CZ" sz="2400" b="0" i="1" smtClean="0">
                              <a:solidFill>
                                <a:srgbClr val="292929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solidFill>
                                <a:srgbClr val="292929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</m:d>
                    </m:oMath>
                  </m:oMathPara>
                </a14:m>
                <a:endParaRPr lang="cs-CZ" sz="2400" b="0" dirty="0">
                  <a:solidFill>
                    <a:srgbClr val="292929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</m:oMath>
                  </m:oMathPara>
                </a14:m>
                <a:endParaRPr lang="cs-CZ" sz="2400" b="0" dirty="0">
                  <a:solidFill>
                    <a:srgbClr val="292929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=230.0,2</m:t>
                      </m:r>
                    </m:oMath>
                  </m:oMathPara>
                </a14:m>
                <a:endParaRPr lang="cs-CZ" sz="2400" b="0" dirty="0">
                  <a:solidFill>
                    <a:srgbClr val="292929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=46 </m:t>
                      </m:r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𝑊</m:t>
                      </m:r>
                    </m:oMath>
                  </m:oMathPara>
                </a14:m>
                <a:endParaRPr lang="cs-CZ" sz="2400" b="0" dirty="0">
                  <a:solidFill>
                    <a:srgbClr val="292929"/>
                  </a:solidFill>
                </a:endParaRPr>
              </a:p>
              <a:p>
                <a:pPr/>
                <a:r>
                  <a:rPr lang="cs-CZ" sz="2400" b="0" dirty="0">
                    <a:solidFill>
                      <a:srgbClr val="292929"/>
                    </a:solidFill>
                  </a:rPr>
                  <a:t>Příkon žárovky je 46 wattů.</a:t>
                </a:r>
              </a:p>
              <a:p>
                <a:pPr/>
                <a:endParaRPr lang="cs-CZ" sz="2400" dirty="0">
                  <a:solidFill>
                    <a:srgbClr val="292929"/>
                  </a:solidFill>
                </a:endParaRPr>
              </a:p>
            </p:txBody>
          </p:sp>
        </mc:Choice>
        <mc:Fallback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EA5D49E0-93F0-4FA5-8376-9C6EAA0EB0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071" y="1154097"/>
                <a:ext cx="8398550" cy="4154984"/>
              </a:xfrm>
              <a:prstGeom prst="rect">
                <a:avLst/>
              </a:prstGeom>
              <a:blipFill>
                <a:blip r:embed="rId2"/>
                <a:stretch>
                  <a:fillRect l="-1089" t="-117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513322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3E5F0192-16CC-4249-926D-6326CB9A8FB9}"/>
              </a:ext>
            </a:extLst>
          </p:cNvPr>
          <p:cNvSpPr txBox="1"/>
          <p:nvPr/>
        </p:nvSpPr>
        <p:spPr>
          <a:xfrm>
            <a:off x="585926" y="252399"/>
            <a:ext cx="2024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Zapiš si do sešitu: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EA5D49E0-93F0-4FA5-8376-9C6EAA0EB099}"/>
                  </a:ext>
                </a:extLst>
              </p:cNvPr>
              <p:cNvSpPr txBox="1"/>
              <p:nvPr/>
            </p:nvSpPr>
            <p:spPr>
              <a:xfrm>
                <a:off x="275071" y="1154097"/>
                <a:ext cx="8398550" cy="45089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/>
                  <a:t>Vypočítej proud, který prochází rychlovarnou konvicí, která má příkon 1150 W při napětí 230 V. </a:t>
                </a:r>
              </a:p>
              <a:p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b="0" i="0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1150</m:t>
                      </m:r>
                      <m:r>
                        <a:rPr lang="cs-CZ" sz="2400" b="0" i="0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W</m:t>
                      </m:r>
                    </m:oMath>
                  </m:oMathPara>
                </a14:m>
                <a:endParaRPr lang="cs-CZ" sz="2400" dirty="0">
                  <a:solidFill>
                    <a:srgbClr val="292929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=230 </m:t>
                      </m:r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cs-CZ" sz="2400" b="0" dirty="0">
                  <a:solidFill>
                    <a:srgbClr val="292929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=?</m:t>
                      </m:r>
                      <m:d>
                        <m:dPr>
                          <m:ctrlPr>
                            <a:rPr lang="cs-CZ" sz="2400" b="0" i="1" smtClean="0">
                              <a:solidFill>
                                <a:srgbClr val="292929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solidFill>
                                <a:srgbClr val="292929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cs-CZ" sz="2400" b="0" dirty="0">
                  <a:solidFill>
                    <a:srgbClr val="292929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solidFill>
                                <a:srgbClr val="292929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solidFill>
                                <a:srgbClr val="292929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num>
                        <m:den>
                          <m:r>
                            <a:rPr lang="cs-CZ" sz="2400" b="0" i="1" smtClean="0">
                              <a:solidFill>
                                <a:srgbClr val="292929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den>
                      </m:f>
                    </m:oMath>
                  </m:oMathPara>
                </a14:m>
                <a:endParaRPr lang="cs-CZ" sz="2400" b="0" dirty="0">
                  <a:solidFill>
                    <a:srgbClr val="292929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1150:</m:t>
                      </m:r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30</m:t>
                      </m:r>
                    </m:oMath>
                  </m:oMathPara>
                </a14:m>
                <a:endParaRPr lang="cs-CZ" sz="2400" b="0" dirty="0">
                  <a:solidFill>
                    <a:srgbClr val="292929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5 </m:t>
                      </m:r>
                      <m:r>
                        <a:rPr lang="cs-CZ" sz="2400" b="0" i="1" smtClean="0">
                          <a:solidFill>
                            <a:srgbClr val="292929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cs-CZ" sz="2400" b="0" dirty="0">
                  <a:solidFill>
                    <a:srgbClr val="292929"/>
                  </a:solidFill>
                </a:endParaRPr>
              </a:p>
              <a:p>
                <a:r>
                  <a:rPr lang="cs-CZ" sz="2400" dirty="0">
                    <a:solidFill>
                      <a:srgbClr val="292929"/>
                    </a:solidFill>
                  </a:rPr>
                  <a:t>Rychlovarnou konvicí prochází proud 5 ampérů.</a:t>
                </a:r>
                <a:endParaRPr lang="cs-CZ" sz="2400" b="0" dirty="0">
                  <a:solidFill>
                    <a:srgbClr val="292929"/>
                  </a:solidFill>
                </a:endParaRPr>
              </a:p>
              <a:p>
                <a:endParaRPr lang="cs-CZ" sz="2400" dirty="0">
                  <a:solidFill>
                    <a:srgbClr val="292929"/>
                  </a:solidFill>
                </a:endParaRPr>
              </a:p>
            </p:txBody>
          </p:sp>
        </mc:Choice>
        <mc:Fallback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EA5D49E0-93F0-4FA5-8376-9C6EAA0EB0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071" y="1154097"/>
                <a:ext cx="8398550" cy="4508991"/>
              </a:xfrm>
              <a:prstGeom prst="rect">
                <a:avLst/>
              </a:prstGeom>
              <a:blipFill>
                <a:blip r:embed="rId2"/>
                <a:stretch>
                  <a:fillRect l="-1089" t="-108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907830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k-SK" altLang="cs-CZ" sz="3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k-SK" altLang="cs-CZ" sz="3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6343</TotalTime>
  <Words>419</Words>
  <Application>Microsoft Office PowerPoint</Application>
  <PresentationFormat>Předvádění na obrazovce (4:3)</PresentationFormat>
  <Paragraphs>65</Paragraphs>
  <Slides>10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Times New Roman</vt:lpstr>
      <vt:lpstr>Arial Black</vt:lpstr>
      <vt:lpstr>Symbol</vt:lpstr>
      <vt:lpstr>Default Design</vt:lpstr>
      <vt:lpstr>Snímek aplikace Microsoft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05-Elektricka práce a výkon</dc:title>
  <dc:subject>fyzika</dc:subject>
  <dc:creator>Přeložil a upravil Jaroslav Vrba</dc:creator>
  <cp:lastModifiedBy>Vrba Jaroslav</cp:lastModifiedBy>
  <cp:revision>1732</cp:revision>
  <cp:lastPrinted>1999-08-11T16:37:14Z</cp:lastPrinted>
  <dcterms:created xsi:type="dcterms:W3CDTF">1998-07-07T19:23:32Z</dcterms:created>
  <dcterms:modified xsi:type="dcterms:W3CDTF">2021-03-30T10:47:28Z</dcterms:modified>
</cp:coreProperties>
</file>