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492" r:id="rId3"/>
    <p:sldId id="501" r:id="rId4"/>
    <p:sldId id="504" r:id="rId5"/>
    <p:sldId id="507" r:id="rId6"/>
    <p:sldId id="502" r:id="rId7"/>
    <p:sldId id="503" r:id="rId8"/>
    <p:sldId id="505" r:id="rId9"/>
    <p:sldId id="506" r:id="rId10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92929"/>
    <a:srgbClr val="C0C0C0"/>
    <a:srgbClr val="CC0000"/>
    <a:srgbClr val="6699FF"/>
    <a:srgbClr val="EA2516"/>
    <a:srgbClr val="FF959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354" y="48"/>
      </p:cViewPr>
      <p:guideLst>
        <p:guide orient="horz" pos="179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28" d="100"/>
          <a:sy n="28" d="100"/>
        </p:scale>
        <p:origin x="-126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3365AD-1005-4E61-B274-88865C5D33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1E5201E-B73D-4043-A248-82835CA280F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4580465-4C7F-410A-B496-FB34795EE66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A726534-CEE4-46EA-828E-B7B4D871DC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49D2BEC-1549-4E90-9A81-B326EEFBC8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59D20D3-FB59-49F6-8D76-B928D80CF1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27F2B88E-B074-45A9-A86D-D0298FF7DED0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82789B-CFF2-4382-BD87-6D593569EA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4C04A-9335-4419-88B8-455F3372CBB4}" type="slidenum">
              <a:rPr lang="sk-SK" altLang="cs-CZ"/>
              <a:pPr/>
              <a:t>1</a:t>
            </a:fld>
            <a:endParaRPr lang="sk-SK" altLang="cs-CZ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85F54C77-AA59-4E72-BE70-DB3CE6E678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496262C1-34B5-4680-B67A-E2881F03B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AE91C-F220-45AE-84DD-CAF20668A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8BF2A0-8DA0-4748-86B6-CD027B72E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3FAF82-8B66-40F5-802E-6F08E864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78A06-4C29-4E96-8A3F-C5B97942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87AF7F-7D2A-4BAC-8B61-B56CDB5B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C0696-F397-4C10-A930-18E007D2FA8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3166691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42BC0-940F-4E01-95E4-F313F396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BCCCC7-EFC5-44D8-A60A-149D3BE1F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41577E-7D9A-4082-B8B7-F0CCE678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BEA894-4F47-4C47-B4A0-7CC206A1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875E86-BD4F-4BCD-B2C5-632ED1C0F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6C7AD-F089-469E-AE47-38468412C70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34795744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D97EE9-A16F-4777-9A35-46DED4026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77D78C-7F95-4A91-AB5A-CA7D3B215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98EC41-5A2B-4061-887A-9BBBD92CD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387CE-7265-42DF-BACE-9E7FE95E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E10D30-2AF4-4C43-B339-5AE5C8CA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70F9A-1EE0-4BA0-84CB-7115037C7DD5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63616955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BB23D-7AF3-4278-A635-4AF186E0E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F056C-8EA5-45BB-AAF4-81BBFA629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42483A-36B0-4319-8DF2-CA366983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24839B-34E6-4283-BB5B-4C29972C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F5D355-F674-41E1-A308-D4159507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EC2B2-3EC4-4916-AD07-04C40366C67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2907794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E02CD-E54A-4486-9842-56F5A89A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2F4643-F82B-4E7A-BBB6-9C81CB55D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2BB839-5EE6-4527-A254-5BF95FB4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ED16E4-7B35-43F0-A15E-97C8B3E2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B8BBE0-385E-4FB4-AF6E-F5E0E5FB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3EF34-EABF-499E-BD8B-C7A02DA2C2E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21671731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6A694-32FB-462A-9C38-0260BEDBC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C1F85D-E0F5-4308-8223-52AC88350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A226AE-207E-4734-A92D-920622576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A2EE87-A3E3-4388-9AB6-C18F0615F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D021ED-6569-4E3A-AF99-93CE2029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608CFE-FB3B-4865-9A02-174F05BA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6B8D3-B0EB-4FBA-9435-2B7042500370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754813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815D8-BD7F-437A-8C13-744E6C5C3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7F2C41-DB56-44E0-8435-0CB8CDC65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870BE5-6AFE-4F55-B8E7-55B3473CF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8862CB-E857-487F-AC60-6EFE7B4BC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4C2F81-4D5C-4919-A69E-019420134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DFEF794-8B6F-4D67-B7FD-B9F21CA5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6BF9CBA-3B55-412F-9BBF-4C33ECA3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9D114E-B6D2-4923-9E77-BB735112D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55C99-36C2-4756-B1DB-EE5C06C32E6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8288796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4F265-961D-4969-AF7D-A2ACCF4B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10B07E-0A06-44EE-8F75-8B1D98F5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6DCBA8-1623-468B-A52A-08FC5F0C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858B37-68B8-4122-961A-A232C7BB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E931C-8480-4D58-AC65-DB2E6560F4C3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096778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79CADC-1D60-4003-9426-2B6F2C6C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C71BB2-505D-4171-ADDD-B9A42CBC4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93C392-CF2E-4354-9195-3EFF1EE57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721F4-C932-4D3B-9E28-2D647189E29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0824072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212F1-E8DF-44C7-8662-E86B6797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C8A6E-4B12-4217-B33D-D643CACF6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849016-47B6-4893-AFBC-CFC74A1E9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6A602C-B0D2-48B6-9BF1-216ADE3F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713595-2939-44FF-B4A5-419CC4C6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1D65B9-B144-467E-8EA9-8A1B3AFE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581D5-DE29-47F5-9CA6-2974D4B6300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4605099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433AB-AAF6-4D51-82F4-2DB07F8C8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FA69F0-EF74-4521-B939-07F6239A2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40C889-F540-4AA1-BF04-0385E8F5F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99FA9C-9980-4253-91AB-EE373169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BEFAA8-3BE0-4800-9AFE-67A80423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636B6D-E8D5-436A-80A6-FF2B427E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031D0-1907-440D-A7E0-0658DDFEAD1C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05383659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454244-34C3-4616-B8AE-1D3CF6F25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C18B11-5792-419F-956D-8D37035C4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F4C26F-CD0C-4EBA-9FE9-4D6B07B727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DA5B45-B532-4381-93EF-ADD69A29E5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8933FD-CBB5-4B49-B844-9C3A1209DE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E6F656F4-B094-4C6F-B30D-5331F89AAB84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>
            <a:extLst>
              <a:ext uri="{FF2B5EF4-FFF2-40B4-BE49-F238E27FC236}">
                <a16:creationId xmlns:a16="http://schemas.microsoft.com/office/drawing/2014/main" id="{BC71175C-C683-4ABB-9217-BD45E3E85B9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4098" name="Object 2">
              <a:extLst>
                <a:ext uri="{FF2B5EF4-FFF2-40B4-BE49-F238E27FC236}">
                  <a16:creationId xmlns:a16="http://schemas.microsoft.com/office/drawing/2014/main" id="{B1223DE0-7460-42D3-A00A-2B6822434BD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49337608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3" imgW="13487473" imgH="10116629" progId="PowerPoint.Slide.8">
                    <p:embed/>
                  </p:oleObj>
                </mc:Choice>
                <mc:Fallback>
                  <p:oleObj name="Slide" r:id="rId3" imgW="13487473" imgH="10116629" progId="PowerPoint.Slide.8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9" name="Text Box 3">
              <a:extLst>
                <a:ext uri="{FF2B5EF4-FFF2-40B4-BE49-F238E27FC236}">
                  <a16:creationId xmlns:a16="http://schemas.microsoft.com/office/drawing/2014/main" id="{5E072633-07A6-4999-A4DA-F53F2CAED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cs-CZ" altLang="cs-CZ" sz="2400"/>
            </a:p>
          </p:txBody>
        </p:sp>
      </p:grp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A5D49E0-93F0-4FA5-8376-9C6EAA0EB099}"/>
              </a:ext>
            </a:extLst>
          </p:cNvPr>
          <p:cNvSpPr txBox="1"/>
          <p:nvPr/>
        </p:nvSpPr>
        <p:spPr>
          <a:xfrm>
            <a:off x="310581" y="603682"/>
            <a:ext cx="83985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292929"/>
                </a:solidFill>
              </a:rPr>
              <a:t>Spotřeba elektrické energie (například v domácnostech) se měří v kilowatthodinách. </a:t>
            </a:r>
          </a:p>
          <a:p>
            <a:r>
              <a:rPr lang="cs-CZ" sz="2400" dirty="0">
                <a:solidFill>
                  <a:srgbClr val="292929"/>
                </a:solidFill>
              </a:rPr>
              <a:t>Cena elektřiny se uvádí za 1 kWh – např.: 1 kWh přibližně 5 Kč.</a:t>
            </a:r>
          </a:p>
          <a:p>
            <a:endParaRPr lang="cs-CZ" sz="2400" dirty="0">
              <a:solidFill>
                <a:srgbClr val="292929"/>
              </a:solidFill>
            </a:endParaRPr>
          </a:p>
          <a:p>
            <a:r>
              <a:rPr lang="cs-CZ" sz="2400" dirty="0">
                <a:solidFill>
                  <a:srgbClr val="292929"/>
                </a:solidFill>
              </a:rPr>
              <a:t>Spotřebu u každého spotřebiče vypočítáme tak, že jeho příkon vynásobíme dobou, po kterou byl spotřebič zapojený ke zdroji elektrického napětí, tedy procházel jím elektrický proud.</a:t>
            </a:r>
          </a:p>
          <a:p>
            <a:endParaRPr lang="cs-CZ" sz="2400" dirty="0">
              <a:solidFill>
                <a:srgbClr val="292929"/>
              </a:solidFill>
            </a:endParaRPr>
          </a:p>
          <a:p>
            <a:r>
              <a:rPr lang="cs-CZ" sz="2400" dirty="0">
                <a:solidFill>
                  <a:srgbClr val="292929"/>
                </a:solidFill>
              </a:rPr>
              <a:t>Okamžitý příkon elektrického spotřebiče závisí na jeho odporu a na napětí, ke kterému je spotřebič připojený.</a:t>
            </a:r>
          </a:p>
        </p:txBody>
      </p:sp>
    </p:spTree>
    <p:extLst>
      <p:ext uri="{BB962C8B-B14F-4D97-AF65-F5344CB8AC3E}">
        <p14:creationId xmlns:p14="http://schemas.microsoft.com/office/powerpoint/2010/main" val="298799990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5D49E0-93F0-4FA5-8376-9C6EAA0EB099}"/>
              </a:ext>
            </a:extLst>
          </p:cNvPr>
          <p:cNvSpPr txBox="1"/>
          <p:nvPr/>
        </p:nvSpPr>
        <p:spPr>
          <a:xfrm>
            <a:off x="266193" y="1242874"/>
            <a:ext cx="83985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Proud, který prochází spotřebičem, dodává spotřebiči energii.</a:t>
            </a:r>
          </a:p>
          <a:p>
            <a:r>
              <a:rPr lang="cs-CZ" sz="2400" dirty="0"/>
              <a:t>Elektrická energie je fyzikální veličina.</a:t>
            </a:r>
          </a:p>
          <a:p>
            <a:r>
              <a:rPr lang="cs-CZ" sz="2400" dirty="0"/>
              <a:t>Značka je </a:t>
            </a:r>
            <a:r>
              <a:rPr lang="cs-CZ" sz="2400" dirty="0">
                <a:solidFill>
                  <a:srgbClr val="FF0000"/>
                </a:solidFill>
              </a:rPr>
              <a:t>E</a:t>
            </a:r>
            <a:r>
              <a:rPr lang="cs-CZ" sz="2400" dirty="0"/>
              <a:t> (velké písmeno)</a:t>
            </a:r>
          </a:p>
          <a:p>
            <a:r>
              <a:rPr lang="cs-CZ" sz="2400" dirty="0"/>
              <a:t>Jednotka elektrické energie je </a:t>
            </a:r>
            <a:r>
              <a:rPr lang="cs-CZ" sz="2400" dirty="0">
                <a:solidFill>
                  <a:srgbClr val="FF0000"/>
                </a:solidFill>
              </a:rPr>
              <a:t>wattsekunda – Ws</a:t>
            </a:r>
          </a:p>
          <a:p>
            <a:r>
              <a:rPr lang="cs-CZ" sz="2400" dirty="0"/>
              <a:t>Častěji se používá větší jednotka </a:t>
            </a:r>
            <a:r>
              <a:rPr lang="cs-CZ" sz="2400" dirty="0">
                <a:solidFill>
                  <a:srgbClr val="FF0000"/>
                </a:solidFill>
              </a:rPr>
              <a:t>kilowatthodina – kWh</a:t>
            </a:r>
          </a:p>
          <a:p>
            <a:r>
              <a:rPr lang="cs-CZ" sz="2400" dirty="0">
                <a:solidFill>
                  <a:srgbClr val="FF0000"/>
                </a:solidFill>
              </a:rPr>
              <a:t>1 kWh = 3 600 000 Ws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292929"/>
                </a:solidFill>
              </a:rPr>
              <a:t>Spotřeba elektrické energie </a:t>
            </a:r>
            <a:r>
              <a:rPr lang="cs-CZ" sz="2400" dirty="0">
                <a:solidFill>
                  <a:srgbClr val="FF0000"/>
                </a:solidFill>
              </a:rPr>
              <a:t>E</a:t>
            </a:r>
            <a:r>
              <a:rPr lang="cs-CZ" sz="2400" dirty="0">
                <a:solidFill>
                  <a:srgbClr val="292929"/>
                </a:solidFill>
              </a:rPr>
              <a:t> je rovna práci </a:t>
            </a:r>
            <a:r>
              <a:rPr lang="cs-CZ" sz="2400" dirty="0">
                <a:solidFill>
                  <a:srgbClr val="FF0000"/>
                </a:solidFill>
              </a:rPr>
              <a:t>W</a:t>
            </a:r>
            <a:r>
              <a:rPr lang="cs-CZ" sz="2400" dirty="0">
                <a:solidFill>
                  <a:srgbClr val="292929"/>
                </a:solidFill>
              </a:rPr>
              <a:t>, kterou vykonal elektrický proud ve spotřebiči.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E = W</a:t>
            </a:r>
          </a:p>
          <a:p>
            <a:r>
              <a:rPr lang="cs-CZ" sz="2400" dirty="0">
                <a:solidFill>
                  <a:srgbClr val="292929"/>
                </a:solidFill>
              </a:rPr>
              <a:t>Elektrická práce a elektrická energie mají stejné jednotky.</a:t>
            </a:r>
          </a:p>
        </p:txBody>
      </p:sp>
    </p:spTree>
    <p:extLst>
      <p:ext uri="{BB962C8B-B14F-4D97-AF65-F5344CB8AC3E}">
        <p14:creationId xmlns:p14="http://schemas.microsoft.com/office/powerpoint/2010/main" val="277545388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124287" y="1225119"/>
                <a:ext cx="9019713" cy="4545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/>
                  <a:t>Výpočet spotřeby elektrické energie: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sz="2400" b="0" dirty="0">
                  <a:solidFill>
                    <a:srgbClr val="FF0000"/>
                  </a:solidFill>
                </a:endParaRPr>
              </a:p>
              <a:p>
                <a:r>
                  <a:rPr lang="cs-CZ" sz="2400" dirty="0">
                    <a:solidFill>
                      <a:srgbClr val="FF0000"/>
                    </a:solidFill>
                  </a:rPr>
                  <a:t>E</a:t>
                </a:r>
                <a:r>
                  <a:rPr lang="cs-CZ" sz="2400" dirty="0"/>
                  <a:t> je elektrická energie  	kWh</a:t>
                </a:r>
              </a:p>
              <a:p>
                <a:r>
                  <a:rPr lang="cs-CZ" sz="2400" dirty="0">
                    <a:solidFill>
                      <a:srgbClr val="FF0000"/>
                    </a:solidFill>
                  </a:rPr>
                  <a:t>P</a:t>
                </a:r>
                <a:r>
                  <a:rPr lang="cs-CZ" sz="2400" dirty="0"/>
                  <a:t> je příkon spotřebiče  	kW</a:t>
                </a:r>
              </a:p>
              <a:p>
                <a:r>
                  <a:rPr lang="cs-CZ" sz="2400" dirty="0">
                    <a:solidFill>
                      <a:srgbClr val="FF0000"/>
                    </a:solidFill>
                  </a:rPr>
                  <a:t>t</a:t>
                </a:r>
                <a:r>
                  <a:rPr lang="cs-CZ" sz="2400" dirty="0"/>
                  <a:t> je čas, po který je spotřebič zapnutý 	 h (hodiny)</a:t>
                </a:r>
              </a:p>
              <a:p>
                <a:endParaRPr lang="cs-CZ" sz="2400" dirty="0"/>
              </a:p>
              <a:p>
                <a:r>
                  <a:rPr lang="cs-CZ" sz="2400" dirty="0"/>
                  <a:t>Příkon spotřebiče je uváděný pro používané napětí. </a:t>
                </a:r>
              </a:p>
              <a:p>
                <a:r>
                  <a:rPr lang="cs-CZ" sz="2400" dirty="0"/>
                  <a:t>V domácnostech v EU je síťové napětí </a:t>
                </a:r>
                <a:r>
                  <a:rPr lang="cs-CZ" sz="2400" dirty="0">
                    <a:solidFill>
                      <a:srgbClr val="FF0000"/>
                    </a:solidFill>
                  </a:rPr>
                  <a:t>230 V</a:t>
                </a:r>
                <a:r>
                  <a:rPr lang="cs-CZ" sz="2400" dirty="0"/>
                  <a:t> (220V- 240V).</a:t>
                </a:r>
              </a:p>
              <a:p>
                <a:r>
                  <a:rPr lang="cs-CZ" sz="2400" dirty="0"/>
                  <a:t>Příkon se dá také vypočítat z odporu spotřebiče a napětí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cs-CZ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cs-CZ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cs-CZ" sz="2400" dirty="0"/>
                  <a:t> (využití Ohmova zákona) </a:t>
                </a:r>
              </a:p>
              <a:p>
                <a:r>
                  <a:rPr lang="cs-CZ" sz="2400" dirty="0"/>
                  <a:t>nebo z celkové spotřeby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cs-CZ" sz="2400" dirty="0"/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87" y="1225119"/>
                <a:ext cx="9019713" cy="4545411"/>
              </a:xfrm>
              <a:prstGeom prst="rect">
                <a:avLst/>
              </a:prstGeom>
              <a:blipFill>
                <a:blip r:embed="rId2"/>
                <a:stretch>
                  <a:fillRect l="-1014" t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3893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1" y="568171"/>
                <a:ext cx="9144000" cy="6069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sz="2000" dirty="0"/>
                  <a:t>Rychlovarná konvice s příkonem 2000 W je v provozu průměrně 15 minut denně. </a:t>
                </a:r>
              </a:p>
              <a:p>
                <a:pPr lvl="0"/>
                <a:r>
                  <a:rPr lang="cs-CZ" sz="2000" dirty="0"/>
                  <a:t>a) Vypočítej spotřebu elektrické energie za jeden den.</a:t>
                </a:r>
              </a:p>
              <a:p>
                <a:pPr lvl="0"/>
                <a:r>
                  <a:rPr lang="cs-CZ" sz="2000" dirty="0"/>
                  <a:t>b) Jaký proud prochází konvicí při napětí 230 V?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a) 	P = 2000 W = 2 kW(při výpočtu spotřeby v kWh </a:t>
                </a:r>
                <a:r>
                  <a:rPr lang="cs-CZ" sz="2000" dirty="0">
                    <a:solidFill>
                      <a:srgbClr val="FF0000"/>
                    </a:solidFill>
                  </a:rPr>
                  <a:t>musíme převést </a:t>
                </a:r>
                <a:r>
                  <a:rPr lang="cs-CZ" sz="2000" dirty="0"/>
                  <a:t>na kilowatty)</a:t>
                </a:r>
              </a:p>
              <a:p>
                <a:r>
                  <a:rPr lang="cs-CZ" sz="2000" dirty="0"/>
                  <a:t>	t = 15 min = 0,25 h (minuty </a:t>
                </a:r>
                <a:r>
                  <a:rPr lang="cs-CZ" sz="2000" dirty="0">
                    <a:solidFill>
                      <a:srgbClr val="FF0000"/>
                    </a:solidFill>
                  </a:rPr>
                  <a:t>musíme převést </a:t>
                </a:r>
                <a:r>
                  <a:rPr lang="cs-CZ" sz="2000" dirty="0"/>
                  <a:t>na hodiny)</a:t>
                </a:r>
              </a:p>
              <a:p>
                <a:r>
                  <a:rPr lang="cs-CZ" sz="2000" dirty="0"/>
                  <a:t>	E = ? (kWh)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	E = P.t</a:t>
                </a:r>
              </a:p>
              <a:p>
                <a:r>
                  <a:rPr lang="cs-CZ" sz="2000" dirty="0"/>
                  <a:t>	E = 2. 0,25</a:t>
                </a:r>
              </a:p>
              <a:p>
                <a:r>
                  <a:rPr lang="cs-CZ" sz="2000" dirty="0"/>
                  <a:t>	E = 0,5 kWh</a:t>
                </a:r>
              </a:p>
              <a:p>
                <a:pPr lvl="0"/>
                <a:r>
                  <a:rPr lang="cs-CZ" sz="2000" dirty="0"/>
                  <a:t>Za jeden den spotřebuje konvice průměrně 0,5 kWh elektrické energie.</a:t>
                </a:r>
              </a:p>
              <a:p>
                <a:pPr lvl="0"/>
                <a:r>
                  <a:rPr lang="cs-CZ" sz="2000" dirty="0"/>
                  <a:t>b) 	U = 230 V</a:t>
                </a:r>
              </a:p>
              <a:p>
                <a:pPr lvl="0"/>
                <a:r>
                  <a:rPr lang="cs-CZ" sz="2000" dirty="0"/>
                  <a:t>	P = 2000 W (při výpočtu proudu </a:t>
                </a:r>
                <a:r>
                  <a:rPr lang="cs-CZ" sz="2000" dirty="0">
                    <a:solidFill>
                      <a:srgbClr val="FF0000"/>
                    </a:solidFill>
                  </a:rPr>
                  <a:t>nepřevádíme</a:t>
                </a:r>
                <a:r>
                  <a:rPr lang="cs-CZ" sz="2000" dirty="0"/>
                  <a:t> watty na kilowatty)</a:t>
                </a:r>
              </a:p>
              <a:p>
                <a:pPr lvl="0"/>
                <a:r>
                  <a:rPr lang="cs-CZ" sz="2000" dirty="0"/>
                  <a:t>	I = ?</a:t>
                </a:r>
              </a:p>
              <a:p>
                <a:pPr lvl="0"/>
                <a:r>
                  <a:rPr lang="cs-CZ" sz="2000" dirty="0"/>
                  <a:t>	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endParaRPr lang="cs-CZ" sz="2000" b="0" dirty="0"/>
              </a:p>
              <a:p>
                <a:pPr lvl="0"/>
                <a:r>
                  <a:rPr lang="cs-CZ" sz="2000" dirty="0"/>
                  <a:t>	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=2000:230</m:t>
                    </m:r>
                  </m:oMath>
                </a14:m>
                <a:endParaRPr lang="cs-CZ" sz="2000" b="0" i="1" dirty="0">
                  <a:latin typeface="Cambria Math" panose="02040503050406030204" pitchFamily="18" charset="0"/>
                </a:endParaRPr>
              </a:p>
              <a:p>
                <a:pPr lvl="0"/>
                <a:r>
                  <a:rPr lang="cs-CZ" sz="2000" b="0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≐8,7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endParaRPr lang="cs-CZ" sz="2000" b="0" i="1" dirty="0">
                  <a:latin typeface="Cambria Math" panose="02040503050406030204" pitchFamily="18" charset="0"/>
                </a:endParaRPr>
              </a:p>
              <a:p>
                <a:r>
                  <a:rPr lang="cs-CZ" sz="2000" dirty="0">
                    <a:solidFill>
                      <a:srgbClr val="292929"/>
                    </a:solidFill>
                  </a:rPr>
                  <a:t>Konvicí prochází proud přibližně 8,7 A.</a:t>
                </a: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568171"/>
                <a:ext cx="9144000" cy="6069803"/>
              </a:xfrm>
              <a:prstGeom prst="rect">
                <a:avLst/>
              </a:prstGeom>
              <a:blipFill>
                <a:blip r:embed="rId2"/>
                <a:stretch>
                  <a:fillRect l="-667" t="-502" r="-400" b="-8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70890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5D49E0-93F0-4FA5-8376-9C6EAA0EB099}"/>
              </a:ext>
            </a:extLst>
          </p:cNvPr>
          <p:cNvSpPr txBox="1"/>
          <p:nvPr/>
        </p:nvSpPr>
        <p:spPr>
          <a:xfrm>
            <a:off x="266193" y="1242874"/>
            <a:ext cx="83985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000" dirty="0"/>
              <a:t>Televize s příkonem 98 W je v provozu průměrně 6 hodin denně. </a:t>
            </a:r>
          </a:p>
          <a:p>
            <a:r>
              <a:rPr lang="cs-CZ" sz="2000" dirty="0"/>
              <a:t> Vypočítej spotřebu elektrické energie za jeden den.</a:t>
            </a:r>
          </a:p>
          <a:p>
            <a:endParaRPr lang="cs-CZ" sz="2000" dirty="0"/>
          </a:p>
          <a:p>
            <a:r>
              <a:rPr lang="cs-CZ" sz="2000" dirty="0"/>
              <a:t>P = 98 W = 0 098 kW</a:t>
            </a:r>
          </a:p>
          <a:p>
            <a:r>
              <a:rPr lang="cs-CZ" sz="2000" dirty="0"/>
              <a:t>t = 6 h (televize je zapnutá 6 hodin)</a:t>
            </a:r>
          </a:p>
          <a:p>
            <a:r>
              <a:rPr lang="cs-CZ" sz="2000" dirty="0"/>
              <a:t>E = ? (kWh)</a:t>
            </a:r>
          </a:p>
          <a:p>
            <a:endParaRPr lang="cs-CZ" sz="2000" dirty="0"/>
          </a:p>
          <a:p>
            <a:r>
              <a:rPr lang="cs-CZ" sz="2000" dirty="0"/>
              <a:t>E = P.t</a:t>
            </a:r>
          </a:p>
          <a:p>
            <a:r>
              <a:rPr lang="cs-CZ" sz="2000" dirty="0"/>
              <a:t>E = 0,098. 6</a:t>
            </a:r>
          </a:p>
          <a:p>
            <a:r>
              <a:rPr lang="cs-CZ" sz="2000" u="dbl" dirty="0"/>
              <a:t>E = 0,588 kWh</a:t>
            </a:r>
            <a:endParaRPr lang="cs-CZ" sz="2000" dirty="0"/>
          </a:p>
          <a:p>
            <a:pPr lvl="0"/>
            <a:r>
              <a:rPr lang="cs-CZ" sz="2000" dirty="0"/>
              <a:t>Za jeden den spotřebuje televize průměrně 0,588 kWh elektrické energie.</a:t>
            </a:r>
          </a:p>
          <a:p>
            <a:endParaRPr lang="cs-CZ" sz="2400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5670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5D49E0-93F0-4FA5-8376-9C6EAA0EB099}"/>
              </a:ext>
            </a:extLst>
          </p:cNvPr>
          <p:cNvSpPr txBox="1"/>
          <p:nvPr/>
        </p:nvSpPr>
        <p:spPr>
          <a:xfrm>
            <a:off x="266193" y="1242874"/>
            <a:ext cx="839855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000" dirty="0"/>
              <a:t>Kolik korun stojí roční provoz televize, jestliže za 1 kWh zaplatíme 5 Kč?</a:t>
            </a:r>
          </a:p>
          <a:p>
            <a:pPr lvl="0"/>
            <a:endParaRPr lang="cs-CZ" sz="2000" dirty="0"/>
          </a:p>
          <a:p>
            <a:r>
              <a:rPr lang="cs-CZ" sz="2000" dirty="0" err="1"/>
              <a:t>t</a:t>
            </a:r>
            <a:r>
              <a:rPr lang="cs-CZ" sz="2000" baseline="-25000" dirty="0" err="1"/>
              <a:t>r</a:t>
            </a:r>
            <a:r>
              <a:rPr lang="cs-CZ" sz="2000" dirty="0"/>
              <a:t> = 365 dnů</a:t>
            </a:r>
          </a:p>
          <a:p>
            <a:endParaRPr lang="cs-CZ" sz="2000" dirty="0"/>
          </a:p>
          <a:p>
            <a:r>
              <a:rPr lang="cs-CZ" sz="2000" dirty="0"/>
              <a:t>E</a:t>
            </a:r>
            <a:r>
              <a:rPr lang="cs-CZ" sz="2000" baseline="-25000" dirty="0"/>
              <a:t>r</a:t>
            </a:r>
            <a:r>
              <a:rPr lang="cs-CZ" sz="2000" dirty="0"/>
              <a:t> =E. </a:t>
            </a:r>
            <a:r>
              <a:rPr lang="cs-CZ" sz="2000" dirty="0" err="1"/>
              <a:t>t</a:t>
            </a:r>
            <a:r>
              <a:rPr lang="cs-CZ" sz="2000" baseline="-25000" dirty="0" err="1"/>
              <a:t>r</a:t>
            </a:r>
            <a:endParaRPr lang="cs-CZ" sz="2000" dirty="0"/>
          </a:p>
          <a:p>
            <a:r>
              <a:rPr lang="cs-CZ" sz="2000" dirty="0"/>
              <a:t>E</a:t>
            </a:r>
            <a:r>
              <a:rPr lang="cs-CZ" sz="2000" baseline="-25000" dirty="0"/>
              <a:t>r </a:t>
            </a:r>
            <a:r>
              <a:rPr lang="cs-CZ" sz="2000" dirty="0"/>
              <a:t>= 0,588. 365</a:t>
            </a:r>
          </a:p>
          <a:p>
            <a:r>
              <a:rPr lang="cs-CZ" sz="2000" dirty="0"/>
              <a:t>E</a:t>
            </a:r>
            <a:r>
              <a:rPr lang="cs-CZ" sz="2000" baseline="-25000" dirty="0"/>
              <a:t>r </a:t>
            </a:r>
            <a:r>
              <a:rPr lang="cs-CZ" sz="2000" dirty="0"/>
              <a:t>= 214,4 kWh</a:t>
            </a:r>
          </a:p>
          <a:p>
            <a:endParaRPr lang="cs-CZ" sz="2000" dirty="0"/>
          </a:p>
          <a:p>
            <a:r>
              <a:rPr lang="cs-CZ" sz="2000" dirty="0"/>
              <a:t>1 kWh ……………..5 Kč</a:t>
            </a:r>
          </a:p>
          <a:p>
            <a:r>
              <a:rPr lang="cs-CZ" sz="2000" u="sng" dirty="0"/>
              <a:t>214,62 kWh………...x Kč</a:t>
            </a:r>
            <a:endParaRPr lang="cs-CZ" sz="2000" dirty="0"/>
          </a:p>
          <a:p>
            <a:r>
              <a:rPr lang="cs-CZ" sz="2000" dirty="0"/>
              <a:t>x = 214,62 . 5</a:t>
            </a:r>
          </a:p>
          <a:p>
            <a:r>
              <a:rPr lang="cs-CZ" sz="2000" u="dbl" dirty="0"/>
              <a:t>x = 1073,30 Kč</a:t>
            </a:r>
            <a:endParaRPr lang="cs-CZ" sz="2000" dirty="0"/>
          </a:p>
          <a:p>
            <a:pPr lvl="0"/>
            <a:r>
              <a:rPr lang="cs-CZ" sz="2000" dirty="0"/>
              <a:t>Roční provoz televize stojí 1073,30 Kč.</a:t>
            </a:r>
          </a:p>
          <a:p>
            <a:endParaRPr lang="cs-CZ" sz="2400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37324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/>
              <p:nvPr/>
            </p:nvSpPr>
            <p:spPr>
              <a:xfrm>
                <a:off x="124287" y="1225119"/>
                <a:ext cx="9019713" cy="3037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cs-CZ" sz="2400" dirty="0"/>
              </a:p>
              <a:p>
                <a:r>
                  <a:rPr lang="cs-CZ" sz="2400" dirty="0"/>
                  <a:t>Příkon spotřebiče je uváděný pro používané napětí. </a:t>
                </a:r>
              </a:p>
              <a:p>
                <a:r>
                  <a:rPr lang="cs-CZ" sz="2400" dirty="0"/>
                  <a:t>V domácnostech v EU je síťové napětí </a:t>
                </a:r>
                <a:r>
                  <a:rPr lang="cs-CZ" sz="2400" dirty="0">
                    <a:solidFill>
                      <a:srgbClr val="FF0000"/>
                    </a:solidFill>
                  </a:rPr>
                  <a:t>230 V</a:t>
                </a:r>
                <a:r>
                  <a:rPr lang="cs-CZ" sz="2400" dirty="0"/>
                  <a:t> (220V- 240V).</a:t>
                </a:r>
              </a:p>
              <a:p>
                <a:endParaRPr lang="cs-CZ" sz="2400" dirty="0"/>
              </a:p>
              <a:p>
                <a:r>
                  <a:rPr lang="cs-CZ" sz="2400" dirty="0"/>
                  <a:t>Příkon se dá také vypočítat z odporu spotřebiče a napětí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cs-CZ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cs-CZ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cs-CZ" sz="2400" dirty="0"/>
                  <a:t> (využití Ohmova zákona) </a:t>
                </a:r>
              </a:p>
              <a:p>
                <a:r>
                  <a:rPr lang="cs-CZ" sz="2400" dirty="0"/>
                  <a:t>nebo z celkové spotřeby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cs-CZ" sz="2400" dirty="0"/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EA5D49E0-93F0-4FA5-8376-9C6EAA0EB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87" y="1225119"/>
                <a:ext cx="9019713" cy="3037498"/>
              </a:xfrm>
              <a:prstGeom prst="rect">
                <a:avLst/>
              </a:prstGeom>
              <a:blipFill>
                <a:blip r:embed="rId2"/>
                <a:stretch>
                  <a:fillRect l="-1014" b="-10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807631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E5F0192-16CC-4249-926D-6326CB9A8FB9}"/>
              </a:ext>
            </a:extLst>
          </p:cNvPr>
          <p:cNvSpPr txBox="1"/>
          <p:nvPr/>
        </p:nvSpPr>
        <p:spPr>
          <a:xfrm>
            <a:off x="585926" y="252399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Příklady na procvičení: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A5D49E0-93F0-4FA5-8376-9C6EAA0EB099}"/>
              </a:ext>
            </a:extLst>
          </p:cNvPr>
          <p:cNvSpPr txBox="1"/>
          <p:nvPr/>
        </p:nvSpPr>
        <p:spPr>
          <a:xfrm>
            <a:off x="79762" y="754602"/>
            <a:ext cx="839855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cs-CZ" sz="2000" dirty="0"/>
              <a:t>Jaký je příkon mobilního telefonu, jestliže při nabíjení prochází adaptérem (nabíječkou) proud 3 A při napětí 5 V?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2. Toustovač má příkon 700 W a je připojen na napětí 230 V</a:t>
            </a:r>
          </a:p>
          <a:p>
            <a:pPr lvl="0"/>
            <a:r>
              <a:rPr lang="cs-CZ" sz="2000" dirty="0"/>
              <a:t>	a) Jaká je spotřeba elektrické energie, je-li zapojen 30 minut denně? (nápověda: watty převeď na kilowatty a minuty na hodiny)</a:t>
            </a:r>
          </a:p>
          <a:p>
            <a:pPr lvl="0"/>
            <a:r>
              <a:rPr lang="cs-CZ" sz="2000" dirty="0"/>
              <a:t>	</a:t>
            </a:r>
          </a:p>
          <a:p>
            <a:r>
              <a:rPr lang="cs-CZ" sz="2000" dirty="0"/>
              <a:t>	b) Může být toustovač připojen na jistič s kapacitou 5 A? (nápověda: spočítej proud, který prochází toustovačem)</a:t>
            </a:r>
          </a:p>
          <a:p>
            <a:endParaRPr lang="cs-CZ" sz="2000" dirty="0"/>
          </a:p>
          <a:p>
            <a:r>
              <a:rPr lang="cs-CZ" sz="2000" dirty="0"/>
              <a:t>3. Herní počítač má příkon 380 W a je v provozu denně 6 hodin. Kolik stojí jeho roční provoz, jestliže za 1 kWh zaplatíme 5 Kč?</a:t>
            </a:r>
          </a:p>
          <a:p>
            <a:endParaRPr lang="cs-CZ" sz="2000" dirty="0"/>
          </a:p>
          <a:p>
            <a:r>
              <a:rPr lang="cs-CZ" sz="2000" dirty="0"/>
              <a:t>4. Na základě výpočtu zjisti, zda můžeme připojit  současně toustovač s příkonem 700 W, rychlovarnou konvici s příkonem 2 000 W a elektrický gril s příkonem 1800 W na jistič s kapacitou 10 A</a:t>
            </a:r>
            <a:r>
              <a:rPr lang="cs-CZ" sz="2000"/>
              <a:t>? 			(</a:t>
            </a:r>
            <a:r>
              <a:rPr lang="cs-CZ" sz="2000" dirty="0"/>
              <a:t>nápověda: spočítej proud procházející každým spotřebičem a součet porovnej </a:t>
            </a:r>
            <a:r>
              <a:rPr lang="cs-CZ" sz="2000"/>
              <a:t>s kapacitou jističe)</a:t>
            </a:r>
            <a:endParaRPr lang="cs-CZ" sz="2000" dirty="0"/>
          </a:p>
          <a:p>
            <a:pPr marL="457200" lvl="0" indent="-457200">
              <a:buAutoNum type="alphaLcParenR"/>
            </a:pPr>
            <a:endParaRPr lang="cs-CZ" sz="2000" dirty="0"/>
          </a:p>
          <a:p>
            <a:pPr marL="457200" lvl="0" indent="-457200">
              <a:buAutoNum type="alphaLcParenR"/>
            </a:pPr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endParaRPr lang="cs-CZ" sz="2000" dirty="0"/>
          </a:p>
          <a:p>
            <a:endParaRPr lang="cs-CZ" sz="2400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9580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769</Words>
  <Application>Microsoft Office PowerPoint</Application>
  <PresentationFormat>Předvádění na obrazovce (4:3)</PresentationFormat>
  <Paragraphs>98</Paragraphs>
  <Slides>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Times New Roman</vt:lpstr>
      <vt:lpstr>Default Design</vt:lpstr>
      <vt:lpstr>Snímek Microsoft PowerPointu 97–2003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05-Elektricka práce a výkon</dc:title>
  <dc:subject>fyzika</dc:subject>
  <dc:creator>Přeložil a upravil Jaroslav Vrba</dc:creator>
  <cp:lastModifiedBy>Vrba Jaroslav</cp:lastModifiedBy>
  <cp:revision>1743</cp:revision>
  <cp:lastPrinted>1999-08-11T16:37:14Z</cp:lastPrinted>
  <dcterms:created xsi:type="dcterms:W3CDTF">1998-07-07T19:23:32Z</dcterms:created>
  <dcterms:modified xsi:type="dcterms:W3CDTF">2021-04-08T10:12:15Z</dcterms:modified>
</cp:coreProperties>
</file>