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7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78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34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61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0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62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84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3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26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0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CE4FAC-2510-4FBC-A434-661857202DD3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B28E600-5FD2-4BF1-AF0E-233A211A8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4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A1835A-FFF5-44F2-AC21-F82A0B06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Rostliny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A1ECDF-4652-4D21-A970-75266E9D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3" y="4206876"/>
            <a:ext cx="6544954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Sinice</a:t>
            </a:r>
            <a:r>
              <a:rPr lang="en-US" dirty="0">
                <a:solidFill>
                  <a:srgbClr val="262626"/>
                </a:solidFill>
              </a:rPr>
              <a:t> a </a:t>
            </a:r>
            <a:r>
              <a:rPr lang="en-US" dirty="0" err="1">
                <a:solidFill>
                  <a:srgbClr val="262626"/>
                </a:solidFill>
              </a:rPr>
              <a:t>řasy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5" name="Picture 4" descr="Mikroskopický pohled na řasy">
            <a:extLst>
              <a:ext uri="{FF2B5EF4-FFF2-40B4-BE49-F238E27FC236}">
                <a16:creationId xmlns:a16="http://schemas.microsoft.com/office/drawing/2014/main" id="{AC3A28AE-2166-4756-A91E-FC9DCF54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70" r="6512" b="-2"/>
          <a:stretch/>
        </p:blipFill>
        <p:spPr>
          <a:xfrm>
            <a:off x="7541980" y="10"/>
            <a:ext cx="4660217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7CC83-A65B-4300-A354-508D2612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Zelené řasy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C9EC710-6B99-41E6-B132-A5DC63D51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302013"/>
            <a:ext cx="5075691" cy="312698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6BF7A8-AB54-419C-8C61-A155856D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žijí ve vodě, ve vlhké půdě a  na borce stromů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jednobuněčné i mnohobuněčné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chloroplastech mají chlorofyl</a:t>
            </a:r>
          </a:p>
          <a:p>
            <a:endParaRPr lang="cs-CZ" dirty="0"/>
          </a:p>
        </p:txBody>
      </p:sp>
      <p:pic>
        <p:nvPicPr>
          <p:cNvPr id="8" name="Obrázek 7" descr="Obsah obrázku rostlina&#10;&#10;Popis byl vytvořen automaticky">
            <a:extLst>
              <a:ext uri="{FF2B5EF4-FFF2-40B4-BE49-F238E27FC236}">
                <a16:creationId xmlns:a16="http://schemas.microsoft.com/office/drawing/2014/main" id="{B3DD712A-5201-4263-B264-352D666BD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33" y="3147099"/>
            <a:ext cx="4183684" cy="31337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5AF6F3A-A047-4AF7-A1F5-E0F848353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7" y="4284994"/>
            <a:ext cx="2502489" cy="13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46C58-1C85-4B2F-AB2F-0653A026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Jednobuněčné řasy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17EEE7-1F73-4EE9-BBBD-B44E675AB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1764987" cy="723400"/>
          </a:xfrm>
        </p:spPr>
        <p:txBody>
          <a:bodyPr/>
          <a:lstStyle/>
          <a:p>
            <a:r>
              <a:rPr lang="cs-CZ" dirty="0"/>
              <a:t>zrněnka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D2FDF5B-0351-458A-977E-1A4259603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4" y="2762303"/>
            <a:ext cx="5702566" cy="308499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2A9A23-D3C2-4E57-AAA1-F196B1337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89692" y="1795122"/>
            <a:ext cx="247277" cy="722376"/>
          </a:xfrm>
        </p:spPr>
        <p:txBody>
          <a:bodyPr/>
          <a:lstStyle/>
          <a:p>
            <a:r>
              <a:rPr lang="cs-CZ" dirty="0"/>
              <a:t>+</a:t>
            </a:r>
          </a:p>
        </p:txBody>
      </p:sp>
      <p:pic>
        <p:nvPicPr>
          <p:cNvPr id="10" name="Zástupný obsah 9" descr="Obsah obrázku hrášek, zelenina&#10;&#10;Popis byl vytvořen automaticky">
            <a:extLst>
              <a:ext uri="{FF2B5EF4-FFF2-40B4-BE49-F238E27FC236}">
                <a16:creationId xmlns:a16="http://schemas.microsoft.com/office/drawing/2014/main" id="{F5A46536-7E9B-404E-B7AF-2F533D9202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58" y="499533"/>
            <a:ext cx="4757350" cy="356342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C7118CA-CF0F-45C7-AC8C-D298D2213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14" y="431092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1F6E0-6FA9-432F-98CF-0E070B89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Jednobuněčné řasy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10B007-5488-498A-AD79-C5BD23586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254" y="1881768"/>
            <a:ext cx="4663440" cy="723400"/>
          </a:xfrm>
        </p:spPr>
        <p:txBody>
          <a:bodyPr/>
          <a:lstStyle/>
          <a:p>
            <a:r>
              <a:rPr lang="cs-CZ"/>
              <a:t>Pláštěnka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665369-F2DF-4033-AA57-991BCAD88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882792"/>
            <a:ext cx="4663440" cy="722376"/>
          </a:xfrm>
        </p:spPr>
        <p:txBody>
          <a:bodyPr/>
          <a:lstStyle/>
          <a:p>
            <a:r>
              <a:rPr lang="cs-CZ" dirty="0"/>
              <a:t>Krásnoočko</a:t>
            </a:r>
          </a:p>
        </p:txBody>
      </p:sp>
      <p:pic>
        <p:nvPicPr>
          <p:cNvPr id="11" name="Zástupný obsah 10" descr="Obsah obrázku text, vizitka&#10;&#10;Popis byl vytvořen automaticky">
            <a:extLst>
              <a:ext uri="{FF2B5EF4-FFF2-40B4-BE49-F238E27FC236}">
                <a16:creationId xmlns:a16="http://schemas.microsoft.com/office/drawing/2014/main" id="{6C146C45-8948-442E-AAE2-E00654F3EA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4" y="2801203"/>
            <a:ext cx="4807656" cy="3605742"/>
          </a:xfrm>
        </p:spPr>
      </p:pic>
      <p:pic>
        <p:nvPicPr>
          <p:cNvPr id="14" name="Zástupný obsah 13" descr="Obsah obrázku rostlina, hrášek, zelenina&#10;&#10;Popis byl vytvořen automaticky">
            <a:extLst>
              <a:ext uri="{FF2B5EF4-FFF2-40B4-BE49-F238E27FC236}">
                <a16:creationId xmlns:a16="http://schemas.microsoft.com/office/drawing/2014/main" id="{86FBE703-1835-4381-894E-E9B7221230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18" y="2656066"/>
            <a:ext cx="5451209" cy="4088407"/>
          </a:xfrm>
        </p:spPr>
      </p:pic>
    </p:spTree>
    <p:extLst>
      <p:ext uri="{BB962C8B-B14F-4D97-AF65-F5344CB8AC3E}">
        <p14:creationId xmlns:p14="http://schemas.microsoft.com/office/powerpoint/2010/main" val="20554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98072-004F-4270-B9AB-778594EC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08254"/>
          </a:xfrm>
        </p:spPr>
        <p:txBody>
          <a:bodyPr/>
          <a:lstStyle/>
          <a:p>
            <a:r>
              <a:rPr lang="cs-CZ" dirty="0"/>
              <a:t>Mnohobuněčné řasy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7E828D-6B4B-42A6-AA82-210508739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963" y="1752248"/>
            <a:ext cx="4663440" cy="723400"/>
          </a:xfrm>
        </p:spPr>
        <p:txBody>
          <a:bodyPr/>
          <a:lstStyle/>
          <a:p>
            <a:r>
              <a:rPr lang="cs-CZ" dirty="0"/>
              <a:t>Váleč</a:t>
            </a:r>
          </a:p>
        </p:txBody>
      </p:sp>
      <p:pic>
        <p:nvPicPr>
          <p:cNvPr id="8" name="Zástupný obsah 7" descr="Obsah obrázku interiér, mikrofon&#10;&#10;Popis byl vytvořen automaticky">
            <a:extLst>
              <a:ext uri="{FF2B5EF4-FFF2-40B4-BE49-F238E27FC236}">
                <a16:creationId xmlns:a16="http://schemas.microsoft.com/office/drawing/2014/main" id="{24495211-AAC6-4BFC-9A14-3E6EB249B2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424010"/>
            <a:ext cx="3437710" cy="329739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93F99F-8D8E-4578-9BB5-A6398D50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0356" y="2229948"/>
            <a:ext cx="1677243" cy="722376"/>
          </a:xfrm>
        </p:spPr>
        <p:txBody>
          <a:bodyPr/>
          <a:lstStyle/>
          <a:p>
            <a:r>
              <a:rPr lang="cs-CZ" dirty="0"/>
              <a:t>Žabí vlas</a:t>
            </a: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EBF74CC1-2E9D-45F9-8819-98A5EA8987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5" y="3429000"/>
            <a:ext cx="4405849" cy="2888204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D29B68-8322-4B3C-B85D-CD55A61EC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78" y="1416364"/>
            <a:ext cx="3874416" cy="25803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7ABDB32-30D1-4B2C-9AB3-0EACEA36E6AF}"/>
              </a:ext>
            </a:extLst>
          </p:cNvPr>
          <p:cNvSpPr txBox="1"/>
          <p:nvPr/>
        </p:nvSpPr>
        <p:spPr>
          <a:xfrm>
            <a:off x="8213891" y="694203"/>
            <a:ext cx="15468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+mj-lt"/>
              </a:rPr>
              <a:t>ŠROUBATKA</a:t>
            </a:r>
          </a:p>
        </p:txBody>
      </p:sp>
    </p:spTree>
    <p:extLst>
      <p:ext uri="{BB962C8B-B14F-4D97-AF65-F5344CB8AC3E}">
        <p14:creationId xmlns:p14="http://schemas.microsoft.com/office/powerpoint/2010/main" val="22178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17429A-7CBA-4A3E-881E-A8D337B12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9F9212-D067-42C5-945B-E95DC8E9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5140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Význam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řas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zavřít&#10;&#10;Popis byl vytvořen automaticky">
            <a:extLst>
              <a:ext uri="{FF2B5EF4-FFF2-40B4-BE49-F238E27FC236}">
                <a16:creationId xmlns:a16="http://schemas.microsoft.com/office/drawing/2014/main" id="{F451D62E-4193-4FA7-8171-E1C0C7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r="6986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91015AD-064E-461B-B1D5-8E6373994385}"/>
              </a:ext>
            </a:extLst>
          </p:cNvPr>
          <p:cNvSpPr txBox="1"/>
          <p:nvPr/>
        </p:nvSpPr>
        <p:spPr>
          <a:xfrm>
            <a:off x="7850221" y="2247089"/>
            <a:ext cx="3724559" cy="353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8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FFFF"/>
                </a:solidFill>
                <a:effectLst/>
              </a:rPr>
              <a:t>produkují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organické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látky</a:t>
            </a:r>
            <a:r>
              <a:rPr lang="en-US" sz="2400" dirty="0">
                <a:solidFill>
                  <a:srgbClr val="FFFFFF"/>
                </a:solidFill>
                <a:effectLst/>
              </a:rPr>
              <a:t>  a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kyslík</a:t>
            </a:r>
            <a:endParaRPr lang="cs-CZ" sz="2400" dirty="0">
              <a:solidFill>
                <a:srgbClr val="FFFFFF"/>
              </a:solidFill>
            </a:endParaRPr>
          </a:p>
          <a:p>
            <a:pPr marL="342900" indent="-342900" defTabSz="914400">
              <a:lnSpc>
                <a:spcPct val="8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FFFF"/>
                </a:solidFill>
                <a:effectLst/>
              </a:rPr>
              <a:t>jsou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součástí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planktonu</a:t>
            </a:r>
            <a:r>
              <a:rPr lang="en-US" sz="240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potrava</a:t>
            </a:r>
            <a:r>
              <a:rPr lang="en-US" sz="2400" dirty="0">
                <a:solidFill>
                  <a:srgbClr val="FFFFFF"/>
                </a:solidFill>
                <a:effectLst/>
              </a:rPr>
              <a:t> pro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ryby</a:t>
            </a:r>
            <a:endParaRPr lang="cs-CZ" sz="2400" dirty="0">
              <a:solidFill>
                <a:srgbClr val="FFFFFF"/>
              </a:solidFill>
            </a:endParaRPr>
          </a:p>
          <a:p>
            <a:pPr marL="342900" indent="-342900" defTabSz="914400">
              <a:lnSpc>
                <a:spcPct val="8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FFFF"/>
                </a:solidFill>
                <a:effectLst/>
              </a:rPr>
              <a:t>řasy</a:t>
            </a:r>
            <a:r>
              <a:rPr lang="en-US" sz="2400" dirty="0">
                <a:solidFill>
                  <a:srgbClr val="FFFFFF"/>
                </a:solidFill>
                <a:effectLst/>
              </a:rPr>
              <a:t> v 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půdě</a:t>
            </a:r>
            <a:r>
              <a:rPr lang="en-US" sz="2400" dirty="0">
                <a:solidFill>
                  <a:srgbClr val="FFFFFF"/>
                </a:solidFill>
                <a:effectLst/>
              </a:rPr>
              <a:t>  -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zlepšují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úrodnost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půdy</a:t>
            </a:r>
            <a:endParaRPr lang="cs-CZ" sz="2400" dirty="0">
              <a:solidFill>
                <a:srgbClr val="FFFFFF"/>
              </a:solidFill>
            </a:endParaRPr>
          </a:p>
          <a:p>
            <a:pPr marL="342900" indent="-342900" defTabSz="914400">
              <a:lnSpc>
                <a:spcPct val="8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FFFF"/>
                </a:solidFill>
                <a:effectLst/>
              </a:rPr>
              <a:t>výroba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léčiv</a:t>
            </a:r>
            <a:r>
              <a:rPr lang="en-US" sz="2400" dirty="0">
                <a:solidFill>
                  <a:srgbClr val="FFFFFF"/>
                </a:solidFill>
                <a:effectLst/>
              </a:rPr>
              <a:t> a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potravinářský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průmysl</a:t>
            </a:r>
            <a:endParaRPr lang="en-US" sz="24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34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6B318C-A1E7-4DC5-8019-A0E8BDA1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61835E-F1BC-4832-905C-77F98D82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Sinice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3CC7B-6E76-4D28-8442-A14019627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3C1583-D9B9-42ED-8D9D-C3400A84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91" y="234935"/>
            <a:ext cx="5184442" cy="3888332"/>
          </a:xfrm>
          <a:prstGeom prst="rect">
            <a:avLst/>
          </a:prstGeom>
        </p:spPr>
      </p:pic>
      <p:pic>
        <p:nvPicPr>
          <p:cNvPr id="7" name="Obrázek 6" descr="Obsah obrázku tráva, země, exteriér, rostlina&#10;&#10;Popis byl vytvořen automaticky">
            <a:extLst>
              <a:ext uri="{FF2B5EF4-FFF2-40B4-BE49-F238E27FC236}">
                <a16:creationId xmlns:a16="http://schemas.microsoft.com/office/drawing/2014/main" id="{E6E31031-1CAF-4A5D-A227-236D3FC74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42" y="3248138"/>
            <a:ext cx="5647125" cy="31623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E23CF7C-7490-4293-89A8-F20015B76752}"/>
              </a:ext>
            </a:extLst>
          </p:cNvPr>
          <p:cNvSpPr txBox="1"/>
          <p:nvPr/>
        </p:nvSpPr>
        <p:spPr>
          <a:xfrm>
            <a:off x="128956" y="4432069"/>
            <a:ext cx="4416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Vyskytují se ve vodě, v půdě a na povrchu skal</a:t>
            </a:r>
          </a:p>
          <a:p>
            <a:endParaRPr lang="cs-CZ" dirty="0"/>
          </a:p>
          <a:p>
            <a:r>
              <a:rPr lang="cs-CZ" dirty="0"/>
              <a:t>Stáří se odhaduje na 3,5 miliardy let</a:t>
            </a:r>
          </a:p>
        </p:txBody>
      </p:sp>
    </p:spTree>
    <p:extLst>
      <p:ext uri="{BB962C8B-B14F-4D97-AF65-F5344CB8AC3E}">
        <p14:creationId xmlns:p14="http://schemas.microsoft.com/office/powerpoint/2010/main" val="42282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4D171-73B3-4C05-85B8-250D4826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Sinice</a:t>
            </a:r>
            <a:endParaRPr lang="cs-CZ" dirty="0"/>
          </a:p>
        </p:txBody>
      </p:sp>
      <p:pic>
        <p:nvPicPr>
          <p:cNvPr id="6" name="Zástupný obsah 5" descr="Obsah obrázku jídlo, mnoho, několik, uspořádáno&#10;&#10;Popis byl vytvořen automaticky">
            <a:extLst>
              <a:ext uri="{FF2B5EF4-FFF2-40B4-BE49-F238E27FC236}">
                <a16:creationId xmlns:a16="http://schemas.microsoft.com/office/drawing/2014/main" id="{BEE5D620-2971-43C4-A627-1C23B010C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" y="418391"/>
            <a:ext cx="5044911" cy="340752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A59A92-09F7-4AB1-BF88-9FFD1AC8C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771474" cy="31269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stavbou těla připomínají bakterie (nemají dokonalé buněčné jádro)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modrozelené  zbarvení, obsahují zelené barvivo chlorofyl a dále červené a modré barvivo.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 u nich fotosyntéza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rostlina&#10;&#10;Popis byl vytvořen automaticky">
            <a:extLst>
              <a:ext uri="{FF2B5EF4-FFF2-40B4-BE49-F238E27FC236}">
                <a16:creationId xmlns:a16="http://schemas.microsoft.com/office/drawing/2014/main" id="{91E1674B-EFA4-4C30-B184-BB747742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16" y="3330203"/>
            <a:ext cx="3407527" cy="34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25EDE-F506-41F6-99A9-B61A86EA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Přemnožení sinic</a:t>
            </a:r>
          </a:p>
        </p:txBody>
      </p:sp>
      <p:pic>
        <p:nvPicPr>
          <p:cNvPr id="6" name="Zástupný obsah 5" descr="Obsah obrázku strom, voda, obloha, exteriér&#10;&#10;Popis byl vytvořen automaticky">
            <a:extLst>
              <a:ext uri="{FF2B5EF4-FFF2-40B4-BE49-F238E27FC236}">
                <a16:creationId xmlns:a16="http://schemas.microsoft.com/office/drawing/2014/main" id="{D0376FC3-6E87-40F7-9581-E9DD6954C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8" y="1328691"/>
            <a:ext cx="6006241" cy="405421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4BA02C-B82D-489E-A617-E1318A689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létě se rychle množí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způsobují  tzv. vodní květ“, ten na pokožce člověka může vyvolat alergickou reakci.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0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ABA1-C7A4-4123-9EB5-758479D7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21" y="364193"/>
            <a:ext cx="1831452" cy="1233764"/>
          </a:xfrm>
        </p:spPr>
        <p:txBody>
          <a:bodyPr/>
          <a:lstStyle/>
          <a:p>
            <a:r>
              <a:rPr lang="cs-CZ" dirty="0"/>
              <a:t>ŘASY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20CD2C-8226-41A2-9FAC-758BB1541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22" y="1853257"/>
            <a:ext cx="1925142" cy="723400"/>
          </a:xfrm>
        </p:spPr>
        <p:txBody>
          <a:bodyPr/>
          <a:lstStyle/>
          <a:p>
            <a:r>
              <a:rPr lang="cs-CZ" dirty="0"/>
              <a:t>Hnědé řasy</a:t>
            </a:r>
          </a:p>
        </p:txBody>
      </p:sp>
      <p:pic>
        <p:nvPicPr>
          <p:cNvPr id="8" name="Zástupný obsah 7" descr="Obsah obrázku poleva, jídlo&#10;&#10;Popis byl vytvořen automaticky">
            <a:extLst>
              <a:ext uri="{FF2B5EF4-FFF2-40B4-BE49-F238E27FC236}">
                <a16:creationId xmlns:a16="http://schemas.microsoft.com/office/drawing/2014/main" id="{8163278B-D5D9-41ED-BBC4-D3D7E848E3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5" y="2760811"/>
            <a:ext cx="3741550" cy="280616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1FCC38-52AE-4F1D-AD4A-4CB05E0C1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06362" y="1854281"/>
            <a:ext cx="2149217" cy="722376"/>
          </a:xfrm>
        </p:spPr>
        <p:txBody>
          <a:bodyPr/>
          <a:lstStyle/>
          <a:p>
            <a:r>
              <a:rPr lang="cs-CZ" dirty="0"/>
              <a:t>Zelené řasy</a:t>
            </a:r>
          </a:p>
        </p:txBody>
      </p:sp>
      <p:pic>
        <p:nvPicPr>
          <p:cNvPr id="10" name="Zástupný obsah 9" descr="Obsah obrázku bezobratlí, korál&#10;&#10;Popis byl vytvořen automaticky">
            <a:extLst>
              <a:ext uri="{FF2B5EF4-FFF2-40B4-BE49-F238E27FC236}">
                <a16:creationId xmlns:a16="http://schemas.microsoft.com/office/drawing/2014/main" id="{3105BB19-3C25-4BE9-8130-7C05F16103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37" y="1853257"/>
            <a:ext cx="3790359" cy="2539244"/>
          </a:xfrm>
        </p:spPr>
      </p:pic>
      <p:pic>
        <p:nvPicPr>
          <p:cNvPr id="12" name="Obrázek 11" descr="Obsah obrázku rostlina, sprinklerový systém, tráva&#10;&#10;Popis byl vytvořen automaticky">
            <a:extLst>
              <a:ext uri="{FF2B5EF4-FFF2-40B4-BE49-F238E27FC236}">
                <a16:creationId xmlns:a16="http://schemas.microsoft.com/office/drawing/2014/main" id="{5CB07E6B-3D2B-4419-8EFC-CB5C25520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90" y="2849698"/>
            <a:ext cx="3790360" cy="227421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1ED834-DFE6-49AF-A1C4-7B7682E3BA95}"/>
              </a:ext>
            </a:extLst>
          </p:cNvPr>
          <p:cNvSpPr txBox="1"/>
          <p:nvPr/>
        </p:nvSpPr>
        <p:spPr>
          <a:xfrm>
            <a:off x="4713404" y="765631"/>
            <a:ext cx="1865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+mj-lt"/>
              </a:rPr>
              <a:t>ČERVENÉ ŘASY</a:t>
            </a:r>
          </a:p>
        </p:txBody>
      </p:sp>
    </p:spTree>
    <p:extLst>
      <p:ext uri="{BB962C8B-B14F-4D97-AF65-F5344CB8AC3E}">
        <p14:creationId xmlns:p14="http://schemas.microsoft.com/office/powerpoint/2010/main" val="21723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578CD-32D6-4F0D-B92D-0033DE0A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 řasy</a:t>
            </a:r>
          </a:p>
        </p:txBody>
      </p:sp>
      <p:pic>
        <p:nvPicPr>
          <p:cNvPr id="6" name="Zástupný obsah 5" descr="Obsah obrázku rostlina&#10;&#10;Popis byl vytvořen automaticky">
            <a:extLst>
              <a:ext uri="{FF2B5EF4-FFF2-40B4-BE49-F238E27FC236}">
                <a16:creationId xmlns:a16="http://schemas.microsoft.com/office/drawing/2014/main" id="{F37F870F-01BC-4C4E-85B5-5A28ABFF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2" y="364990"/>
            <a:ext cx="4647889" cy="273867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8DC6BB-4EF0-4B23-88E0-41CCAC02A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nejjednodušší rostliny z hlediska stavby těla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 tělo označujeme jako stélku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rozlišeno na kořen, stonek,  list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 být jednobuněčné nebo mnohobuněčné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zelená, interiér&#10;&#10;Popis byl vytvořen automaticky">
            <a:extLst>
              <a:ext uri="{FF2B5EF4-FFF2-40B4-BE49-F238E27FC236}">
                <a16:creationId xmlns:a16="http://schemas.microsoft.com/office/drawing/2014/main" id="{F305E082-B756-425E-A03D-6817E3F62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5" y="2818647"/>
            <a:ext cx="3879580" cy="36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D3CE7-56D4-4AC7-A8E9-673E8813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Červené řasy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strom, exteriér, oceánské dno&#10;&#10;Popis byl vytvořen automaticky">
            <a:extLst>
              <a:ext uri="{FF2B5EF4-FFF2-40B4-BE49-F238E27FC236}">
                <a16:creationId xmlns:a16="http://schemas.microsoft.com/office/drawing/2014/main" id="{EA89F81A-DAEE-4BA1-846B-6FA586210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8" y="993071"/>
            <a:ext cx="5973541" cy="448323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03EC6C-615A-45F4-AE7B-8DAE8CB9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0491" y="1941922"/>
            <a:ext cx="3770721" cy="41666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Neboli ruduchy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patří k nejstarším rostlinám na Zemi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vyskytují se v mořích ve větších hloubkách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chlorofylu mají ještě červené barvivo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příprava pokrmů a výroba léků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4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87F43-F000-4A08-9930-94A52DF0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Hnědé řasy</a:t>
            </a:r>
          </a:p>
        </p:txBody>
      </p:sp>
      <p:pic>
        <p:nvPicPr>
          <p:cNvPr id="6" name="Zástupný obsah 5" descr="Obsah obrázku exteriér, útes, oceánské dno&#10;&#10;Popis byl vytvořen automaticky">
            <a:extLst>
              <a:ext uri="{FF2B5EF4-FFF2-40B4-BE49-F238E27FC236}">
                <a16:creationId xmlns:a16="http://schemas.microsoft.com/office/drawing/2014/main" id="{80AB522B-8CC7-4883-8797-B606057D9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3" y="813881"/>
            <a:ext cx="6973651" cy="523023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05D56A-5145-4357-B569-FD1C7DA75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neboli chaluhy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žijí v chladných mořích</a:t>
            </a:r>
            <a:endParaRPr lang="cs-CZ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 mnohobuněčné tělo přichycené k podkladu (délka až 60 m)</a:t>
            </a:r>
            <a:endParaRPr lang="cs-CZ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použití: topivo, krmivo, hnojivo, zdroj jódu (léky)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3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033567-2D72-442A-BFD7-50BF11590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86" y="469469"/>
            <a:ext cx="3544586" cy="35238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07BDC0-DB24-448A-8DE1-3AF84F3CC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7" y="2856272"/>
            <a:ext cx="2876690" cy="35170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7498E8-C886-4372-A376-1418E7C15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BCC47D-0087-4D87-B2E8-6C6DB7D5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939" y="499533"/>
            <a:ext cx="3635067" cy="1368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R</a:t>
            </a:r>
            <a:r>
              <a:rPr lang="en-US" dirty="0" err="1"/>
              <a:t>ozsivky</a:t>
            </a:r>
            <a:endParaRPr lang="en-US" dirty="0"/>
          </a:p>
        </p:txBody>
      </p:sp>
      <p:pic>
        <p:nvPicPr>
          <p:cNvPr id="8" name="Obrázek 7" descr="Obsah obrázku vzdálené, příroda&#10;&#10;Popis byl vytvořen automaticky">
            <a:extLst>
              <a:ext uri="{FF2B5EF4-FFF2-40B4-BE49-F238E27FC236}">
                <a16:creationId xmlns:a16="http://schemas.microsoft.com/office/drawing/2014/main" id="{1845EFB8-D870-4CCE-8A36-3AFEF631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2" y="1016860"/>
            <a:ext cx="3225263" cy="24290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D27A00-33C4-40A3-BF53-BEC7435D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484631"/>
            <a:ext cx="2876689" cy="21903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4608E9-B59E-40DD-ACE5-2A5783184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85" y="4164378"/>
            <a:ext cx="3544586" cy="22089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3EEDB488-1117-4191-B241-9E77D2336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63" y="3381802"/>
            <a:ext cx="2557367" cy="2466032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2432C6-5648-4605-B96A-C755568D3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4939" y="2419772"/>
            <a:ext cx="3635067" cy="345663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8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mají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jednobuněčné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tělo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kryto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křemičitou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schránkou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8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žijí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sladké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slané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vodě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8575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0</TotalTime>
  <Words>249</Words>
  <Application>Microsoft Office PowerPoint</Application>
  <PresentationFormat>Širokoúhlá obrazovka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Metropole</vt:lpstr>
      <vt:lpstr>Rostliny</vt:lpstr>
      <vt:lpstr>Sinice</vt:lpstr>
      <vt:lpstr>Sinice</vt:lpstr>
      <vt:lpstr>Přemnožení sinic</vt:lpstr>
      <vt:lpstr>ŘASY</vt:lpstr>
      <vt:lpstr>Stavba těla řasy</vt:lpstr>
      <vt:lpstr>Červené řasy </vt:lpstr>
      <vt:lpstr>Hnědé řasy</vt:lpstr>
      <vt:lpstr>Rozsivky</vt:lpstr>
      <vt:lpstr>Zelené řasy</vt:lpstr>
      <vt:lpstr>Jednobuněčné řasy</vt:lpstr>
      <vt:lpstr>Jednobuněčné řasy</vt:lpstr>
      <vt:lpstr>Mnohobuněčné řasy</vt:lpstr>
      <vt:lpstr>Význam řas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</dc:title>
  <dc:creator>Šnircová Monika</dc:creator>
  <cp:lastModifiedBy>Šnircová Monika</cp:lastModifiedBy>
  <cp:revision>10</cp:revision>
  <dcterms:created xsi:type="dcterms:W3CDTF">2021-04-16T12:15:30Z</dcterms:created>
  <dcterms:modified xsi:type="dcterms:W3CDTF">2021-04-20T06:42:30Z</dcterms:modified>
</cp:coreProperties>
</file>