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78" r:id="rId4"/>
    <p:sldId id="279" r:id="rId5"/>
    <p:sldId id="259" r:id="rId6"/>
    <p:sldId id="257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80" r:id="rId21"/>
    <p:sldId id="273" r:id="rId22"/>
    <p:sldId id="274" r:id="rId23"/>
    <p:sldId id="275" r:id="rId24"/>
    <p:sldId id="276" r:id="rId25"/>
    <p:sldId id="277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Zaoblený obdélní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23.03.2021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23.03.2021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23.03.2021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23.03.2021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Zaoblený obdélní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23.03.2021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Obdélní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23.03.2021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23.03.2021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23.03.2021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23.03.2021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Zaoblený obdélní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23.03.2021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23.03.2021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Zaoblený obdélní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23.03.2021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732656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Přežvýkavci</a:t>
            </a: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Sudokopytníci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A174F0D-74D3-418A-86F7-043801E300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80" y="3571875"/>
            <a:ext cx="1857375" cy="245745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08985B6A-D620-4098-BC09-D1F4D18FD8EC}"/>
              </a:ext>
            </a:extLst>
          </p:cNvPr>
          <p:cNvSpPr txBox="1"/>
          <p:nvPr/>
        </p:nvSpPr>
        <p:spPr>
          <a:xfrm>
            <a:off x="3635896" y="4365104"/>
            <a:ext cx="4536504" cy="1157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nohách mají 2  - 4 prsty zakončené kopyty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Potravu přežvykuji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909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Žirafa</a:t>
            </a:r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84784"/>
            <a:ext cx="6624736" cy="4968552"/>
          </a:xfrm>
        </p:spPr>
      </p:pic>
    </p:spTree>
    <p:extLst>
      <p:ext uri="{BB962C8B-B14F-4D97-AF65-F5344CB8AC3E}">
        <p14:creationId xmlns:p14="http://schemas.microsoft.com/office/powerpoint/2010/main" val="428259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2952328" cy="922114"/>
          </a:xfrm>
        </p:spPr>
        <p:txBody>
          <a:bodyPr/>
          <a:lstStyle/>
          <a:p>
            <a:r>
              <a:rPr lang="cs-CZ" dirty="0"/>
              <a:t>Antilopa losí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412776"/>
            <a:ext cx="6840760" cy="5113208"/>
          </a:xfrm>
        </p:spPr>
      </p:pic>
      <p:sp>
        <p:nvSpPr>
          <p:cNvPr id="5" name="TextovéPole 4"/>
          <p:cNvSpPr txBox="1"/>
          <p:nvPr/>
        </p:nvSpPr>
        <p:spPr>
          <a:xfrm>
            <a:off x="4211960" y="260648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Největší antilopa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Pruhy na těle a kroucené rohy</a:t>
            </a:r>
          </a:p>
        </p:txBody>
      </p:sp>
    </p:spTree>
    <p:extLst>
      <p:ext uri="{BB962C8B-B14F-4D97-AF65-F5344CB8AC3E}">
        <p14:creationId xmlns:p14="http://schemas.microsoft.com/office/powerpoint/2010/main" val="56151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041976" cy="1066130"/>
          </a:xfrm>
        </p:spPr>
        <p:txBody>
          <a:bodyPr/>
          <a:lstStyle/>
          <a:p>
            <a:pPr algn="ctr"/>
            <a:r>
              <a:rPr lang="cs-CZ" dirty="0"/>
              <a:t>Kudu velký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96" y="1447800"/>
            <a:ext cx="7508304" cy="5005536"/>
          </a:xfrm>
        </p:spPr>
      </p:pic>
    </p:spTree>
    <p:extLst>
      <p:ext uri="{BB962C8B-B14F-4D97-AF65-F5344CB8AC3E}">
        <p14:creationId xmlns:p14="http://schemas.microsoft.com/office/powerpoint/2010/main" val="120562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5328592" cy="1143000"/>
          </a:xfrm>
        </p:spPr>
        <p:txBody>
          <a:bodyPr/>
          <a:lstStyle/>
          <a:p>
            <a:pPr algn="ctr"/>
            <a:r>
              <a:rPr lang="cs-CZ" dirty="0"/>
              <a:t>Velbloud dvouhrbý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47800"/>
            <a:ext cx="6660976" cy="4995732"/>
          </a:xfrm>
        </p:spPr>
      </p:pic>
      <p:sp>
        <p:nvSpPr>
          <p:cNvPr id="5" name="TextovéPole 4"/>
          <p:cNvSpPr txBox="1"/>
          <p:nvPr/>
        </p:nvSpPr>
        <p:spPr>
          <a:xfrm>
            <a:off x="6876256" y="845985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drabař</a:t>
            </a:r>
          </a:p>
        </p:txBody>
      </p:sp>
    </p:spTree>
    <p:extLst>
      <p:ext uri="{BB962C8B-B14F-4D97-AF65-F5344CB8AC3E}">
        <p14:creationId xmlns:p14="http://schemas.microsoft.com/office/powerpoint/2010/main" val="61293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4809728" cy="1143000"/>
          </a:xfrm>
        </p:spPr>
        <p:txBody>
          <a:bodyPr/>
          <a:lstStyle/>
          <a:p>
            <a:r>
              <a:rPr lang="cs-CZ" dirty="0"/>
              <a:t>Velbloud jednohrbý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180" y="1447800"/>
            <a:ext cx="6256920" cy="5005536"/>
          </a:xfrm>
        </p:spPr>
      </p:pic>
      <p:sp>
        <p:nvSpPr>
          <p:cNvPr id="6" name="TextovéPole 5"/>
          <p:cNvSpPr txBox="1"/>
          <p:nvPr/>
        </p:nvSpPr>
        <p:spPr>
          <a:xfrm>
            <a:off x="6444208" y="105273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dromedár</a:t>
            </a:r>
          </a:p>
        </p:txBody>
      </p:sp>
    </p:spTree>
    <p:extLst>
      <p:ext uri="{BB962C8B-B14F-4D97-AF65-F5344CB8AC3E}">
        <p14:creationId xmlns:p14="http://schemas.microsoft.com/office/powerpoint/2010/main" val="303631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3369568" cy="868958"/>
          </a:xfrm>
        </p:spPr>
        <p:txBody>
          <a:bodyPr>
            <a:normAutofit/>
          </a:bodyPr>
          <a:lstStyle/>
          <a:p>
            <a:r>
              <a:rPr lang="cs-CZ" sz="2800" dirty="0"/>
              <a:t>Lama </a:t>
            </a:r>
            <a:r>
              <a:rPr lang="cs-CZ" sz="2800" dirty="0" err="1"/>
              <a:t>guanako</a:t>
            </a:r>
            <a:endParaRPr lang="cs-CZ" sz="28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356992"/>
            <a:ext cx="4938749" cy="2763004"/>
          </a:xfrm>
          <a:prstGeom prst="rect">
            <a:avLst/>
          </a:prstGeom>
        </p:spPr>
      </p:pic>
      <p:pic>
        <p:nvPicPr>
          <p:cNvPr id="5" name="Zástupný symbol pro obsah 4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40768"/>
            <a:ext cx="3180721" cy="2592288"/>
          </a:xfrm>
        </p:spPr>
      </p:pic>
      <p:sp>
        <p:nvSpPr>
          <p:cNvPr id="7" name="TextovéPole 6"/>
          <p:cNvSpPr txBox="1"/>
          <p:nvPr/>
        </p:nvSpPr>
        <p:spPr>
          <a:xfrm>
            <a:off x="5220072" y="29249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4485090" y="2771056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>
                <a:latin typeface="+mj-lt"/>
              </a:rPr>
              <a:t>Lama vikuňa</a:t>
            </a:r>
          </a:p>
        </p:txBody>
      </p:sp>
    </p:spTree>
    <p:extLst>
      <p:ext uri="{BB962C8B-B14F-4D97-AF65-F5344CB8AC3E}">
        <p14:creationId xmlns:p14="http://schemas.microsoft.com/office/powerpoint/2010/main" val="2233546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Ovce domácí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066726"/>
            <a:ext cx="6975485" cy="4536504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4423CC64-6C2C-4224-BCC7-57D3AAE20CB7}"/>
              </a:ext>
            </a:extLst>
          </p:cNvPr>
          <p:cNvSpPr txBox="1"/>
          <p:nvPr/>
        </p:nvSpPr>
        <p:spPr>
          <a:xfrm>
            <a:off x="1187624" y="5949280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měkká srst – vlna, rohy mají většinou samci – berani, mládě – jehně, samice - bahnice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948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3225552" cy="1143000"/>
          </a:xfrm>
        </p:spPr>
        <p:txBody>
          <a:bodyPr/>
          <a:lstStyle/>
          <a:p>
            <a:pPr algn="ctr"/>
            <a:r>
              <a:rPr lang="cs-CZ" dirty="0"/>
              <a:t>Koza domácí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56792"/>
            <a:ext cx="5874430" cy="4248472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3E2ADBB0-FC4E-4A91-B9D6-5D80128BE70C}"/>
              </a:ext>
            </a:extLst>
          </p:cNvPr>
          <p:cNvSpPr txBox="1"/>
          <p:nvPr/>
        </p:nvSpPr>
        <p:spPr>
          <a:xfrm>
            <a:off x="6372200" y="1772816"/>
            <a:ext cx="2664296" cy="301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Rohy má samec i samice srpovitě zahnuté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Má chomáč srsti pod bradou  „ kozí brada“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chov pro maso, mléko, kůži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- 	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1587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3456384" cy="1143000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Kamzík horský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00808"/>
            <a:ext cx="7005524" cy="4673685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BE83B110-03EB-4354-954D-778143805B58}"/>
              </a:ext>
            </a:extLst>
          </p:cNvPr>
          <p:cNvSpPr txBox="1"/>
          <p:nvPr/>
        </p:nvSpPr>
        <p:spPr>
          <a:xfrm>
            <a:off x="4139952" y="274638"/>
            <a:ext cx="4801123" cy="17096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nemá chomáč srsti pod bradou, tmavě hnědý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ije v horských oblastech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velmi dobře skáče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7913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4608512" cy="724942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Muflon evropský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65461"/>
            <a:ext cx="5464642" cy="5470112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59B035DA-F156-4A2D-A043-AF31C1CE355B}"/>
              </a:ext>
            </a:extLst>
          </p:cNvPr>
          <p:cNvSpPr txBox="1"/>
          <p:nvPr/>
        </p:nvSpPr>
        <p:spPr>
          <a:xfrm>
            <a:off x="6372200" y="1628800"/>
            <a:ext cx="22322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mají mohutné zatočené rohy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 oborách – lovná zvěř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5280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Části těla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4195528" cy="3545221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599" y="692696"/>
            <a:ext cx="3928212" cy="2998534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54BA84BF-B31C-40DE-AA32-5FDEF5117A0D}"/>
              </a:ext>
            </a:extLst>
          </p:cNvPr>
          <p:cNvSpPr txBox="1"/>
          <p:nvPr/>
        </p:nvSpPr>
        <p:spPr>
          <a:xfrm>
            <a:off x="4845599" y="4138062"/>
            <a:ext cx="3758849" cy="1984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Mají složený  žaludek   - potravu žvýkají a polykají do složeného žaludku – BACHOR, ČEPEC, odtud se potrava vrací do úst – opět žvýkají a pak jde potrava do dalších částí žaludku – KNIHA, SLEZ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D2A1B00-2930-473F-81D4-0A525B388DFA}"/>
              </a:ext>
            </a:extLst>
          </p:cNvPr>
          <p:cNvSpPr txBox="1"/>
          <p:nvPr/>
        </p:nvSpPr>
        <p:spPr>
          <a:xfrm>
            <a:off x="970961" y="5589240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mají neúplný chrup, býložravci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871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25B37E-E39A-4989-9726-6D2F57F86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620688"/>
            <a:ext cx="2433464" cy="1143000"/>
          </a:xfrm>
        </p:spPr>
        <p:txBody>
          <a:bodyPr anchor="b">
            <a:normAutofit/>
          </a:bodyPr>
          <a:lstStyle/>
          <a:p>
            <a:r>
              <a:rPr lang="cs-CZ" dirty="0"/>
              <a:t>Jelenovití</a:t>
            </a:r>
          </a:p>
        </p:txBody>
      </p:sp>
      <p:pic>
        <p:nvPicPr>
          <p:cNvPr id="7" name="Zástupný obsah 6" descr="Obsah obrázku kráva, savci, srnec, stojící&#10;&#10;Popis byl vytvořen automaticky">
            <a:extLst>
              <a:ext uri="{FF2B5EF4-FFF2-40B4-BE49-F238E27FC236}">
                <a16:creationId xmlns:a16="http://schemas.microsoft.com/office/drawing/2014/main" id="{FAF1A431-462D-418E-8073-248BFD8FDDE2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985010"/>
            <a:ext cx="7772400" cy="3497579"/>
          </a:xfrm>
          <a:noFill/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61A79213-329F-4568-B065-98C011FA1857}"/>
              </a:ext>
            </a:extLst>
          </p:cNvPr>
          <p:cNvSpPr txBox="1"/>
          <p:nvPr/>
        </p:nvSpPr>
        <p:spPr>
          <a:xfrm>
            <a:off x="4078288" y="620688"/>
            <a:ext cx="4151312" cy="1709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Znaky: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samci mají vždy parohy , které shazují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ovná zvěř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8081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Srnec obecný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17638"/>
            <a:ext cx="5394599" cy="4176464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799A584C-0FCA-4FEE-AA76-CE36F5AB6309}"/>
              </a:ext>
            </a:extLst>
          </p:cNvPr>
          <p:cNvSpPr txBox="1"/>
          <p:nvPr/>
        </p:nvSpPr>
        <p:spPr>
          <a:xfrm>
            <a:off x="6012161" y="1916832"/>
            <a:ext cx="2880320" cy="3984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samice – srna, mládě – srnče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konci října shazuje parohy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nové rostou od ledna porostlé srstí= lýčí  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otloukáním o stromy se lýčí zbavuje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má pachové žlázy na nohách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745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106"/>
          </a:xfrm>
        </p:spPr>
        <p:txBody>
          <a:bodyPr/>
          <a:lstStyle/>
          <a:p>
            <a:pPr algn="ctr"/>
            <a:r>
              <a:rPr lang="cs-CZ" dirty="0"/>
              <a:t>Jelen evropský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60748"/>
            <a:ext cx="8064896" cy="4536504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D867BFD-63B1-4AF0-A502-D2B76CC87177}"/>
              </a:ext>
            </a:extLst>
          </p:cNvPr>
          <p:cNvSpPr txBox="1"/>
          <p:nvPr/>
        </p:nvSpPr>
        <p:spPr>
          <a:xfrm>
            <a:off x="827584" y="5805264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mohutné parohy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samice = laň, mládě = kolouch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763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113984" cy="850106"/>
          </a:xfrm>
        </p:spPr>
        <p:txBody>
          <a:bodyPr/>
          <a:lstStyle/>
          <a:p>
            <a:pPr algn="ctr"/>
            <a:r>
              <a:rPr lang="cs-CZ" dirty="0"/>
              <a:t>Daněk evropský (skvrnitý)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96752"/>
            <a:ext cx="6144683" cy="4608512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42875315-55A0-4B81-8961-96A552A05A41}"/>
              </a:ext>
            </a:extLst>
          </p:cNvPr>
          <p:cNvSpPr txBox="1"/>
          <p:nvPr/>
        </p:nvSpPr>
        <p:spPr>
          <a:xfrm>
            <a:off x="712960" y="5882482"/>
            <a:ext cx="68402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má lopatkovité paroží, na letní srsti bílé skvrny na hnědém podkladu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samice = daněla, mládě =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danče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3133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Sob polární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47800"/>
            <a:ext cx="7523719" cy="4944158"/>
          </a:xfrm>
        </p:spPr>
      </p:pic>
    </p:spTree>
    <p:extLst>
      <p:ext uri="{BB962C8B-B14F-4D97-AF65-F5344CB8AC3E}">
        <p14:creationId xmlns:p14="http://schemas.microsoft.com/office/powerpoint/2010/main" val="155998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2721496" cy="994122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Los evropský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84784"/>
            <a:ext cx="6968472" cy="4968552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C044F505-9A78-426F-A1B6-F4A5B9A96B4D}"/>
              </a:ext>
            </a:extLst>
          </p:cNvPr>
          <p:cNvSpPr txBox="1"/>
          <p:nvPr/>
        </p:nvSpPr>
        <p:spPr>
          <a:xfrm>
            <a:off x="4013056" y="289787"/>
            <a:ext cx="45193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největší zástupce jelenovitých </a:t>
            </a:r>
            <a:r>
              <a:rPr lang="cs-CZ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sudokopytníků 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mohutné lopatkovité parohy, přední končetiny má delší než zadní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7120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04260D-17C3-4018-BD7E-922CF60E1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Sudokopytníci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CF5D7C5-7B3C-4DD4-B1F7-6BA365009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8680" y="1730896"/>
            <a:ext cx="3979520" cy="762000"/>
          </a:xfrm>
        </p:spPr>
        <p:txBody>
          <a:bodyPr/>
          <a:lstStyle/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rohy (jsou duté, neshazují  je)</a:t>
            </a:r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B9FE86A-4866-48FA-B530-82E31398E116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4800600" y="1723499"/>
            <a:ext cx="3733800" cy="762000"/>
          </a:xfrm>
        </p:spPr>
        <p:txBody>
          <a:bodyPr/>
          <a:lstStyle/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Parohy (nejsou duté, shazují je)</a:t>
            </a:r>
          </a:p>
        </p:txBody>
      </p:sp>
      <p:pic>
        <p:nvPicPr>
          <p:cNvPr id="8" name="Zástupný obsah 7" descr="Obsah obrázku tráva, exteriér, kráva, savci&#10;&#10;Popis byl vytvořen automaticky">
            <a:extLst>
              <a:ext uri="{FF2B5EF4-FFF2-40B4-BE49-F238E27FC236}">
                <a16:creationId xmlns:a16="http://schemas.microsoft.com/office/drawing/2014/main" id="{FB760A46-AB9E-4C4A-9C34-2229696B25B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61536"/>
            <a:ext cx="3733800" cy="2648664"/>
          </a:xfrm>
        </p:spPr>
      </p:pic>
      <p:pic>
        <p:nvPicPr>
          <p:cNvPr id="10" name="Zástupný obsah 9" descr="Obsah obrázku tráva, savci, srnec, exteriér&#10;&#10;Popis byl vytvořen automaticky">
            <a:extLst>
              <a:ext uri="{FF2B5EF4-FFF2-40B4-BE49-F238E27FC236}">
                <a16:creationId xmlns:a16="http://schemas.microsoft.com/office/drawing/2014/main" id="{CA8A3701-9F49-4AA3-9B0A-FF56502A8E35}"/>
              </a:ext>
            </a:extLst>
          </p:cNvPr>
          <p:cNvPicPr>
            <a:picLocks noGrp="1" noChangeAspect="1"/>
          </p:cNvPicPr>
          <p:nvPr>
            <p:ph sz="half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217" y="2761536"/>
            <a:ext cx="3979520" cy="2648664"/>
          </a:xfrm>
        </p:spPr>
      </p:pic>
    </p:spTree>
    <p:extLst>
      <p:ext uri="{BB962C8B-B14F-4D97-AF65-F5344CB8AC3E}">
        <p14:creationId xmlns:p14="http://schemas.microsoft.com/office/powerpoint/2010/main" val="308768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0C680463-F653-4388-AAE1-A1D943E4B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/>
          <a:p>
            <a:r>
              <a:rPr lang="cs-CZ" dirty="0"/>
              <a:t>končetina</a:t>
            </a:r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792298B4-CEC6-4CE3-B3C1-84F77270167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67544" y="1600200"/>
            <a:ext cx="3240360" cy="4495800"/>
          </a:xfrm>
        </p:spPr>
        <p:txBody>
          <a:bodyPr/>
          <a:lstStyle/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nohy se 4 prsty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  - vnitřní zakončené kopyty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2 – kratší - paspárky </a:t>
            </a:r>
          </a:p>
          <a:p>
            <a:endParaRPr lang="en-US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DFDD6903-E68B-46B4-A941-C2C8FC7AE5E4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387" y="1600200"/>
            <a:ext cx="3933825" cy="4495800"/>
          </a:xfrm>
          <a:noFill/>
        </p:spPr>
      </p:pic>
    </p:spTree>
    <p:extLst>
      <p:ext uri="{BB962C8B-B14F-4D97-AF65-F5344CB8AC3E}">
        <p14:creationId xmlns:p14="http://schemas.microsoft.com/office/powerpoint/2010/main" val="4289081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6840760" cy="4980928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A915D9F5-5766-4067-87F4-A5EE319DE76A}"/>
              </a:ext>
            </a:extLst>
          </p:cNvPr>
          <p:cNvSpPr txBox="1"/>
          <p:nvPr/>
        </p:nvSpPr>
        <p:spPr>
          <a:xfrm>
            <a:off x="618929" y="5188359"/>
            <a:ext cx="6552728" cy="1285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samice – kráva, samec – býk, mládě – tele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samice, která ještě neměla mládě – jalovice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vykastrovaný býk – vůl</a:t>
            </a:r>
          </a:p>
        </p:txBody>
      </p:sp>
    </p:spTree>
    <p:extLst>
      <p:ext uri="{BB962C8B-B14F-4D97-AF65-F5344CB8AC3E}">
        <p14:creationId xmlns:p14="http://schemas.microsoft.com/office/powerpoint/2010/main" val="349775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548680"/>
            <a:ext cx="7772400" cy="648072"/>
          </a:xfrm>
        </p:spPr>
        <p:txBody>
          <a:bodyPr>
            <a:normAutofit fontScale="90000"/>
          </a:bodyPr>
          <a:lstStyle/>
          <a:p>
            <a:r>
              <a:rPr lang="cs-CZ" dirty="0"/>
              <a:t>Tur domácí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96752"/>
            <a:ext cx="5590019" cy="3965420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C17A1779-E7EA-4D1F-99D7-1770A18AE2B8}"/>
              </a:ext>
            </a:extLst>
          </p:cNvPr>
          <p:cNvSpPr txBox="1"/>
          <p:nvPr/>
        </p:nvSpPr>
        <p:spPr>
          <a:xfrm>
            <a:off x="6030224" y="1772249"/>
            <a:ext cx="2602632" cy="3391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hospodářský zvíře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chov pro maso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tuk (výroba mýdla)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kopyta (výroba klihu)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rohy (hřebeny, knoflíky)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kůže (kabelky, boty)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29748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3456384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Zubr evropský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340768"/>
            <a:ext cx="7310451" cy="4902876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54A3B572-4F1A-4106-AE72-FA0B74205911}"/>
              </a:ext>
            </a:extLst>
          </p:cNvPr>
          <p:cNvSpPr txBox="1"/>
          <p:nvPr/>
        </p:nvSpPr>
        <p:spPr>
          <a:xfrm>
            <a:off x="5004048" y="418276"/>
            <a:ext cx="3024336" cy="392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zavalité tělo, rohy ve tvaru U</a:t>
            </a:r>
          </a:p>
        </p:txBody>
      </p:sp>
    </p:spTree>
    <p:extLst>
      <p:ext uri="{BB962C8B-B14F-4D97-AF65-F5344CB8AC3E}">
        <p14:creationId xmlns:p14="http://schemas.microsoft.com/office/powerpoint/2010/main" val="1037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78098"/>
          </a:xfrm>
        </p:spPr>
        <p:txBody>
          <a:bodyPr/>
          <a:lstStyle/>
          <a:p>
            <a:pPr algn="ctr"/>
            <a:r>
              <a:rPr lang="cs-CZ" dirty="0"/>
              <a:t>Zubr americký - Bizon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74" y="1196752"/>
            <a:ext cx="7668852" cy="5112568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A57597FE-F313-42E6-9C3C-4BFE24EAFFAE}"/>
              </a:ext>
            </a:extLst>
          </p:cNvPr>
          <p:cNvSpPr txBox="1"/>
          <p:nvPr/>
        </p:nvSpPr>
        <p:spPr>
          <a:xfrm>
            <a:off x="1043608" y="1484784"/>
            <a:ext cx="3456384" cy="392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zavalité tělo kryto hustou srstí</a:t>
            </a:r>
          </a:p>
        </p:txBody>
      </p:sp>
    </p:spTree>
    <p:extLst>
      <p:ext uri="{BB962C8B-B14F-4D97-AF65-F5344CB8AC3E}">
        <p14:creationId xmlns:p14="http://schemas.microsoft.com/office/powerpoint/2010/main" val="109341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106"/>
          </a:xfrm>
        </p:spPr>
        <p:txBody>
          <a:bodyPr/>
          <a:lstStyle/>
          <a:p>
            <a:pPr algn="ctr"/>
            <a:r>
              <a:rPr lang="cs-CZ" dirty="0"/>
              <a:t>Buvol africký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24744"/>
            <a:ext cx="7290361" cy="4861520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54E6D22C-A1C1-4FD7-9888-930E689DD830}"/>
              </a:ext>
            </a:extLst>
          </p:cNvPr>
          <p:cNvSpPr txBox="1"/>
          <p:nvPr/>
        </p:nvSpPr>
        <p:spPr>
          <a:xfrm>
            <a:off x="854835" y="6191944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patří k nejnebezpečnějším sudokopytníkům, výrazně zahnuté rohy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5597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mění">
  <a:themeElements>
    <a:clrScheme name="Jmění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Jmění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Jmění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0</TotalTime>
  <Words>381</Words>
  <Application>Microsoft Office PowerPoint</Application>
  <PresentationFormat>Předvádění na obrazovce (4:3)</PresentationFormat>
  <Paragraphs>79</Paragraphs>
  <Slides>25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1" baseType="lpstr">
      <vt:lpstr>Calibri</vt:lpstr>
      <vt:lpstr>Franklin Gothic Book</vt:lpstr>
      <vt:lpstr>Perpetua</vt:lpstr>
      <vt:lpstr>Wingdings</vt:lpstr>
      <vt:lpstr>Wingdings 2</vt:lpstr>
      <vt:lpstr>Jmění</vt:lpstr>
      <vt:lpstr>Sudokopytníci</vt:lpstr>
      <vt:lpstr>Části těla</vt:lpstr>
      <vt:lpstr>Sudokopytníci</vt:lpstr>
      <vt:lpstr>končetina</vt:lpstr>
      <vt:lpstr>Prezentace aplikace PowerPoint</vt:lpstr>
      <vt:lpstr>Tur domácí</vt:lpstr>
      <vt:lpstr>Zubr evropský</vt:lpstr>
      <vt:lpstr>Zubr americký - Bizon</vt:lpstr>
      <vt:lpstr>Buvol africký</vt:lpstr>
      <vt:lpstr>Žirafa</vt:lpstr>
      <vt:lpstr>Antilopa losí</vt:lpstr>
      <vt:lpstr>Kudu velký</vt:lpstr>
      <vt:lpstr>Velbloud dvouhrbý</vt:lpstr>
      <vt:lpstr>Velbloud jednohrbý</vt:lpstr>
      <vt:lpstr>Lama guanako</vt:lpstr>
      <vt:lpstr>Ovce domácí</vt:lpstr>
      <vt:lpstr>Koza domácí</vt:lpstr>
      <vt:lpstr>Kamzík horský</vt:lpstr>
      <vt:lpstr>Muflon evropský</vt:lpstr>
      <vt:lpstr>Jelenovití</vt:lpstr>
      <vt:lpstr>Srnec obecný</vt:lpstr>
      <vt:lpstr>Jelen evropský</vt:lpstr>
      <vt:lpstr>Daněk evropský (skvrnitý)</vt:lpstr>
      <vt:lpstr>Sob polární</vt:lpstr>
      <vt:lpstr>Los evropský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Sudokopytníci</dc:title>
  <cp:lastModifiedBy>Šnircová Monika</cp:lastModifiedBy>
  <cp:revision>12</cp:revision>
  <dcterms:modified xsi:type="dcterms:W3CDTF">2021-03-23T19:13:15Z</dcterms:modified>
</cp:coreProperties>
</file>