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B14C-525C-4470-AE28-77A56137D89B}" type="datetimeFigureOut">
              <a:rPr lang="cs-CZ" smtClean="0"/>
              <a:t>04.04.2021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C24F-FC0B-4C07-AF14-CDAFBE5A79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5657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B14C-525C-4470-AE28-77A56137D89B}" type="datetimeFigureOut">
              <a:rPr lang="cs-CZ" smtClean="0"/>
              <a:t>04.04.2021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C24F-FC0B-4C07-AF14-CDAFBE5A79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7087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B14C-525C-4470-AE28-77A56137D89B}" type="datetimeFigureOut">
              <a:rPr lang="cs-CZ" smtClean="0"/>
              <a:t>04.04.2021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C24F-FC0B-4C07-AF14-CDAFBE5A79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5570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B14C-525C-4470-AE28-77A56137D89B}" type="datetimeFigureOut">
              <a:rPr lang="cs-CZ" smtClean="0"/>
              <a:t>04.04.2021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C24F-FC0B-4C07-AF14-CDAFBE5A7958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5320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B14C-525C-4470-AE28-77A56137D89B}" type="datetimeFigureOut">
              <a:rPr lang="cs-CZ" smtClean="0"/>
              <a:t>04.04.2021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C24F-FC0B-4C07-AF14-CDAFBE5A79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017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B14C-525C-4470-AE28-77A56137D89B}" type="datetimeFigureOut">
              <a:rPr lang="cs-CZ" smtClean="0"/>
              <a:t>04.04.2021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C24F-FC0B-4C07-AF14-CDAFBE5A79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213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B14C-525C-4470-AE28-77A56137D89B}" type="datetimeFigureOut">
              <a:rPr lang="cs-CZ" smtClean="0"/>
              <a:t>04.04.2021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C24F-FC0B-4C07-AF14-CDAFBE5A79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2222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B14C-525C-4470-AE28-77A56137D89B}" type="datetimeFigureOut">
              <a:rPr lang="cs-CZ" smtClean="0"/>
              <a:t>04.04.2021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C24F-FC0B-4C07-AF14-CDAFBE5A79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756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B14C-525C-4470-AE28-77A56137D89B}" type="datetimeFigureOut">
              <a:rPr lang="cs-CZ" smtClean="0"/>
              <a:t>04.04.2021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C24F-FC0B-4C07-AF14-CDAFBE5A79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837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B14C-525C-4470-AE28-77A56137D89B}" type="datetimeFigureOut">
              <a:rPr lang="cs-CZ" smtClean="0"/>
              <a:t>04.04.2021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C24F-FC0B-4C07-AF14-CDAFBE5A79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1993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B14C-525C-4470-AE28-77A56137D89B}" type="datetimeFigureOut">
              <a:rPr lang="cs-CZ" smtClean="0"/>
              <a:t>04.04.2021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C24F-FC0B-4C07-AF14-CDAFBE5A79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7365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B14C-525C-4470-AE28-77A56137D89B}" type="datetimeFigureOut">
              <a:rPr lang="cs-CZ" smtClean="0"/>
              <a:t>04.04.2021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C24F-FC0B-4C07-AF14-CDAFBE5A79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314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B14C-525C-4470-AE28-77A56137D89B}" type="datetimeFigureOut">
              <a:rPr lang="cs-CZ" smtClean="0"/>
              <a:t>04.04.2021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C24F-FC0B-4C07-AF14-CDAFBE5A79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813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B14C-525C-4470-AE28-77A56137D89B}" type="datetimeFigureOut">
              <a:rPr lang="cs-CZ" smtClean="0"/>
              <a:t>04.04.2021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C24F-FC0B-4C07-AF14-CDAFBE5A79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2744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B14C-525C-4470-AE28-77A56137D89B}" type="datetimeFigureOut">
              <a:rPr lang="cs-CZ" smtClean="0"/>
              <a:t>04.04.2021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C24F-FC0B-4C07-AF14-CDAFBE5A79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71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B14C-525C-4470-AE28-77A56137D89B}" type="datetimeFigureOut">
              <a:rPr lang="cs-CZ" smtClean="0"/>
              <a:t>04.04.2021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C24F-FC0B-4C07-AF14-CDAFBE5A79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585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B14C-525C-4470-AE28-77A56137D89B}" type="datetimeFigureOut">
              <a:rPr lang="cs-CZ" smtClean="0"/>
              <a:t>04.04.2021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C24F-FC0B-4C07-AF14-CDAFBE5A79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327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B14C-525C-4470-AE28-77A56137D89B}" type="datetimeFigureOut">
              <a:rPr lang="cs-CZ" smtClean="0"/>
              <a:t>04.04.2021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C24F-FC0B-4C07-AF14-CDAFBE5A79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059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C40B14C-525C-4470-AE28-77A56137D89B}" type="datetimeFigureOut">
              <a:rPr lang="cs-CZ" smtClean="0"/>
              <a:t>04.04.2021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E8EC24F-FC0B-4C07-AF14-CDAFBE5A79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01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26.jp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634661-E0D2-4A8A-959A-D1BBAAD0C3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Karbonylové sloučeniny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9A2B790-4FE8-42C5-A3CF-D08EF16C1E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Aldehydy a ketony</a:t>
            </a:r>
          </a:p>
        </p:txBody>
      </p:sp>
    </p:spTree>
    <p:extLst>
      <p:ext uri="{BB962C8B-B14F-4D97-AF65-F5344CB8AC3E}">
        <p14:creationId xmlns:p14="http://schemas.microsoft.com/office/powerpoint/2010/main" val="237898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8E1368-FB23-4130-BF0D-1574044CB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Ketony</a:t>
            </a:r>
          </a:p>
        </p:txBody>
      </p:sp>
      <p:pic>
        <p:nvPicPr>
          <p:cNvPr id="6" name="Zástupný obsah 5" descr="Obsah obrázku text, hodiny&#10;&#10;Popis byl vytvořen automaticky">
            <a:extLst>
              <a:ext uri="{FF2B5EF4-FFF2-40B4-BE49-F238E27FC236}">
                <a16:creationId xmlns:a16="http://schemas.microsoft.com/office/drawing/2014/main" id="{DBB270CB-37E4-4CBF-B6A0-9E00F8B98A8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702" y="2508892"/>
            <a:ext cx="4224814" cy="2461942"/>
          </a:xfr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218099F0-A7EC-437A-9D39-4405680702B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438" y="2018645"/>
            <a:ext cx="4345325" cy="3213210"/>
          </a:xfr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2ABA2B0B-7DC8-4204-A274-533128468D0D}"/>
              </a:ext>
            </a:extLst>
          </p:cNvPr>
          <p:cNvSpPr txBox="1"/>
          <p:nvPr/>
        </p:nvSpPr>
        <p:spPr>
          <a:xfrm>
            <a:off x="2480553" y="5535038"/>
            <a:ext cx="5836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Propanon</a:t>
            </a:r>
            <a:r>
              <a:rPr lang="cs-CZ" sz="2400" dirty="0"/>
              <a:t>, </a:t>
            </a:r>
            <a:r>
              <a:rPr lang="cs-CZ" sz="2400" dirty="0" err="1"/>
              <a:t>dimethylketon</a:t>
            </a:r>
            <a:r>
              <a:rPr lang="cs-CZ" sz="2400" dirty="0"/>
              <a:t> neboli ACETON</a:t>
            </a:r>
          </a:p>
        </p:txBody>
      </p:sp>
    </p:spTree>
    <p:extLst>
      <p:ext uri="{BB962C8B-B14F-4D97-AF65-F5344CB8AC3E}">
        <p14:creationId xmlns:p14="http://schemas.microsoft.com/office/powerpoint/2010/main" val="384803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ED331677-26DE-4EC1-9413-2FBC100AD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D593A5-D0AD-443F-AA6A-E7453C421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2B69085-5244-444B-97BA-997111674C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3D836DC0-C5F4-4BAB-B7B2-8BC7239A5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317FE686-744B-468F-9912-C23617ACC2F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331" y="957486"/>
            <a:ext cx="3270728" cy="3285330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15B75700-1028-43B7-95A8-ABE322DFE81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643" y="957486"/>
            <a:ext cx="3285330" cy="3285330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314985F-1E5B-4C5F-82BA-2F6F75D46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78"/>
          <a:stretch/>
        </p:blipFill>
        <p:spPr>
          <a:xfrm>
            <a:off x="-2607" y="0"/>
            <a:ext cx="12192000" cy="3053351"/>
          </a:xfrm>
          <a:prstGeom prst="rect">
            <a:avLst/>
          </a:prstGeom>
        </p:spPr>
      </p:pic>
      <p:pic>
        <p:nvPicPr>
          <p:cNvPr id="10" name="Obrázek 9" descr="Obsah obrázku text, hodiny, podepsat&#10;&#10;Popis byl vytvořen automaticky">
            <a:extLst>
              <a:ext uri="{FF2B5EF4-FFF2-40B4-BE49-F238E27FC236}">
                <a16:creationId xmlns:a16="http://schemas.microsoft.com/office/drawing/2014/main" id="{5A1E5611-737B-4FDC-8228-C82754A9D1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94" y="957486"/>
            <a:ext cx="3285330" cy="3285330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571F0A0-74B6-4F8C-9480-19098721E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4" t="46543"/>
          <a:stretch/>
        </p:blipFill>
        <p:spPr>
          <a:xfrm>
            <a:off x="8500434" y="3191932"/>
            <a:ext cx="3686351" cy="366606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550379D-96EF-4EBB-B934-C3CB390E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11" y="4562855"/>
            <a:ext cx="10916365" cy="86517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/>
              <a:t>Aceton</a:t>
            </a:r>
            <a:endParaRPr lang="en-US" sz="48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A4EE351-ECE1-40CB-8A74-3A9817EACA91}"/>
              </a:ext>
            </a:extLst>
          </p:cNvPr>
          <p:cNvSpPr txBox="1"/>
          <p:nvPr/>
        </p:nvSpPr>
        <p:spPr>
          <a:xfrm>
            <a:off x="2490281" y="5429073"/>
            <a:ext cx="8598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Bezbarvá, těkavá, hořlavá kapalina s typickým zápachem</a:t>
            </a:r>
          </a:p>
          <a:p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Páry se vzduchem tvoří výbušnou směs.</a:t>
            </a:r>
          </a:p>
        </p:txBody>
      </p:sp>
    </p:spTree>
    <p:extLst>
      <p:ext uri="{BB962C8B-B14F-4D97-AF65-F5344CB8AC3E}">
        <p14:creationId xmlns:p14="http://schemas.microsoft.com/office/powerpoint/2010/main" val="11053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185D42-C1E3-4E39-B0E9-5016577C4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33211"/>
          </a:xfrm>
        </p:spPr>
        <p:txBody>
          <a:bodyPr/>
          <a:lstStyle/>
          <a:p>
            <a:r>
              <a:rPr lang="cs-CZ" dirty="0"/>
              <a:t>Využití acetonu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7A2C9A9-16D8-4203-BAF1-6C65816BA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73" y="2092751"/>
            <a:ext cx="5106029" cy="958261"/>
          </a:xfrm>
        </p:spPr>
        <p:txBody>
          <a:bodyPr/>
          <a:lstStyle/>
          <a:p>
            <a:r>
              <a:rPr lang="cs-CZ" dirty="0"/>
              <a:t>Ředidlo a rozpouštědlo barev a lepidel</a:t>
            </a:r>
          </a:p>
        </p:txBody>
      </p:sp>
      <p:pic>
        <p:nvPicPr>
          <p:cNvPr id="8" name="Zástupný obsah 7" descr="Obsah obrázku interiér, nápoj&#10;&#10;Popis byl vytvořen automaticky">
            <a:extLst>
              <a:ext uri="{FF2B5EF4-FFF2-40B4-BE49-F238E27FC236}">
                <a16:creationId xmlns:a16="http://schemas.microsoft.com/office/drawing/2014/main" id="{CA60078C-D68C-4179-B088-E08985CDE49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606" y="3297025"/>
            <a:ext cx="2146660" cy="3412948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EF84420-952A-41FC-9F51-664C6BF6B2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6422" y="2136426"/>
            <a:ext cx="4881804" cy="679994"/>
          </a:xfrm>
        </p:spPr>
        <p:txBody>
          <a:bodyPr/>
          <a:lstStyle/>
          <a:p>
            <a:r>
              <a:rPr lang="cs-CZ" dirty="0"/>
              <a:t>Plexisklo - plasty</a:t>
            </a:r>
          </a:p>
        </p:txBody>
      </p:sp>
      <p:pic>
        <p:nvPicPr>
          <p:cNvPr id="12" name="Obrázek 11" descr="Obsah obrázku fialová, vizitka&#10;&#10;Popis byl vytvořen automaticky">
            <a:extLst>
              <a:ext uri="{FF2B5EF4-FFF2-40B4-BE49-F238E27FC236}">
                <a16:creationId xmlns:a16="http://schemas.microsoft.com/office/drawing/2014/main" id="{A2D7E944-8CBB-4E48-B02C-29661D7F5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963" y="4516130"/>
            <a:ext cx="3289120" cy="2193843"/>
          </a:xfrm>
          <a:prstGeom prst="rect">
            <a:avLst/>
          </a:prstGeom>
        </p:spPr>
      </p:pic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B3B25129-5D16-4B25-A394-0541822A262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761" y="3497263"/>
            <a:ext cx="2466975" cy="1847850"/>
          </a:xfrm>
        </p:spPr>
      </p:pic>
    </p:spTree>
    <p:extLst>
      <p:ext uri="{BB962C8B-B14F-4D97-AF65-F5344CB8AC3E}">
        <p14:creationId xmlns:p14="http://schemas.microsoft.com/office/powerpoint/2010/main" val="36785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>
            <a:extLst>
              <a:ext uri="{FF2B5EF4-FFF2-40B4-BE49-F238E27FC236}">
                <a16:creationId xmlns:a16="http://schemas.microsoft.com/office/drawing/2014/main" id="{ED331677-26DE-4EC1-9413-2FBC100AD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9D593A5-D0AD-443F-AA6A-E7453C421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0178EB3C-836F-456A-9F48-DA5FB25CC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2">
            <a:extLst>
              <a:ext uri="{FF2B5EF4-FFF2-40B4-BE49-F238E27FC236}">
                <a16:creationId xmlns:a16="http://schemas.microsoft.com/office/drawing/2014/main" id="{1DA4A0D7-B9AC-4FE1-8B74-8F6510571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ounded Rectangle 7">
            <a:extLst>
              <a:ext uri="{FF2B5EF4-FFF2-40B4-BE49-F238E27FC236}">
                <a16:creationId xmlns:a16="http://schemas.microsoft.com/office/drawing/2014/main" id="{15692B08-30C6-4531-9ED6-6ADA330CD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3016" y="967109"/>
            <a:ext cx="3291840" cy="3291840"/>
          </a:xfrm>
          <a:prstGeom prst="roundRect">
            <a:avLst>
              <a:gd name="adj" fmla="val 5241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</a:pPr>
            <a:endParaRPr lang="en-US" sz="3200" cap="all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Zástupný obsah 13" descr="Obsah obrázku text, klipart&#10;&#10;Popis byl vytvořen automaticky">
            <a:extLst>
              <a:ext uri="{FF2B5EF4-FFF2-40B4-BE49-F238E27FC236}">
                <a16:creationId xmlns:a16="http://schemas.microsoft.com/office/drawing/2014/main" id="{B0D62EFA-7C66-47F9-BA3E-9A88F04F1A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17" y="1149989"/>
            <a:ext cx="2887238" cy="2926080"/>
          </a:xfrm>
          <a:prstGeom prst="rect">
            <a:avLst/>
          </a:prstGeom>
        </p:spPr>
      </p:pic>
      <p:sp>
        <p:nvSpPr>
          <p:cNvPr id="46" name="Rounded Rectangle 21">
            <a:extLst>
              <a:ext uri="{FF2B5EF4-FFF2-40B4-BE49-F238E27FC236}">
                <a16:creationId xmlns:a16="http://schemas.microsoft.com/office/drawing/2014/main" id="{19F9D74A-B1D8-4134-AC6A-6D18BCD57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967109"/>
            <a:ext cx="3291840" cy="3291840"/>
          </a:xfrm>
          <a:prstGeom prst="roundRect">
            <a:avLst>
              <a:gd name="adj" fmla="val 5241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</a:pPr>
            <a:endParaRPr lang="en-US" sz="3200" cap="all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Obrázek 9" descr="Obsah obrázku text, klipart, podepsat&#10;&#10;Popis byl vytvořen automaticky">
            <a:extLst>
              <a:ext uri="{FF2B5EF4-FFF2-40B4-BE49-F238E27FC236}">
                <a16:creationId xmlns:a16="http://schemas.microsoft.com/office/drawing/2014/main" id="{5313C493-871A-4ADE-BBBD-1000CFE73A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60" y="1149989"/>
            <a:ext cx="2926080" cy="292608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A506943-FA6D-4701-ABE0-DB7F6207C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4" t="46543"/>
          <a:stretch/>
        </p:blipFill>
        <p:spPr>
          <a:xfrm>
            <a:off x="8500434" y="3191932"/>
            <a:ext cx="3686351" cy="366606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D5941EA-C481-4DFA-9143-4A7C1ABDF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0757" y="4562855"/>
            <a:ext cx="6220819" cy="11375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 err="1"/>
              <a:t>Aldehydy</a:t>
            </a:r>
            <a:endParaRPr lang="en-US" sz="480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874E219-56AE-4832-94DE-9501D2484A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48264" y="5700410"/>
            <a:ext cx="7203312" cy="51583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Methanal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neboli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Formaldehyd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0" name="Rounded Rectangle 23">
            <a:extLst>
              <a:ext uri="{FF2B5EF4-FFF2-40B4-BE49-F238E27FC236}">
                <a16:creationId xmlns:a16="http://schemas.microsoft.com/office/drawing/2014/main" id="{5B3819EF-CE11-491D-8481-136E27AA7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7144" y="967109"/>
            <a:ext cx="3291840" cy="3291840"/>
          </a:xfrm>
          <a:prstGeom prst="roundRect">
            <a:avLst>
              <a:gd name="adj" fmla="val 5241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</a:pPr>
            <a:endParaRPr lang="en-US" sz="3200" cap="all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AA80072-0F6A-49B2-9AC6-697C0064D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78"/>
          <a:stretch/>
        </p:blipFill>
        <p:spPr>
          <a:xfrm>
            <a:off x="-2607" y="0"/>
            <a:ext cx="12192000" cy="305335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096FFBD-9B43-4F1C-B337-A781B09768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24" y="1209841"/>
            <a:ext cx="2926080" cy="2806376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FCB3AE3C-98B8-44B0-865D-6B9B9E8B8C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49" y="4716361"/>
            <a:ext cx="349567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6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5E441F-B648-494D-B7ED-AC638D33C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Formaldehyd</a:t>
            </a:r>
          </a:p>
        </p:txBody>
      </p:sp>
      <p:pic>
        <p:nvPicPr>
          <p:cNvPr id="6" name="Zástupný obsah 5" descr="Obsah obrázku zeď, interiér&#10;&#10;Popis byl vytvořen automaticky">
            <a:extLst>
              <a:ext uri="{FF2B5EF4-FFF2-40B4-BE49-F238E27FC236}">
                <a16:creationId xmlns:a16="http://schemas.microsoft.com/office/drawing/2014/main" id="{76CCE326-82A2-48BC-9051-0D0E3C802B5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206" y="609600"/>
            <a:ext cx="5181600" cy="5181600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6D61AB2-97FC-4276-929D-D41CCF0E8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Bezbarvý jedovatý štiplavě páchnoucí plyn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Je karcinogenní a žíravý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Zavádí se do vody a tvoří roztok</a:t>
            </a:r>
          </a:p>
        </p:txBody>
      </p:sp>
    </p:spTree>
    <p:extLst>
      <p:ext uri="{BB962C8B-B14F-4D97-AF65-F5344CB8AC3E}">
        <p14:creationId xmlns:p14="http://schemas.microsoft.com/office/powerpoint/2010/main" val="229449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3B3DEA-F892-4DBF-8669-4B606EEAA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74" y="377620"/>
            <a:ext cx="10364451" cy="878192"/>
          </a:xfrm>
        </p:spPr>
        <p:txBody>
          <a:bodyPr/>
          <a:lstStyle/>
          <a:p>
            <a:r>
              <a:rPr lang="cs-CZ" dirty="0"/>
              <a:t>Využití formaldehydu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6CB05CB-9D58-401A-9B20-71487B4B2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73" y="1874697"/>
            <a:ext cx="5383331" cy="679994"/>
          </a:xfrm>
        </p:spPr>
        <p:txBody>
          <a:bodyPr/>
          <a:lstStyle/>
          <a:p>
            <a:r>
              <a:rPr lang="cs-CZ" dirty="0"/>
              <a:t>40% roztok formaldehydu= Formalín</a:t>
            </a:r>
          </a:p>
        </p:txBody>
      </p:sp>
      <p:pic>
        <p:nvPicPr>
          <p:cNvPr id="8" name="Zástupný obsah 7" descr="Obsah obrázku několik&#10;&#10;Popis byl vytvořen automaticky">
            <a:extLst>
              <a:ext uri="{FF2B5EF4-FFF2-40B4-BE49-F238E27FC236}">
                <a16:creationId xmlns:a16="http://schemas.microsoft.com/office/drawing/2014/main" id="{7FEEA642-A4DF-45D0-875C-5D5FBF75F3C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33" y="3429000"/>
            <a:ext cx="5921941" cy="2833273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6D70A79-5761-42E8-9153-DF7CB3CEED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7104" y="1874697"/>
            <a:ext cx="4881804" cy="679994"/>
          </a:xfrm>
        </p:spPr>
        <p:txBody>
          <a:bodyPr/>
          <a:lstStyle/>
          <a:p>
            <a:r>
              <a:rPr lang="cs-CZ" dirty="0"/>
              <a:t>Výroba barev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B148734-6B23-455A-8AB2-2C35996899AA}"/>
              </a:ext>
            </a:extLst>
          </p:cNvPr>
          <p:cNvSpPr txBox="1"/>
          <p:nvPr/>
        </p:nvSpPr>
        <p:spPr>
          <a:xfrm>
            <a:off x="518474" y="2922309"/>
            <a:ext cx="5501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Kapalina sloužící k uchovávání biologických preparátů</a:t>
            </a:r>
          </a:p>
        </p:txBody>
      </p:sp>
      <p:pic>
        <p:nvPicPr>
          <p:cNvPr id="16" name="Zástupný obsah 15" descr="Obsah obrázku láhev, zelenina, nápoje, pivo&#10;&#10;Popis byl vytvořen automaticky">
            <a:extLst>
              <a:ext uri="{FF2B5EF4-FFF2-40B4-BE49-F238E27FC236}">
                <a16:creationId xmlns:a16="http://schemas.microsoft.com/office/drawing/2014/main" id="{C28F061D-A3CD-49D2-AFCF-1B9992F19ED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238" y="2922309"/>
            <a:ext cx="4435257" cy="3560527"/>
          </a:xfrm>
        </p:spPr>
      </p:pic>
    </p:spTree>
    <p:extLst>
      <p:ext uri="{BB962C8B-B14F-4D97-AF65-F5344CB8AC3E}">
        <p14:creationId xmlns:p14="http://schemas.microsoft.com/office/powerpoint/2010/main" val="83400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EE47E4-D536-4A3B-931E-8E6B32ACD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27479"/>
          </a:xfrm>
        </p:spPr>
        <p:txBody>
          <a:bodyPr/>
          <a:lstStyle/>
          <a:p>
            <a:r>
              <a:rPr lang="cs-CZ" dirty="0"/>
              <a:t>Využití formaldehydu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6914CCD-4473-49CA-A800-1C57CD387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598" y="2080740"/>
            <a:ext cx="4873474" cy="679994"/>
          </a:xfrm>
        </p:spPr>
        <p:txBody>
          <a:bodyPr/>
          <a:lstStyle/>
          <a:p>
            <a:r>
              <a:rPr lang="cs-CZ" dirty="0" err="1"/>
              <a:t>Fenolformaldehydové</a:t>
            </a:r>
            <a:r>
              <a:rPr lang="cs-CZ" dirty="0"/>
              <a:t> pryskyřice – bakelit (plast)</a:t>
            </a:r>
          </a:p>
        </p:txBody>
      </p:sp>
      <p:pic>
        <p:nvPicPr>
          <p:cNvPr id="8" name="Zástupný obsah 7" descr="Obsah obrázku auto, doprava, bílá, staré&#10;&#10;Popis byl vytvořen automaticky">
            <a:extLst>
              <a:ext uri="{FF2B5EF4-FFF2-40B4-BE49-F238E27FC236}">
                <a16:creationId xmlns:a16="http://schemas.microsoft.com/office/drawing/2014/main" id="{5AA5A5BC-7B05-47DE-908D-3D8FAF0E071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58" y="3051175"/>
            <a:ext cx="5535919" cy="3113955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D306A6F-D644-4110-8AC9-7C7A51EFA9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Trabant a telefon</a:t>
            </a:r>
          </a:p>
        </p:txBody>
      </p:sp>
      <p:pic>
        <p:nvPicPr>
          <p:cNvPr id="10" name="Zástupný obsah 9" descr="Obsah obrázku telefon, elektronika, černá, interiér&#10;&#10;Popis byl vytvořen automaticky">
            <a:extLst>
              <a:ext uri="{FF2B5EF4-FFF2-40B4-BE49-F238E27FC236}">
                <a16:creationId xmlns:a16="http://schemas.microsoft.com/office/drawing/2014/main" id="{7DA7DBF5-C1E8-47FA-B97F-DE4FFFFF481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422" y="3285699"/>
            <a:ext cx="4482109" cy="2982640"/>
          </a:xfrm>
        </p:spPr>
      </p:pic>
    </p:spTree>
    <p:extLst>
      <p:ext uri="{BB962C8B-B14F-4D97-AF65-F5344CB8AC3E}">
        <p14:creationId xmlns:p14="http://schemas.microsoft.com/office/powerpoint/2010/main" val="420492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E329ADF2-0541-4770-8D6F-7F7392064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B042749-FB5E-4C0B-867D-6D25FB5FF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8D4C855-B6A7-4C04-A274-7295D03AA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718CD397-1B79-4061-ADE0-AD7083A26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11">
            <a:extLst>
              <a:ext uri="{FF2B5EF4-FFF2-40B4-BE49-F238E27FC236}">
                <a16:creationId xmlns:a16="http://schemas.microsoft.com/office/drawing/2014/main" id="{CD1DABED-DF86-4D7D-9858-A8E0CB0C5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9954" y="1403597"/>
            <a:ext cx="2407450" cy="2631486"/>
          </a:xfrm>
          <a:prstGeom prst="roundRect">
            <a:avLst>
              <a:gd name="adj" fmla="val 5241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</a:pPr>
            <a:endParaRPr lang="en-US" sz="3200" cap="all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Obrázek 11" descr="Obsah obrázku text, klipart&#10;&#10;Popis byl vytvořen automaticky">
            <a:extLst>
              <a:ext uri="{FF2B5EF4-FFF2-40B4-BE49-F238E27FC236}">
                <a16:creationId xmlns:a16="http://schemas.microsoft.com/office/drawing/2014/main" id="{62BBBE49-D687-4395-AECD-560D2E9146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35" y="1667534"/>
            <a:ext cx="2075688" cy="2103612"/>
          </a:xfrm>
          <a:prstGeom prst="rect">
            <a:avLst/>
          </a:prstGeom>
        </p:spPr>
      </p:pic>
      <p:sp>
        <p:nvSpPr>
          <p:cNvPr id="27" name="Rounded Rectangle 36">
            <a:extLst>
              <a:ext uri="{FF2B5EF4-FFF2-40B4-BE49-F238E27FC236}">
                <a16:creationId xmlns:a16="http://schemas.microsoft.com/office/drawing/2014/main" id="{623BF8FB-B442-4FA0-828C-B0A1B7FB5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4834" y="1403597"/>
            <a:ext cx="2407450" cy="2631486"/>
          </a:xfrm>
          <a:prstGeom prst="roundRect">
            <a:avLst>
              <a:gd name="adj" fmla="val 5241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</a:pPr>
            <a:endParaRPr lang="en-US" sz="3200" cap="all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Rounded Rectangle 38">
            <a:extLst>
              <a:ext uri="{FF2B5EF4-FFF2-40B4-BE49-F238E27FC236}">
                <a16:creationId xmlns:a16="http://schemas.microsoft.com/office/drawing/2014/main" id="{7218CBDC-EFDF-415D-B1FE-6F87788AA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9714" y="1403597"/>
            <a:ext cx="2407450" cy="2631486"/>
          </a:xfrm>
          <a:prstGeom prst="roundRect">
            <a:avLst>
              <a:gd name="adj" fmla="val 5241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</a:pPr>
            <a:endParaRPr lang="en-US" sz="3200" cap="all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Rounded Rectangle 40">
            <a:extLst>
              <a:ext uri="{FF2B5EF4-FFF2-40B4-BE49-F238E27FC236}">
                <a16:creationId xmlns:a16="http://schemas.microsoft.com/office/drawing/2014/main" id="{23E32CD6-2197-4038-B39F-11F95DCC2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84593" y="1403597"/>
            <a:ext cx="2407450" cy="2631486"/>
          </a:xfrm>
          <a:prstGeom prst="roundRect">
            <a:avLst>
              <a:gd name="adj" fmla="val 5241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</a:pPr>
            <a:endParaRPr lang="en-US" sz="3200" cap="all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FE30856-FC74-4D2D-9BC5-EDE21B0F3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" y="0"/>
            <a:ext cx="12192000" cy="6858000"/>
          </a:xfrm>
          <a:prstGeom prst="rect">
            <a:avLst/>
          </a:prstGeo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F241CB90-883B-42E0-80A6-C44D63E5D08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715" y="1676863"/>
            <a:ext cx="2075688" cy="208495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7E49636-E0B4-4E11-A243-089CE2ED2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11" y="4181277"/>
            <a:ext cx="10916365" cy="122015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Ethanal </a:t>
            </a:r>
            <a:r>
              <a:rPr lang="en-US" sz="4800" dirty="0" err="1"/>
              <a:t>neboli</a:t>
            </a:r>
            <a:r>
              <a:rPr lang="en-US" sz="4800" dirty="0"/>
              <a:t> </a:t>
            </a:r>
            <a:r>
              <a:rPr lang="en-US" sz="4800" dirty="0" err="1"/>
              <a:t>Acetaldehyd</a:t>
            </a:r>
            <a:endParaRPr lang="en-US" sz="4800" dirty="0"/>
          </a:p>
        </p:txBody>
      </p:sp>
      <p:pic>
        <p:nvPicPr>
          <p:cNvPr id="10" name="Obrázek 9" descr="Obsah obrázku text, hodiny, podepsat&#10;&#10;Popis byl vytvořen automaticky">
            <a:extLst>
              <a:ext uri="{FF2B5EF4-FFF2-40B4-BE49-F238E27FC236}">
                <a16:creationId xmlns:a16="http://schemas.microsoft.com/office/drawing/2014/main" id="{0F7135B8-DC2B-4D71-8EB1-58F875C9A0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595" y="1681496"/>
            <a:ext cx="2075688" cy="2075688"/>
          </a:xfrm>
          <a:prstGeom prst="rect">
            <a:avLst/>
          </a:prstGeom>
        </p:spPr>
      </p:pic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3D687AE9-2C6C-43BF-BBC4-4BA577F23D2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474" y="1824200"/>
            <a:ext cx="2075688" cy="179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3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extLst>
              <a:ext uri="{FF2B5EF4-FFF2-40B4-BE49-F238E27FC236}">
                <a16:creationId xmlns:a16="http://schemas.microsoft.com/office/drawing/2014/main" id="{55185833-50A1-4075-9C90-F6E7B153A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80F41EF-72A4-4DA7-9DEB-C487B2512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388DE1D-1A71-4E31-AAED-0471F9983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1904FE47-B3A5-4844-9F20-6A8853C2E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ástupný obsah 5" descr="Obsah obrázku interiér, jídelní nádobí&#10;&#10;Popis byl vytvořen automaticky">
            <a:extLst>
              <a:ext uri="{FF2B5EF4-FFF2-40B4-BE49-F238E27FC236}">
                <a16:creationId xmlns:a16="http://schemas.microsoft.com/office/drawing/2014/main" id="{F3EBDFCC-890C-4292-A593-12D71B62E24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4" r="3" b="6208"/>
          <a:stretch/>
        </p:blipFill>
        <p:spPr>
          <a:xfrm>
            <a:off x="-3177" y="3428998"/>
            <a:ext cx="4024761" cy="342900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02BA5CC-2AC9-4650-8EF2-2F935A291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endCxn id="15" idx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3274" y="3428999"/>
            <a:ext cx="3981487" cy="1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D186EF0F-263A-4E77-AECD-826735E6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EBCB54A-5AE5-4CDA-BFC3-7B3D02828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Zástupný obsah 11" descr="Obsah obrázku příroda, vodíková bomba, západ slunce, zbraň&#10;&#10;Popis byl vytvořen automaticky">
            <a:extLst>
              <a:ext uri="{FF2B5EF4-FFF2-40B4-BE49-F238E27FC236}">
                <a16:creationId xmlns:a16="http://schemas.microsoft.com/office/drawing/2014/main" id="{2AAB4404-77F1-41B3-B8F5-BA76127C528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1" r="12664" b="1"/>
          <a:stretch/>
        </p:blipFill>
        <p:spPr>
          <a:xfrm>
            <a:off x="20" y="10"/>
            <a:ext cx="4024741" cy="342898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8D962E6-FA79-4461-8020-BB72DF2AD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4598" y="618517"/>
            <a:ext cx="6672886" cy="1596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acetaldehyd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00C5018-C1FA-4E50-9477-CF4A0E2F70D3}"/>
              </a:ext>
            </a:extLst>
          </p:cNvPr>
          <p:cNvSpPr txBox="1"/>
          <p:nvPr/>
        </p:nvSpPr>
        <p:spPr>
          <a:xfrm>
            <a:off x="4534596" y="2367092"/>
            <a:ext cx="6672887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cap="all" dirty="0" err="1"/>
              <a:t>Bezbarvá</a:t>
            </a:r>
            <a:r>
              <a:rPr lang="en-US" cap="all" dirty="0"/>
              <a:t> </a:t>
            </a:r>
            <a:r>
              <a:rPr lang="en-US" cap="all" dirty="0" err="1"/>
              <a:t>hořlavá</a:t>
            </a:r>
            <a:r>
              <a:rPr lang="en-US" cap="all" dirty="0"/>
              <a:t>, </a:t>
            </a:r>
            <a:r>
              <a:rPr lang="en-US" cap="all" dirty="0" err="1"/>
              <a:t>výbušná</a:t>
            </a:r>
            <a:r>
              <a:rPr lang="en-US" cap="all" dirty="0"/>
              <a:t> </a:t>
            </a:r>
            <a:r>
              <a:rPr lang="en-US" cap="all" dirty="0" err="1"/>
              <a:t>kapalina</a:t>
            </a:r>
            <a:r>
              <a:rPr lang="en-US" cap="all" dirty="0"/>
              <a:t> </a:t>
            </a:r>
            <a:r>
              <a:rPr lang="en-US" cap="all" dirty="0" err="1"/>
              <a:t>štiplavého</a:t>
            </a:r>
            <a:r>
              <a:rPr lang="en-US" cap="all" dirty="0"/>
              <a:t> </a:t>
            </a:r>
            <a:r>
              <a:rPr lang="en-US" cap="all" dirty="0" err="1"/>
              <a:t>zápachu</a:t>
            </a:r>
            <a:endParaRPr lang="en-US" cap="all" dirty="0"/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cap="all" dirty="0" err="1"/>
              <a:t>Páry</a:t>
            </a:r>
            <a:r>
              <a:rPr lang="en-US" cap="all" dirty="0"/>
              <a:t> </a:t>
            </a:r>
            <a:r>
              <a:rPr lang="en-US" cap="all" dirty="0" err="1"/>
              <a:t>jsou</a:t>
            </a:r>
            <a:r>
              <a:rPr lang="en-US" cap="all" dirty="0"/>
              <a:t> </a:t>
            </a:r>
            <a:r>
              <a:rPr lang="en-US" cap="all" dirty="0" err="1"/>
              <a:t>výbušné</a:t>
            </a:r>
            <a:endParaRPr lang="en-US" cap="all" dirty="0"/>
          </a:p>
        </p:txBody>
      </p:sp>
    </p:spTree>
    <p:extLst>
      <p:ext uri="{BB962C8B-B14F-4D97-AF65-F5344CB8AC3E}">
        <p14:creationId xmlns:p14="http://schemas.microsoft.com/office/powerpoint/2010/main" val="274254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373825-0589-49C5-8505-AAD4D419C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Výroba acetaldehydu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140B717-461B-439C-9230-DBEAC9B2F21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96" y="2313612"/>
            <a:ext cx="10438073" cy="1947102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A85E481-5F3C-452D-BFCA-6433F5CEB49A}"/>
              </a:ext>
            </a:extLst>
          </p:cNvPr>
          <p:cNvSpPr txBox="1"/>
          <p:nvPr/>
        </p:nvSpPr>
        <p:spPr>
          <a:xfrm>
            <a:off x="1079770" y="4873557"/>
            <a:ext cx="10009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Oxidací alkoholu vzniká aldehyd, oxidací aldehydu vzniká kyselina  </a:t>
            </a:r>
          </a:p>
        </p:txBody>
      </p:sp>
    </p:spTree>
    <p:extLst>
      <p:ext uri="{BB962C8B-B14F-4D97-AF65-F5344CB8AC3E}">
        <p14:creationId xmlns:p14="http://schemas.microsoft.com/office/powerpoint/2010/main" val="304573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ECFFCA-B9F4-4FE0-B4BB-0364F6700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041" y="199613"/>
            <a:ext cx="10364451" cy="996889"/>
          </a:xfrm>
        </p:spPr>
        <p:txBody>
          <a:bodyPr/>
          <a:lstStyle/>
          <a:p>
            <a:r>
              <a:rPr lang="cs-CZ" dirty="0"/>
              <a:t>Použití acetaldehydu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1536F6A-F91C-409A-B61B-94348302D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3367306" cy="679994"/>
          </a:xfrm>
        </p:spPr>
        <p:txBody>
          <a:bodyPr/>
          <a:lstStyle/>
          <a:p>
            <a:r>
              <a:rPr lang="cs-CZ" dirty="0"/>
              <a:t>Výroba </a:t>
            </a:r>
            <a:r>
              <a:rPr lang="cs-CZ" dirty="0" err="1"/>
              <a:t>kys</a:t>
            </a:r>
            <a:r>
              <a:rPr lang="cs-CZ" dirty="0"/>
              <a:t>. octové - ocet</a:t>
            </a:r>
          </a:p>
        </p:txBody>
      </p:sp>
      <p:pic>
        <p:nvPicPr>
          <p:cNvPr id="8" name="Zástupný obsah 7" descr="Obsah obrázku láhev, jídlo, nápoje, alkohol&#10;&#10;Popis byl vytvořen automaticky">
            <a:extLst>
              <a:ext uri="{FF2B5EF4-FFF2-40B4-BE49-F238E27FC236}">
                <a16:creationId xmlns:a16="http://schemas.microsoft.com/office/drawing/2014/main" id="{F407B887-CE48-45CA-8360-24B35595F63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34" y="3429000"/>
            <a:ext cx="3653366" cy="2740025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04D431A-DA92-488B-81BA-A907B226D2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94521" y="1520315"/>
            <a:ext cx="6738593" cy="679994"/>
          </a:xfrm>
        </p:spPr>
        <p:txBody>
          <a:bodyPr/>
          <a:lstStyle/>
          <a:p>
            <a:r>
              <a:rPr lang="cs-CZ" dirty="0"/>
              <a:t>Léčiva, parfémy a pevný líh - podpalovač</a:t>
            </a:r>
          </a:p>
        </p:txBody>
      </p:sp>
      <p:pic>
        <p:nvPicPr>
          <p:cNvPr id="10" name="Zástupný obsah 9" descr="Obsah obrázku text, jídlo, nápoje&#10;&#10;Popis byl vytvořen automaticky">
            <a:extLst>
              <a:ext uri="{FF2B5EF4-FFF2-40B4-BE49-F238E27FC236}">
                <a16:creationId xmlns:a16="http://schemas.microsoft.com/office/drawing/2014/main" id="{5C24BAA3-15D3-4CB8-B5F8-03FBA8FDF4F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439" y="4487762"/>
            <a:ext cx="2143125" cy="2143125"/>
          </a:xfrm>
        </p:spPr>
      </p:pic>
      <p:pic>
        <p:nvPicPr>
          <p:cNvPr id="12" name="Obrázek 11" descr="Obsah obrázku interiér&#10;&#10;Popis byl vytvořen automaticky">
            <a:extLst>
              <a:ext uri="{FF2B5EF4-FFF2-40B4-BE49-F238E27FC236}">
                <a16:creationId xmlns:a16="http://schemas.microsoft.com/office/drawing/2014/main" id="{C663F5CD-6159-4586-AD40-E1E851FED3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244" y="3207336"/>
            <a:ext cx="2447925" cy="1866900"/>
          </a:xfrm>
          <a:prstGeom prst="rect">
            <a:avLst/>
          </a:prstGeom>
        </p:spPr>
      </p:pic>
      <p:pic>
        <p:nvPicPr>
          <p:cNvPr id="14" name="Obrázek 13" descr="Obsah obrázku zeď, parfém&#10;&#10;Popis byl vytvořen automaticky">
            <a:extLst>
              <a:ext uri="{FF2B5EF4-FFF2-40B4-BE49-F238E27FC236}">
                <a16:creationId xmlns:a16="http://schemas.microsoft.com/office/drawing/2014/main" id="{3DE0B308-9BAE-4CEE-896E-8F8B08E2D1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900" y="5087837"/>
            <a:ext cx="2962275" cy="1543050"/>
          </a:xfrm>
          <a:prstGeom prst="rect">
            <a:avLst/>
          </a:prstGeom>
        </p:spPr>
      </p:pic>
      <p:pic>
        <p:nvPicPr>
          <p:cNvPr id="16" name="Obrázek 15" descr="Obsah obrázku text, příslušenství&#10;&#10;Popis byl vytvořen automaticky">
            <a:extLst>
              <a:ext uri="{FF2B5EF4-FFF2-40B4-BE49-F238E27FC236}">
                <a16:creationId xmlns:a16="http://schemas.microsoft.com/office/drawing/2014/main" id="{29847AAB-6B35-4AC1-86A1-C77EC28509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037" y="23446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7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theme/theme1.xml><?xml version="1.0" encoding="utf-8"?>
<a:theme xmlns:a="http://schemas.openxmlformats.org/drawingml/2006/main" name="Kapka">
  <a:themeElements>
    <a:clrScheme name="Kapk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Kapka</Template>
  <TotalTime>0</TotalTime>
  <Words>129</Words>
  <Application>Microsoft Office PowerPoint</Application>
  <PresentationFormat>Širokoúhlá obrazovka</PresentationFormat>
  <Paragraphs>33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Tw Cen MT</vt:lpstr>
      <vt:lpstr>Wingdings</vt:lpstr>
      <vt:lpstr>Kapka</vt:lpstr>
      <vt:lpstr>Karbonylové sloučeniny</vt:lpstr>
      <vt:lpstr>Aldehydy</vt:lpstr>
      <vt:lpstr>Formaldehyd</vt:lpstr>
      <vt:lpstr>Využití formaldehydu</vt:lpstr>
      <vt:lpstr>Využití formaldehydu</vt:lpstr>
      <vt:lpstr>Ethanal neboli Acetaldehyd</vt:lpstr>
      <vt:lpstr>acetaldehyd</vt:lpstr>
      <vt:lpstr>Výroba acetaldehydu</vt:lpstr>
      <vt:lpstr>Použití acetaldehydu</vt:lpstr>
      <vt:lpstr>Ketony</vt:lpstr>
      <vt:lpstr>Aceton</vt:lpstr>
      <vt:lpstr>Využití acetonu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Karbonylové sloučeniny</dc:title>
  <dc:creator>Šnircová Monika</dc:creator>
  <cp:lastModifiedBy>Šnircová Monika</cp:lastModifiedBy>
  <cp:revision>6</cp:revision>
  <dcterms:created xsi:type="dcterms:W3CDTF">2021-04-04T17:31:14Z</dcterms:created>
  <dcterms:modified xsi:type="dcterms:W3CDTF">2021-04-04T18:28:43Z</dcterms:modified>
</cp:coreProperties>
</file>