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2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0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5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1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1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2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7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3/27/2021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76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698" r:id="rId6"/>
    <p:sldLayoutId id="2147483703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571DC5-5ECB-4331-B097-AFD2A17BC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9364" y="971551"/>
            <a:ext cx="4410635" cy="2538412"/>
          </a:xfrm>
        </p:spPr>
        <p:txBody>
          <a:bodyPr>
            <a:normAutofit/>
          </a:bodyPr>
          <a:lstStyle/>
          <a:p>
            <a:pPr algn="r"/>
            <a:r>
              <a:rPr lang="cs-CZ" sz="8000" dirty="0"/>
              <a:t>Mozek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4EB994-24EE-42F9-AC71-85C2F1D56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7456" y="3809999"/>
            <a:ext cx="4352544" cy="1985963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Vývojově nejmladší část NS</a:t>
            </a:r>
          </a:p>
          <a:p>
            <a:pPr algn="r"/>
            <a:r>
              <a:rPr lang="cs-CZ" dirty="0"/>
              <a:t>Vznikl během evoluce rozšiřováním nervové trubice v hlavové části živočichů</a:t>
            </a:r>
          </a:p>
        </p:txBody>
      </p:sp>
      <p:pic>
        <p:nvPicPr>
          <p:cNvPr id="5" name="Obrázek 4" descr="Obsah obrázku bezobratlí, medúza&#10;&#10;Popis byl vytvořen automaticky">
            <a:extLst>
              <a:ext uri="{FF2B5EF4-FFF2-40B4-BE49-F238E27FC236}">
                <a16:creationId xmlns:a16="http://schemas.microsoft.com/office/drawing/2014/main" id="{9C4C91FF-6371-4FBB-B374-D2CF37CEA5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9497" b="1"/>
          <a:stretch/>
        </p:blipFill>
        <p:spPr>
          <a:xfrm>
            <a:off x="762000" y="762000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D23478-E48C-4867-944F-E76AAA29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1"/>
            <a:ext cx="3810001" cy="906544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Koncový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mozek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Zástupný obsah 9" descr="Obsah obrázku ovoce, ořech, ucháč&#10;&#10;Popis byl vytvořen automaticky">
            <a:extLst>
              <a:ext uri="{FF2B5EF4-FFF2-40B4-BE49-F238E27FC236}">
                <a16:creationId xmlns:a16="http://schemas.microsoft.com/office/drawing/2014/main" id="{A2DF1310-CB19-43E2-9404-05E15FF527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69571"/>
            <a:ext cx="6096000" cy="3918857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52EF06-6C47-4D3E-AB20-2F09820EE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430547"/>
            <a:ext cx="5195740" cy="366545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největší částí mozku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rozlišuje se na pravou a levou polokouli(hemisféru)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povrchu je šedá kůra mozková, tvořena těly nervových buněk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narození máme asi 15 miliard buněk, jejichž počet věkem klesá.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zprohýbaná – vytváří záhyby  - tzv. mozkové závity – ty zvětšují povrch mozku.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2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F9FE6E-51D9-4680-8CB3-4947A678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57979"/>
            <a:ext cx="3810001" cy="2025649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Koncový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mozek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2B5F01-342C-4B7A-8570-F66386F17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1" y="2988297"/>
            <a:ext cx="3810000" cy="3048001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členěn na 4 laloky  - čelní, spánkový, temenní a týlní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v každém laloku jsou uložena důležitá centra.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9" name="Zástupný obsah 18">
            <a:extLst>
              <a:ext uri="{FF2B5EF4-FFF2-40B4-BE49-F238E27FC236}">
                <a16:creationId xmlns:a16="http://schemas.microsoft.com/office/drawing/2014/main" id="{4738D29A-C4E3-42E1-BEF2-CF005F0611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61845"/>
            <a:ext cx="7351453" cy="4303663"/>
          </a:xfr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A5F78B05-F633-4FB6-B7BC-9FC3D381F864}"/>
              </a:ext>
            </a:extLst>
          </p:cNvPr>
          <p:cNvSpPr txBox="1"/>
          <p:nvPr/>
        </p:nvSpPr>
        <p:spPr>
          <a:xfrm>
            <a:off x="5693791" y="2978870"/>
            <a:ext cx="75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čelní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D6AB253E-DD21-4E5E-95B7-642FCA35F87D}"/>
              </a:ext>
            </a:extLst>
          </p:cNvPr>
          <p:cNvSpPr txBox="1"/>
          <p:nvPr/>
        </p:nvSpPr>
        <p:spPr>
          <a:xfrm>
            <a:off x="6174556" y="5311489"/>
            <a:ext cx="1039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spánkový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F4587C18-710E-4AF9-AB78-46DA39C4BA23}"/>
              </a:ext>
            </a:extLst>
          </p:cNvPr>
          <p:cNvSpPr txBox="1"/>
          <p:nvPr/>
        </p:nvSpPr>
        <p:spPr>
          <a:xfrm>
            <a:off x="9555186" y="2813058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temenní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CA5BBB32-402E-425E-9BF1-E59508162DCC}"/>
              </a:ext>
            </a:extLst>
          </p:cNvPr>
          <p:cNvSpPr txBox="1"/>
          <p:nvPr/>
        </p:nvSpPr>
        <p:spPr>
          <a:xfrm>
            <a:off x="10322352" y="423961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týlní</a:t>
            </a:r>
          </a:p>
        </p:txBody>
      </p:sp>
    </p:spTree>
    <p:extLst>
      <p:ext uri="{BB962C8B-B14F-4D97-AF65-F5344CB8AC3E}">
        <p14:creationId xmlns:p14="http://schemas.microsoft.com/office/powerpoint/2010/main" val="401990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043A4-4D8D-46F4-9FEB-5EF94DAF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200346"/>
          </a:xfrm>
        </p:spPr>
        <p:txBody>
          <a:bodyPr/>
          <a:lstStyle/>
          <a:p>
            <a:r>
              <a:rPr lang="cs-CZ" dirty="0"/>
              <a:t>Hlavní centra v mozkové kůře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A98B7683-6A09-4D20-A4F1-E3E2C5FB17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30" y="943584"/>
            <a:ext cx="6102808" cy="465428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8CD175-8BCD-463F-80B2-8701EC499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spánkový – sluch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B, temenní – pohyb a kožní citlivost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C, čelní – myšlení, řeč, čich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D, týlní  - zrak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92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664E7-9CD8-44C4-8A91-A8097AC5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Koncový mozek</a:t>
            </a:r>
          </a:p>
        </p:txBody>
      </p:sp>
      <p:pic>
        <p:nvPicPr>
          <p:cNvPr id="6" name="Zástupný obsah 5" descr="Obsah obrázku ovoce, ořech, ucháč&#10;&#10;Popis byl vytvořen automaticky">
            <a:extLst>
              <a:ext uri="{FF2B5EF4-FFF2-40B4-BE49-F238E27FC236}">
                <a16:creationId xmlns:a16="http://schemas.microsoft.com/office/drawing/2014/main" id="{404A3776-9542-4E10-AD27-7A4E5588EE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038" y="1582133"/>
            <a:ext cx="6481864" cy="4166913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1E0565-D199-4916-8C9C-C728AA9EC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4780" y="3048000"/>
            <a:ext cx="4845378" cy="30480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motorické dráhy vedoucí z mozku se kříží, proto levá hemisféra odpovídá za pravou stranu těla a naopak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mozek je závislý na přísunu kyslíku, pokud nemá mozek kyslík déle než pět minut, dochází k odumírání mozkových buněk a trvalému poškození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51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108880-2411-40A3-9C54-29CE87BB3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38200"/>
            <a:ext cx="3810001" cy="1949449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Funkce mozku</a:t>
            </a:r>
          </a:p>
        </p:txBody>
      </p:sp>
      <p:pic>
        <p:nvPicPr>
          <p:cNvPr id="6" name="Zástupný obsah 5" descr="Obsah obrázku text, klipart&#10;&#10;Popis byl vytvořen automaticky">
            <a:extLst>
              <a:ext uri="{FF2B5EF4-FFF2-40B4-BE49-F238E27FC236}">
                <a16:creationId xmlns:a16="http://schemas.microsoft.com/office/drawing/2014/main" id="{C0D47F07-2BE6-4A45-BA78-D7330A008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8" r="-2" b="-2"/>
          <a:stretch/>
        </p:blipFill>
        <p:spPr>
          <a:xfrm>
            <a:off x="5334476" y="762001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974983-14A8-4668-8620-DA1F2A8CE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7999"/>
            <a:ext cx="3810000" cy="304800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cs-CZ" dirty="0"/>
              <a:t>Umožňuje myšlení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dirty="0"/>
              <a:t>Sídlo některých reflexů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dirty="0"/>
              <a:t>Uloženo centrum paměti, řeči, učení, </a:t>
            </a:r>
          </a:p>
          <a:p>
            <a:r>
              <a:rPr lang="cs-CZ" dirty="0"/>
              <a:t>    emoce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cs-CZ" dirty="0"/>
              <a:t>Uvědomujeme si sami sebe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27D562-8F7E-478A-942E-D959A950C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476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8A28C56-2619-47F0-B448-9D145309B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476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1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25A9F-2B1D-48A5-AEC9-E93BF7ED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45" y="435204"/>
            <a:ext cx="9144000" cy="653592"/>
          </a:xfrm>
        </p:spPr>
        <p:txBody>
          <a:bodyPr>
            <a:normAutofit fontScale="90000"/>
          </a:bodyPr>
          <a:lstStyle/>
          <a:p>
            <a:r>
              <a:rPr lang="cs-CZ"/>
              <a:t>Stavba mozku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4F5BB8B-9B3C-4E0A-8838-46ADADC79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377" y="1081056"/>
            <a:ext cx="8988358" cy="5547503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980A6B5-E427-4C8E-A715-12531A48B11E}"/>
              </a:ext>
            </a:extLst>
          </p:cNvPr>
          <p:cNvSpPr txBox="1"/>
          <p:nvPr/>
        </p:nvSpPr>
        <p:spPr>
          <a:xfrm>
            <a:off x="2266545" y="1371600"/>
            <a:ext cx="2081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Koncový mozek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163B9C4-713A-4577-9A22-6694E2C154F4}"/>
              </a:ext>
            </a:extLst>
          </p:cNvPr>
          <p:cNvSpPr txBox="1"/>
          <p:nvPr/>
        </p:nvSpPr>
        <p:spPr>
          <a:xfrm>
            <a:off x="1819373" y="2592371"/>
            <a:ext cx="144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Kalózní těleso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201B1AC-3285-47A7-9CCC-5724FE11178E}"/>
              </a:ext>
            </a:extLst>
          </p:cNvPr>
          <p:cNvSpPr txBox="1"/>
          <p:nvPr/>
        </p:nvSpPr>
        <p:spPr>
          <a:xfrm>
            <a:off x="2488676" y="5184742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mezimozek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B98507F-B64F-465B-9281-374AE7222DEC}"/>
              </a:ext>
            </a:extLst>
          </p:cNvPr>
          <p:cNvSpPr txBox="1"/>
          <p:nvPr/>
        </p:nvSpPr>
        <p:spPr>
          <a:xfrm>
            <a:off x="3827282" y="5629217"/>
            <a:ext cx="160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střední mozek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98DEF70-610B-4E0A-84FA-66D9CFB05BD8}"/>
              </a:ext>
            </a:extLst>
          </p:cNvPr>
          <p:cNvSpPr txBox="1"/>
          <p:nvPr/>
        </p:nvSpPr>
        <p:spPr>
          <a:xfrm>
            <a:off x="5684363" y="5769204"/>
            <a:ext cx="74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most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018024E-65C1-402E-B9B3-1C6D8F75799D}"/>
              </a:ext>
            </a:extLst>
          </p:cNvPr>
          <p:cNvSpPr txBox="1"/>
          <p:nvPr/>
        </p:nvSpPr>
        <p:spPr>
          <a:xfrm>
            <a:off x="7022969" y="6231118"/>
            <a:ext cx="313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Prodloužená mícha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246EE4E-FE8C-47D5-9303-E76AA2D7B827}"/>
              </a:ext>
            </a:extLst>
          </p:cNvPr>
          <p:cNvSpPr txBox="1"/>
          <p:nvPr/>
        </p:nvSpPr>
        <p:spPr>
          <a:xfrm>
            <a:off x="8957919" y="4920792"/>
            <a:ext cx="120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mozeček</a:t>
            </a:r>
          </a:p>
        </p:txBody>
      </p:sp>
    </p:spTree>
    <p:extLst>
      <p:ext uri="{BB962C8B-B14F-4D97-AF65-F5344CB8AC3E}">
        <p14:creationId xmlns:p14="http://schemas.microsoft.com/office/powerpoint/2010/main" val="410623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8D8918-61F9-4D5A-9C90-7A3F23358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3810001" cy="2025649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Ochrana mozku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4F3E6B6-2978-4F8A-BF66-1972974A8E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75" y="762000"/>
            <a:ext cx="4667249" cy="5333999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403CBF-9ADF-448C-B2AD-022EF4E7E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5353" y="3047999"/>
            <a:ext cx="5420412" cy="304800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cs-CZ" sz="1800" dirty="0"/>
              <a:t>Na povrchu mozku jsou  3 pleny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- vnější – chrání mozek před otřesy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- vnitřní – jsou měkké, vyplněné mozkomíšním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mokem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CC423-56E6-48B9-B6E4-1387C714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Prodloužená mícha</a:t>
            </a:r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FADBDA4-0A7A-45EF-BC13-6281659C18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18" y="1634248"/>
            <a:ext cx="5997335" cy="415371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24DDD3-A523-4367-8449-7EA1FF951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634" y="3048000"/>
            <a:ext cx="4149480" cy="3048000"/>
          </a:xfrm>
        </p:spPr>
        <p:txBody>
          <a:bodyPr/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navazuje na páteřní míchu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zde uložena  životně důležitá centra (dýchání, činnost srdce)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dále vrozené reflexy (polykání, kýchání , kašlání)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7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5EE327-F8B9-4DD2-9754-FCB8ADAC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3810001" cy="2025649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Most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B1162C8-EE69-4D0E-9574-4FDA12B32A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074419"/>
            <a:ext cx="6096000" cy="4709160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D49C9D-6904-444E-957D-8ABC7A9F8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7999"/>
            <a:ext cx="3810000" cy="304800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propojuje prodlouženou míchu s ostatními částmi mozku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94F662-9388-4E74-A1ED-84060FF9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3810001" cy="2025649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Mozeček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B0A97C0-A9EF-48C1-8B5F-6C28C4199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08043"/>
            <a:ext cx="6096000" cy="4041913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9B01A2-EAA2-4AF2-8233-CFD8BB373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7999"/>
            <a:ext cx="3810000" cy="3048001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udržuje rovnováhu těla a řídí přesnost pohybů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negativní vliv – alkohol (opilý člověk nechodí rovně)</a:t>
            </a:r>
          </a:p>
          <a:p>
            <a:pPr marL="571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5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7D8B9-BC5A-4D80-8EF8-CCD6DA3C9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mozek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6D24A06-F780-4B5A-BC5A-300AA46846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857375"/>
            <a:ext cx="4876800" cy="314325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A095BC-040B-4AEE-A69E-77F65BFB8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nejmenší část mozku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umožňuje složitější pohyby (souhra očí a hlavy)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Arial Nova Cond" panose="020B0506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uloženy centra pro jednoduché rozlišení  pohybujících se předmětů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93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A1D575-A917-4C84-9570-DF2CC55FB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3810001" cy="2025649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Mezimozek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6DCF948-706E-4CF6-981F-7778DCCBE8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11579"/>
            <a:ext cx="6096000" cy="4434840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C7881A-A813-4A94-9515-90FD14E15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1912" y="2884603"/>
            <a:ext cx="4581427" cy="3211398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rozdělen na 2 části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1,předstupeň mozkové kůry – prochází zde smyslové  dráhy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 centrum pro řízení vnitřních orgánů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 s podvěskem mozkovým (hypofýza - tvorba hormonů)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uložena centra emocí, pocitu hladu a žízně, tělesné teploty, bdění a spánku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5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Širokoúhlá obrazovka</PresentationFormat>
  <Paragraphs>62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Nova Cond</vt:lpstr>
      <vt:lpstr>Calibri</vt:lpstr>
      <vt:lpstr>Impact</vt:lpstr>
      <vt:lpstr>Wingdings</vt:lpstr>
      <vt:lpstr>TornVTI</vt:lpstr>
      <vt:lpstr>Mozek</vt:lpstr>
      <vt:lpstr>Funkce mozku</vt:lpstr>
      <vt:lpstr>Stavba mozku</vt:lpstr>
      <vt:lpstr>Ochrana mozku</vt:lpstr>
      <vt:lpstr>Prodloužená mícha</vt:lpstr>
      <vt:lpstr>Most</vt:lpstr>
      <vt:lpstr>Mozeček</vt:lpstr>
      <vt:lpstr>Střední mozek</vt:lpstr>
      <vt:lpstr>Mezimozek</vt:lpstr>
      <vt:lpstr>Koncový mozek</vt:lpstr>
      <vt:lpstr>Koncový mozek</vt:lpstr>
      <vt:lpstr>Hlavní centra v mozkové kůře</vt:lpstr>
      <vt:lpstr>Koncový mozek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Mozek</dc:title>
  <dc:creator>Šnircová Monika</dc:creator>
  <cp:lastModifiedBy>Šnircová Monika</cp:lastModifiedBy>
  <cp:revision>10</cp:revision>
  <dcterms:created xsi:type="dcterms:W3CDTF">2021-03-27T16:48:07Z</dcterms:created>
  <dcterms:modified xsi:type="dcterms:W3CDTF">2021-03-27T18:38:10Z</dcterms:modified>
</cp:coreProperties>
</file>