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91" r:id="rId3"/>
    <p:sldId id="292" r:id="rId4"/>
    <p:sldId id="293" r:id="rId5"/>
    <p:sldId id="295" r:id="rId6"/>
    <p:sldId id="294" r:id="rId7"/>
    <p:sldId id="297" r:id="rId8"/>
    <p:sldId id="298" r:id="rId9"/>
    <p:sldId id="299" r:id="rId10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rba Jaroslav" initials="VJ" lastIdx="1" clrIdx="0">
    <p:extLst>
      <p:ext uri="{19B8F6BF-5375-455C-9EA6-DF929625EA0E}">
        <p15:presenceInfo xmlns:p15="http://schemas.microsoft.com/office/powerpoint/2012/main" userId="S::vrba.jaroslav@zshtyn.cz::5fd6c6c5-83b4-4da8-9a6c-2ea64c757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2D4"/>
    <a:srgbClr val="DDDDDD"/>
    <a:srgbClr val="996633"/>
    <a:srgbClr val="FFCC00"/>
    <a:srgbClr val="CCECFF"/>
    <a:srgbClr val="FFFF00"/>
    <a:srgbClr val="4D4D4D"/>
    <a:srgbClr val="EFFFFF"/>
    <a:srgbClr val="7D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193" autoAdjust="0"/>
  </p:normalViewPr>
  <p:slideViewPr>
    <p:cSldViewPr snapToGrid="0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35F50-4892-4D4E-9515-AF869E9C0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9519F2-8E29-4D1A-802B-E8C49E185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B5845D-62AC-4444-A4A6-4E0CC1A8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A3BC60-7876-4207-B2DE-DD82F363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B83BBE-610A-49D8-AFF8-E2AE82FF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ADD02-6761-4FBC-B107-B277FC79B857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30529417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494C6-271A-45B1-880C-4C99C05C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F7A059-696C-4F2C-BE62-EC2D04C15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D923BD-39A9-4FD7-9FE2-7BDCCB72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EB86E2-6341-4F9E-96B5-CB64AA5A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60D8BC-3D01-43FE-86C5-ECBDCACC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3A7B8-0F64-4574-8FAB-761D8E3C79CF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3846359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1909A52-85A3-42F6-936D-47BC61C8D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0EEF86-B4D4-4C84-90EF-281210C70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8D1688-44C6-4FFA-8D1C-074C3FA0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C24B76-5A33-4265-A9D6-2C98EF62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7745A9-FB25-4DF9-8C29-A00C15F0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5534C-F73A-4715-BA42-4FCB18540ADA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66946917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3E18-239F-47A1-AE08-3967DAEE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C387C-9FB3-403C-8BBD-E5C34C107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A61878-5CA3-4675-BDB3-54E7198B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528D45-A0BC-4240-AB7A-5DD5017C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529669-90C7-49FB-9F70-6EF7A27F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5CD89-CF7E-4B8A-87CF-CBBD181E0791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05493334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D8EE3-A947-43D7-A52A-76484EFC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86F9CF-0193-4F6E-82F4-51FAF6434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C3CB76-BCBB-4DC3-AFDA-DB0686FD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A3FD85-8DF4-49CD-A139-D1016B83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7BF2A4-77D6-4F19-8FB2-E23902F4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758EE-74DC-4BD8-A24D-492363E1649E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11462915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7BABD-3FF2-49BE-B4CC-4A65A21D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E72632-A86E-4AD0-A9EF-744FB07AA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B84959-DA85-4C58-9A09-6F27E8D5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467557-8682-4124-8587-F3EE003B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B891A8-6A82-480D-B16D-FC2C84D4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4A24C2-899E-44A9-9698-139CD317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7F47F-4584-4475-AD98-8F69AC29C00E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08202299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9331D-1F2E-42DA-9C2B-97304D42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85C34E-9967-4971-BA48-51B5A43D8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7347AB-030C-4E8A-BE95-E2BB41285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6519616-8B4C-45D4-9361-3B2293DCB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5DD369-BA86-4E35-863E-C4E0AF33E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97CA1E2-4975-4AC6-88EE-2E41D12A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0D00942-B2C3-4BA2-94AD-DC8F5157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B3B7459-F25E-45E4-BC93-392EA337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87327-C197-4F67-9EE3-9799E89BD070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74659945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881E7-1841-49B3-95ED-F8A96177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548BE11-FAA8-45D7-87BE-08ED59C3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162572-B1AA-498B-A1A0-0FCA518B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818E66-0A5C-470A-9DC0-B5AB196A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FFFE0-9DAA-4D10-9132-B5BE775CBD8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81650226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32B977-DAD3-474C-AE1B-91A47931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03A52EC-8BE3-4DF4-BD03-0E008DF9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207257-F0BF-4F77-A3B8-62E194B2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A832F-E2C4-4EC9-BEF8-1CF14240F186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21238947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B7FFE-B2F0-452B-B0D7-39A5B90C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0AAB85-33C1-44A9-A445-885A98E35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97CDEA-A19E-4A94-B579-487A88821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FC360F-3780-4B8D-824D-11FA9335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CBE23D-EAFA-483B-92CE-AFE87940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289529-5F05-4FD6-B246-D609E3F9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BDB5B-5B12-429E-8499-13AFB118647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80436399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3436E-3012-4832-91E0-B70F3D06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0E9FED-CE95-4A9F-83A8-487C14C57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9A9E51-9D73-41E3-9CB0-94EE1747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DFDAA8-D44E-426C-A49F-ED12740B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860309-E644-44FA-91AC-A69B025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333AD7-BAFA-4C4C-89EB-F08B700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3915-DFDF-44CE-9044-A16CF2DFE595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79283179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683B60-636C-4B18-A161-30DE51D46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99B31A-2A6A-429D-BA19-BAB23B95C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479C40-13EE-41B8-B7EC-F3C6F88E3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F23A6D-E59D-417B-BFEB-2AD0A8F11A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973E6E-6DE7-4221-BB87-F63E817626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09AC4A-292F-4004-A5C7-A985BF0300CE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1bpJVVJtg0" TargetMode="External"/><Relationship Id="rId2" Type="http://schemas.openxmlformats.org/officeDocument/2006/relationships/hyperlink" Target="https://www.youtube.com/watch?v=Z1xKEf8FiY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B45AA254-1896-497E-ABAC-5832552FA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012899"/>
              </p:ext>
            </p:extLst>
          </p:nvPr>
        </p:nvGraphicFramePr>
        <p:xfrm>
          <a:off x="288925" y="219075"/>
          <a:ext cx="8564563" cy="641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2892673" imgH="2168854" progId="PowerPoint.Slide.8">
                  <p:embed/>
                </p:oleObj>
              </mc:Choice>
              <mc:Fallback>
                <p:oleObj name="Slide" r:id="rId2" imgW="2892673" imgH="2168854" progId="PowerPoint.Slide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219075"/>
                        <a:ext cx="8564563" cy="641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754144" y="800515"/>
            <a:ext cx="7541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Vznik střídavého napětí je založen na principu elektromagnetické indukce – pohybem cívky v magnetickém poli nebo pohybem magnetu v blízkosti cívky se v cívce indukuje napětí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812E6E-4CB8-44D2-B910-A45F941958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79628" y="2989898"/>
            <a:ext cx="5760720" cy="3058160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610E81F6-9DEF-46F2-A77A-137932ABA977}"/>
              </a:ext>
            </a:extLst>
          </p:cNvPr>
          <p:cNvCxnSpPr/>
          <p:nvPr/>
        </p:nvCxnSpPr>
        <p:spPr bwMode="auto">
          <a:xfrm flipH="1">
            <a:off x="3733014" y="3770722"/>
            <a:ext cx="6033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6131789-B400-4DCA-83E1-4FC41C9EC7AC}"/>
              </a:ext>
            </a:extLst>
          </p:cNvPr>
          <p:cNvCxnSpPr/>
          <p:nvPr/>
        </p:nvCxnSpPr>
        <p:spPr bwMode="auto">
          <a:xfrm flipH="1" flipV="1">
            <a:off x="6372520" y="4883085"/>
            <a:ext cx="301657" cy="3582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53598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320511" y="688317"/>
            <a:ext cx="7937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 rovnoměrném otáčení magnetu mezi cívkami nebo cívky v magnetickém poli se na koncích cívky (na svorkách) indukuje elektrické napětí.</a:t>
            </a:r>
          </a:p>
          <a:p>
            <a:r>
              <a:rPr lang="cs-CZ" dirty="0"/>
              <a:t>Toto napětí pravidelně mění v průběhu času svoji velikost a polaritu. Nazývá se </a:t>
            </a:r>
            <a:r>
              <a:rPr lang="cs-CZ" u="sng" dirty="0"/>
              <a:t>střídavé napětí.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388A46B-4F00-478E-9247-D2017E32B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93054" y="2927409"/>
            <a:ext cx="3592280" cy="459546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191A17D-7220-4182-86C8-89B1B2DFA0BB}"/>
              </a:ext>
            </a:extLst>
          </p:cNvPr>
          <p:cNvSpPr txBox="1"/>
          <p:nvPr/>
        </p:nvSpPr>
        <p:spPr>
          <a:xfrm>
            <a:off x="537327" y="254524"/>
            <a:ext cx="19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13363461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471844" y="595265"/>
            <a:ext cx="7541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Průběh střídavého napětí lze znázornit „vlnovkou“, která se nazývá </a:t>
            </a:r>
            <a:r>
              <a:rPr lang="cs-CZ" u="sng" dirty="0"/>
              <a:t>sinusoida</a:t>
            </a:r>
            <a:r>
              <a:rPr lang="cs-CZ" dirty="0"/>
              <a:t>.</a:t>
            </a:r>
          </a:p>
          <a:p>
            <a:r>
              <a:rPr lang="cs-CZ" dirty="0"/>
              <a:t>Stejným způsobem se mění také proud v uzavřeném obvodu se spotřebičem –</a:t>
            </a:r>
            <a:r>
              <a:rPr lang="cs-CZ" u="sng" dirty="0"/>
              <a:t> střídavý proud.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9C5BFA1-5574-4832-86BB-BAEAC41CA3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41" y="2164925"/>
            <a:ext cx="6533282" cy="38699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760F450-7D5F-478C-9F27-4FE42EBC1DD9}"/>
              </a:ext>
            </a:extLst>
          </p:cNvPr>
          <p:cNvSpPr txBox="1"/>
          <p:nvPr/>
        </p:nvSpPr>
        <p:spPr>
          <a:xfrm>
            <a:off x="612742" y="106340"/>
            <a:ext cx="19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Zapiš si do sešitu: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377736D-3640-4CA6-B578-2534BE0FC304}"/>
              </a:ext>
            </a:extLst>
          </p:cNvPr>
          <p:cNvSpPr txBox="1"/>
          <p:nvPr/>
        </p:nvSpPr>
        <p:spPr>
          <a:xfrm>
            <a:off x="1023060" y="6262735"/>
            <a:ext cx="754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Zařízení na výrobu střídavého proudu se nazývá </a:t>
            </a:r>
            <a:r>
              <a:rPr lang="cs-CZ" i="1" dirty="0">
                <a:solidFill>
                  <a:srgbClr val="FF0000"/>
                </a:solidFill>
              </a:rPr>
              <a:t>alternátor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7846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801278" y="432869"/>
            <a:ext cx="7541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Doba, za kterou se otočí cívka jednou dokola („délka jedné vlnky“) se nazývá </a:t>
            </a:r>
            <a:r>
              <a:rPr lang="cs-CZ" u="sng" dirty="0"/>
              <a:t>perioda</a:t>
            </a:r>
            <a:r>
              <a:rPr lang="cs-CZ" dirty="0"/>
              <a:t>, značí se T a jednotka je sekunda – s (je to čas).</a:t>
            </a:r>
          </a:p>
          <a:p>
            <a:r>
              <a:rPr lang="cs-CZ" dirty="0"/>
              <a:t>Počet otáček cívky za jednu sekundu („počet vlnek za sekundu“) se nazývá </a:t>
            </a:r>
            <a:r>
              <a:rPr lang="cs-CZ" u="sng" dirty="0"/>
              <a:t>frekvence </a:t>
            </a:r>
            <a:r>
              <a:rPr lang="cs-CZ" dirty="0"/>
              <a:t>(dříve se používal výraz kmitočet). Frekvence se značí f a jednotka je hertz – Hz.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D8689BF-4647-4F00-9DA6-E5D809CEA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2874" y="3016577"/>
            <a:ext cx="6462081" cy="3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835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35CCFAD-38E7-4B94-A9F1-7B779C7A2381}"/>
                  </a:ext>
                </a:extLst>
              </p:cNvPr>
              <p:cNvSpPr txBox="1"/>
              <p:nvPr/>
            </p:nvSpPr>
            <p:spPr>
              <a:xfrm>
                <a:off x="348792" y="800515"/>
                <a:ext cx="8323868" cy="5235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Časový průběh střídavého napětí vyjadřuje </a:t>
                </a:r>
                <a:r>
                  <a:rPr lang="cs-CZ" dirty="0">
                    <a:solidFill>
                      <a:srgbClr val="EE12D4"/>
                    </a:solidFill>
                  </a:rPr>
                  <a:t>sinusoida.</a:t>
                </a:r>
              </a:p>
              <a:p>
                <a:r>
                  <a:rPr lang="cs-CZ" dirty="0"/>
                  <a:t>Čas, za který proběhne jedna otočka cívky, označujeme </a:t>
                </a:r>
                <a:r>
                  <a:rPr lang="cs-CZ" dirty="0">
                    <a:solidFill>
                      <a:srgbClr val="FF0000"/>
                    </a:solidFill>
                  </a:rPr>
                  <a:t>T</a:t>
                </a:r>
                <a:r>
                  <a:rPr lang="cs-CZ" dirty="0"/>
                  <a:t> a nazývá se perioda.</a:t>
                </a:r>
              </a:p>
              <a:p>
                <a:r>
                  <a:rPr lang="cs-CZ" dirty="0"/>
                  <a:t>Jednotka periody je sekunda - </a:t>
                </a:r>
                <a:r>
                  <a:rPr lang="cs-CZ" dirty="0">
                    <a:solidFill>
                      <a:srgbClr val="FF0000"/>
                    </a:solidFill>
                  </a:rPr>
                  <a:t>s</a:t>
                </a:r>
              </a:p>
              <a:p>
                <a:r>
                  <a:rPr lang="cs-CZ" dirty="0"/>
                  <a:t>Počet period za jednu sekundu je frekvence (kmitočet), značí se </a:t>
                </a:r>
                <a:r>
                  <a:rPr lang="cs-CZ" dirty="0">
                    <a:solidFill>
                      <a:schemeClr val="accent2"/>
                    </a:solidFill>
                  </a:rPr>
                  <a:t>f</a:t>
                </a:r>
                <a:r>
                  <a:rPr lang="cs-CZ" dirty="0"/>
                  <a:t>.</a:t>
                </a:r>
              </a:p>
              <a:p>
                <a:r>
                  <a:rPr lang="cs-CZ" dirty="0"/>
                  <a:t>Jednotka frekvence je hertz – </a:t>
                </a:r>
                <a:r>
                  <a:rPr lang="cs-CZ" dirty="0">
                    <a:solidFill>
                      <a:schemeClr val="accent2"/>
                    </a:solidFill>
                  </a:rPr>
                  <a:t>Hz</a:t>
                </a:r>
              </a:p>
              <a:p>
                <a:r>
                  <a:rPr lang="cs-CZ" dirty="0"/>
                  <a:t>Vztah mezi periodou a frekvencí vyjádříme pomocí vzorce:</a:t>
                </a:r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accent2"/>
                  </a:solidFill>
                </a:endParaRPr>
              </a:p>
              <a:p>
                <a:endParaRPr lang="cs-CZ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35CCFAD-38E7-4B94-A9F1-7B779C7A2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92" y="800515"/>
                <a:ext cx="8323868" cy="5235729"/>
              </a:xfrm>
              <a:prstGeom prst="rect">
                <a:avLst/>
              </a:prstGeom>
              <a:blipFill>
                <a:blip r:embed="rId2"/>
                <a:stretch>
                  <a:fillRect l="-1098" t="-9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B6156A15-85E5-4E07-B9BE-E0EF36320E25}"/>
              </a:ext>
            </a:extLst>
          </p:cNvPr>
          <p:cNvSpPr txBox="1"/>
          <p:nvPr/>
        </p:nvSpPr>
        <p:spPr>
          <a:xfrm>
            <a:off x="942680" y="245096"/>
            <a:ext cx="2073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13698680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35CCFAD-38E7-4B94-A9F1-7B779C7A2381}"/>
                  </a:ext>
                </a:extLst>
              </p:cNvPr>
              <p:cNvSpPr txBox="1"/>
              <p:nvPr/>
            </p:nvSpPr>
            <p:spPr>
              <a:xfrm>
                <a:off x="348792" y="800515"/>
                <a:ext cx="8323868" cy="585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Střídavé napětí ve spotřebitelské sítí („v elektrické zásuvce“) má frekvenci 50 Hz. Urči periodu střídavého napětí.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=0,02 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Perioda střídavého napětí je 0,02 s.</a:t>
                </a:r>
              </a:p>
              <a:p>
                <a:endParaRPr lang="cs-CZ" dirty="0"/>
              </a:p>
              <a:p>
                <a:r>
                  <a:rPr lang="cs-CZ" sz="1600" dirty="0"/>
                  <a:t>Poznámka:</a:t>
                </a:r>
              </a:p>
              <a:p>
                <a:r>
                  <a:rPr lang="cs-CZ" dirty="0"/>
                  <a:t>Znamená to, že proud v uzavřeném obvodu se spotřebičem změní svůj směr stokrát za sekundu (50x „tam“ a 50x „zpátky“, tj, 50 „vlnek“ za sekundu a každá „vlnka má dva kopečky“, proto 100x změna směru, jedna vlnka trvá 1: 50 = 0,02 sekundy).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35CCFAD-38E7-4B94-A9F1-7B779C7A2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92" y="800515"/>
                <a:ext cx="8323868" cy="5853654"/>
              </a:xfrm>
              <a:prstGeom prst="rect">
                <a:avLst/>
              </a:prstGeom>
              <a:blipFill>
                <a:blip r:embed="rId2"/>
                <a:stretch>
                  <a:fillRect l="-1098" t="-832" r="-293" b="-5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B6156A15-85E5-4E07-B9BE-E0EF36320E25}"/>
              </a:ext>
            </a:extLst>
          </p:cNvPr>
          <p:cNvSpPr txBox="1"/>
          <p:nvPr/>
        </p:nvSpPr>
        <p:spPr>
          <a:xfrm>
            <a:off x="942680" y="245096"/>
            <a:ext cx="2073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1336632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292231" y="432869"/>
            <a:ext cx="8050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Okamžitá hodnota střídavého napětí ve spotřebitelské síti se mění mezi maximálními hodnotami:</a:t>
            </a:r>
          </a:p>
          <a:p>
            <a:r>
              <a:rPr lang="cs-CZ" dirty="0"/>
              <a:t> – Um = – 310 V a + Um = + 310 V. </a:t>
            </a:r>
          </a:p>
          <a:p>
            <a:r>
              <a:rPr lang="cs-CZ" dirty="0"/>
              <a:t>Protože se okamžitá hodnota neustále mění, nahrazujeme ji hodnotou, kterou nazýváme efektivní napětí U=230V</a:t>
            </a:r>
          </a:p>
          <a:p>
            <a:r>
              <a:rPr lang="cs-CZ" dirty="0"/>
              <a:t>Spotřebič připojený k takovému napětí má stejný příkon, jako kdyby byl připojen ke stejnosměrnému napětí 230 V.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FA22B7-D1FB-43F8-BFDD-3E150BCEE5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97141" y="3234760"/>
            <a:ext cx="5349718" cy="30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33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5428ABD-81F1-4CEF-B3BC-3822CE9DB1FE}"/>
              </a:ext>
            </a:extLst>
          </p:cNvPr>
          <p:cNvSpPr txBox="1"/>
          <p:nvPr/>
        </p:nvSpPr>
        <p:spPr>
          <a:xfrm>
            <a:off x="688157" y="1326816"/>
            <a:ext cx="7418895" cy="196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https://www.youtube.com/watch?v=Z1xKEf8FiYY</a:t>
            </a:r>
            <a:endParaRPr lang="cs-CZ" sz="24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https://www.youtube.com/watch?v=E1bpJVVJtg0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F6A129A-2DFA-49B1-844A-1F3EA6D7A88F}"/>
              </a:ext>
            </a:extLst>
          </p:cNvPr>
          <p:cNvSpPr txBox="1"/>
          <p:nvPr/>
        </p:nvSpPr>
        <p:spPr>
          <a:xfrm>
            <a:off x="838986" y="697584"/>
            <a:ext cx="418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Doplňující videa:</a:t>
            </a:r>
          </a:p>
        </p:txBody>
      </p:sp>
    </p:spTree>
    <p:extLst>
      <p:ext uri="{BB962C8B-B14F-4D97-AF65-F5344CB8AC3E}">
        <p14:creationId xmlns:p14="http://schemas.microsoft.com/office/powerpoint/2010/main" val="670709097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Předvádění na obrazovce (4:3)</PresentationFormat>
  <Paragraphs>41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Default Design</vt:lpstr>
      <vt:lpstr>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Kmitavý pohyb</dc:title>
  <dc:subject>fyzika</dc:subject>
  <dc:creator>Jaroslav Vrba</dc:creator>
  <cp:lastModifiedBy>Vrba Jaroslav</cp:lastModifiedBy>
  <cp:revision>170</cp:revision>
  <dcterms:created xsi:type="dcterms:W3CDTF">1998-11-12T06:17:48Z</dcterms:created>
  <dcterms:modified xsi:type="dcterms:W3CDTF">2021-05-23T19:39:59Z</dcterms:modified>
</cp:coreProperties>
</file>