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7" r:id="rId2"/>
    <p:sldId id="288" r:id="rId3"/>
    <p:sldId id="300" r:id="rId4"/>
    <p:sldId id="291" r:id="rId5"/>
    <p:sldId id="297" r:id="rId6"/>
    <p:sldId id="298" r:id="rId7"/>
    <p:sldId id="292" r:id="rId8"/>
    <p:sldId id="299" r:id="rId9"/>
    <p:sldId id="293" r:id="rId10"/>
    <p:sldId id="301" r:id="rId11"/>
    <p:sldId id="302" r:id="rId12"/>
  </p:sldIdLst>
  <p:sldSz cx="9144000" cy="6858000" type="screen4x3"/>
  <p:notesSz cx="6858000" cy="9144000"/>
  <p:defaultTextStyle>
    <a:defPPr>
      <a:defRPr lang="sk-SK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rba Jaroslav" initials="VJ" lastIdx="1" clrIdx="0">
    <p:extLst>
      <p:ext uri="{19B8F6BF-5375-455C-9EA6-DF929625EA0E}">
        <p15:presenceInfo xmlns:p15="http://schemas.microsoft.com/office/powerpoint/2012/main" userId="S::vrba.jaroslav@zshtyn.cz::5fd6c6c5-83b4-4da8-9a6c-2ea64c75729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996633"/>
    <a:srgbClr val="FFCC00"/>
    <a:srgbClr val="CCECFF"/>
    <a:srgbClr val="FFFF00"/>
    <a:srgbClr val="4D4D4D"/>
    <a:srgbClr val="EFFFFF"/>
    <a:srgbClr val="7DB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193" autoAdjust="0"/>
  </p:normalViewPr>
  <p:slideViewPr>
    <p:cSldViewPr snapToGrid="0">
      <p:cViewPr varScale="1">
        <p:scale>
          <a:sx n="81" d="100"/>
          <a:sy n="81" d="100"/>
        </p:scale>
        <p:origin x="1498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235F50-4892-4D4E-9515-AF869E9C0E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59519F2-8E29-4D1A-802B-E8C49E1856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1B5845D-62AC-4444-A4A6-4E0CC1A8E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FA3BC60-7876-4207-B2DE-DD82F3637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CB83BBE-610A-49D8-AFF8-E2AE82FFA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5ADD02-6761-4FBC-B107-B277FC79B857}" type="slidenum">
              <a:rPr lang="sk-SK" altLang="cs-CZ"/>
              <a:pPr/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2305294171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9494C6-271A-45B1-880C-4C99C05C5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EF7A059-696C-4F2C-BE62-EC2D04C158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0D923BD-39A9-4FD7-9FE2-7BDCCB721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9EB86E2-6341-4F9E-96B5-CB64AA5A2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960D8BC-3D01-43FE-86C5-ECBDCACC7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63A7B8-0F64-4574-8FAB-761D8E3C79CF}" type="slidenum">
              <a:rPr lang="sk-SK" altLang="cs-CZ"/>
              <a:pPr/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238463597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1909A52-85A3-42F6-936D-47BC61C8D8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60EEF86-B4D4-4C84-90EF-281210C70B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08D1688-44C6-4FFA-8D1C-074C3FA0D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1C24B76-5A33-4265-A9D6-2C98EF621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A7745A9-FB25-4DF9-8C29-A00C15F03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F5534C-F73A-4715-BA42-4FCB18540ADA}" type="slidenum">
              <a:rPr lang="sk-SK" altLang="cs-CZ"/>
              <a:pPr/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2669469174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9E3E18-239F-47A1-AE08-3967DAEE6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BC387C-9FB3-403C-8BBD-E5C34C107C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CA61878-5CA3-4675-BDB3-54E7198B9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D528D45-A0BC-4240-AB7A-5DD5017CA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4529669-90C7-49FB-9F70-6EF7A27F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65CD89-CF7E-4B8A-87CF-CBBD181E0791}" type="slidenum">
              <a:rPr lang="sk-SK" altLang="cs-CZ"/>
              <a:pPr/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3054933341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ED8EE3-A947-43D7-A52A-76484EFC6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186F9CF-0193-4F6E-82F4-51FAF64344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BC3CB76-BCBB-4DC3-AFDA-DB0686FD1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3A3FD85-8DF4-49CD-A139-D1016B838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57BF2A4-77D6-4F19-8FB2-E23902F48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8758EE-74DC-4BD8-A24D-492363E1649E}" type="slidenum">
              <a:rPr lang="sk-SK" altLang="cs-CZ"/>
              <a:pPr/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2114629150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67BABD-3FF2-49BE-B4CC-4A65A21DE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E72632-A86E-4AD0-A9EF-744FB07AAB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BB84959-DA85-4C58-9A09-6F27E8D54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3467557-8682-4124-8587-F3EE003B4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4B891A8-6A82-480D-B16D-FC2C84D46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D4A24C2-899E-44A9-9698-139CD317B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F7F47F-4584-4475-AD98-8F69AC29C00E}" type="slidenum">
              <a:rPr lang="sk-SK" altLang="cs-CZ"/>
              <a:pPr/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2082022994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E9331D-1F2E-42DA-9C2B-97304D420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785C34E-9967-4971-BA48-51B5A43D8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F7347AB-030C-4E8A-BE95-E2BB41285B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6519616-8B4C-45D4-9361-3B2293DCB8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A5DD369-BA86-4E35-863E-C4E0AF33E2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97CA1E2-4975-4AC6-88EE-2E41D12A0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0D00942-B2C3-4BA2-94AD-DC8F51574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B3B7459-F25E-45E4-BC93-392EA337B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287327-C197-4F67-9EE3-9799E89BD070}" type="slidenum">
              <a:rPr lang="sk-SK" altLang="cs-CZ"/>
              <a:pPr/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2746599459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2881E7-1841-49B3-95ED-F8A961774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548BE11-FAA8-45D7-87BE-08ED59C35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0162572-B1AA-498B-A1A0-0FCA518B0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1818E66-0A5C-470A-9DC0-B5AB196A1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CFFFE0-9DAA-4D10-9132-B5BE775CBD8D}" type="slidenum">
              <a:rPr lang="sk-SK" altLang="cs-CZ"/>
              <a:pPr/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816502269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432B977-DAD3-474C-AE1B-91A47931B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03A52EC-8BE3-4DF4-BD03-0E008DF91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2207257-F0BF-4F77-A3B8-62E194B2A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5A832F-E2C4-4EC9-BEF8-1CF14240F186}" type="slidenum">
              <a:rPr lang="sk-SK" altLang="cs-CZ"/>
              <a:pPr/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3212389471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EB7FFE-B2F0-452B-B0D7-39A5B90C1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0AAB85-33C1-44A9-A445-885A98E35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F97CDEA-A19E-4A94-B579-487A88821E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3FC360F-3780-4B8D-824D-11FA9335C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6CBE23D-EAFA-483B-92CE-AFE879402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3289529-5F05-4FD6-B246-D609E3F92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7BDB5B-5B12-429E-8499-13AFB118647D}" type="slidenum">
              <a:rPr lang="sk-SK" altLang="cs-CZ"/>
              <a:pPr/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2804363992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E3436E-3012-4832-91E0-B70F3D06F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80E9FED-CE95-4A9F-83A8-487C14C579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89A9E51-9D73-41E3-9CB0-94EE17479D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7DFDAA8-D44E-426C-A49F-ED12740B9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6860309-E644-44FA-91AC-A69B025FC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5333AD7-BAFA-4C4C-89EB-F08B7003A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353915-DFDF-44CE-9044-A16CF2DFE595}" type="slidenum">
              <a:rPr lang="sk-SK" altLang="cs-CZ"/>
              <a:pPr/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792831794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2683B60-636C-4B18-A161-30DE51D468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cs-CZ"/>
              <a:t>Klepnutím lze upravit styl předlohy nadpisů.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999B31A-2A6A-429D-BA19-BAB23B95C9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cs-CZ"/>
              <a:t>Klepnutím lze upravit styly předlohy textu</a:t>
            </a:r>
          </a:p>
          <a:p>
            <a:pPr lvl="1"/>
            <a:r>
              <a:rPr lang="sk-SK" altLang="cs-CZ"/>
              <a:t>Druhá úroveň</a:t>
            </a:r>
          </a:p>
          <a:p>
            <a:pPr lvl="2"/>
            <a:r>
              <a:rPr lang="sk-SK" altLang="cs-CZ"/>
              <a:t>Třetí úroveň</a:t>
            </a:r>
          </a:p>
          <a:p>
            <a:pPr lvl="3"/>
            <a:r>
              <a:rPr lang="sk-SK" altLang="cs-CZ"/>
              <a:t>Čtvrtá úroveň</a:t>
            </a:r>
          </a:p>
          <a:p>
            <a:pPr lvl="4"/>
            <a:r>
              <a:rPr lang="sk-SK" altLang="cs-CZ"/>
              <a:t>Pátá úroveň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C479C40-13EE-41B8-B7EC-F3C6F88E304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sk-SK" altLang="cs-CZ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1F23A6D-E59D-417B-BFEB-2AD0A8F11AA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sk-SK" altLang="cs-CZ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A973E6E-6DE7-4221-BB87-F63E817626B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C09AC4A-292F-4004-A5C7-A985BF0300CE}" type="slidenum">
              <a:rPr lang="sk-SK" altLang="cs-CZ"/>
              <a:pPr/>
              <a:t>‹#›</a:t>
            </a:fld>
            <a:endParaRPr lang="sk-SK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>
            <a:extLst>
              <a:ext uri="{FF2B5EF4-FFF2-40B4-BE49-F238E27FC236}">
                <a16:creationId xmlns:a16="http://schemas.microsoft.com/office/drawing/2014/main" id="{B45AA254-1896-497E-ABAC-5832552FAC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4430829"/>
              </p:ext>
            </p:extLst>
          </p:nvPr>
        </p:nvGraphicFramePr>
        <p:xfrm>
          <a:off x="0" y="0"/>
          <a:ext cx="9142413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" r:id="rId2" imgW="3343808" imgH="2508514" progId="PowerPoint.Slide.8">
                  <p:embed/>
                </p:oleObj>
              </mc:Choice>
              <mc:Fallback>
                <p:oleObj name="Slide" r:id="rId2" imgW="3343808" imgH="2508514" progId="PowerPoint.Slide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2413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IKO LED 12V (24W)   Elektronický trans">
            <a:extLst>
              <a:ext uri="{FF2B5EF4-FFF2-40B4-BE49-F238E27FC236}">
                <a16:creationId xmlns:a16="http://schemas.microsoft.com/office/drawing/2014/main" id="{1CDF595A-551B-404F-AAD3-51827CA4B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27" y="1065263"/>
            <a:ext cx="2472573" cy="255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zolační transformátor Block ETTK 1000, 1000 VA, 230 V/AC">
            <a:extLst>
              <a:ext uri="{FF2B5EF4-FFF2-40B4-BE49-F238E27FC236}">
                <a16:creationId xmlns:a16="http://schemas.microsoft.com/office/drawing/2014/main" id="{0730159E-83CB-487C-9A48-0A4F20C10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975" y="1802004"/>
            <a:ext cx="2030050" cy="181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I transformátor TR-TS40/047 40VA/2x24V | GM electronic, spol. s.r.o.">
            <a:extLst>
              <a:ext uri="{FF2B5EF4-FFF2-40B4-BE49-F238E27FC236}">
                <a16:creationId xmlns:a16="http://schemas.microsoft.com/office/drawing/2014/main" id="{25F2BCCE-4514-4D2C-B761-B386193EF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27" y="3804411"/>
            <a:ext cx="2752971" cy="278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NV NAN 10A">
            <a:extLst>
              <a:ext uri="{FF2B5EF4-FFF2-40B4-BE49-F238E27FC236}">
                <a16:creationId xmlns:a16="http://schemas.microsoft.com/office/drawing/2014/main" id="{F49E96D1-BFBF-40C8-9A8E-08D8D6821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368" y="1065263"/>
            <a:ext cx="2967088" cy="2551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Levný zdroj za 750 Kč vs. Radeon HD 6950 - bylo nutné volat hasiče?">
            <a:extLst>
              <a:ext uri="{FF2B5EF4-FFF2-40B4-BE49-F238E27FC236}">
                <a16:creationId xmlns:a16="http://schemas.microsoft.com/office/drawing/2014/main" id="{85BA703B-6140-4C5B-8121-E04431DFD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397" y="3924300"/>
            <a:ext cx="33909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E6D0B225-C336-49DC-B1E0-FF1638C4839B}"/>
              </a:ext>
            </a:extLst>
          </p:cNvPr>
          <p:cNvSpPr txBox="1"/>
          <p:nvPr/>
        </p:nvSpPr>
        <p:spPr>
          <a:xfrm>
            <a:off x="669303" y="186202"/>
            <a:ext cx="32711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Typy transformátorů:</a:t>
            </a:r>
          </a:p>
          <a:p>
            <a:r>
              <a:rPr lang="cs-CZ" dirty="0"/>
              <a:t>zdroje, „nabíječky</a:t>
            </a:r>
          </a:p>
        </p:txBody>
      </p:sp>
    </p:spTree>
    <p:extLst>
      <p:ext uri="{BB962C8B-B14F-4D97-AF65-F5344CB8AC3E}">
        <p14:creationId xmlns:p14="http://schemas.microsoft.com/office/powerpoint/2010/main" val="213132267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istribuční trafostanice">
            <a:extLst>
              <a:ext uri="{FF2B5EF4-FFF2-40B4-BE49-F238E27FC236}">
                <a16:creationId xmlns:a16="http://schemas.microsoft.com/office/drawing/2014/main" id="{B83AFDB3-8C7E-4CE7-866D-CCB821C34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33" y="1693535"/>
            <a:ext cx="2693000" cy="359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ožár trafostanice ve Zhoři u Tábora likvidovali hasiči ve spolupráci s techniky elektrárenské pohotovostní služby | POŽÁRY.cz">
            <a:extLst>
              <a:ext uri="{FF2B5EF4-FFF2-40B4-BE49-F238E27FC236}">
                <a16:creationId xmlns:a16="http://schemas.microsoft.com/office/drawing/2014/main" id="{2BB13C80-0259-4C94-A146-7AA715968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297" y="1693535"/>
            <a:ext cx="4798855" cy="359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6E87EE7B-B472-4465-A975-2BA0643C0EA0}"/>
              </a:ext>
            </a:extLst>
          </p:cNvPr>
          <p:cNvSpPr txBox="1"/>
          <p:nvPr/>
        </p:nvSpPr>
        <p:spPr>
          <a:xfrm>
            <a:off x="669303" y="186202"/>
            <a:ext cx="32711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Typy transformátorů: trafostanice</a:t>
            </a:r>
          </a:p>
        </p:txBody>
      </p:sp>
    </p:spTree>
    <p:extLst>
      <p:ext uri="{BB962C8B-B14F-4D97-AF65-F5344CB8AC3E}">
        <p14:creationId xmlns:p14="http://schemas.microsoft.com/office/powerpoint/2010/main" val="3145421674"/>
      </p:ext>
    </p:extLst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>
            <a:extLst>
              <a:ext uri="{FF2B5EF4-FFF2-40B4-BE49-F238E27FC236}">
                <a16:creationId xmlns:a16="http://schemas.microsoft.com/office/drawing/2014/main" id="{635CCFAD-38E7-4B94-A9F1-7B779C7A2381}"/>
              </a:ext>
            </a:extLst>
          </p:cNvPr>
          <p:cNvSpPr txBox="1"/>
          <p:nvPr/>
        </p:nvSpPr>
        <p:spPr>
          <a:xfrm>
            <a:off x="754144" y="800515"/>
            <a:ext cx="75414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Transformátor je zařízení na změnu velikosti střídavého napětí.</a:t>
            </a:r>
          </a:p>
          <a:p>
            <a:r>
              <a:rPr lang="cs-CZ" dirty="0"/>
              <a:t>Transformátor pracuje na principu elektromagnetické indukce.</a:t>
            </a:r>
          </a:p>
          <a:p>
            <a:r>
              <a:rPr lang="cs-CZ" dirty="0"/>
              <a:t>Základ tvoří dvě cívky s rozdílným počtem závitů na společném jádře.</a:t>
            </a:r>
          </a:p>
          <a:p>
            <a:r>
              <a:rPr lang="cs-CZ" dirty="0"/>
              <a:t>Počet závitů se značí N a znamená, kolikrát je vodič otočený kolem jádra.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55CBBD8-9EE3-4EC9-AC4D-E7FC36480D3B}"/>
              </a:ext>
            </a:extLst>
          </p:cNvPr>
          <p:cNvSpPr txBox="1"/>
          <p:nvPr/>
        </p:nvSpPr>
        <p:spPr>
          <a:xfrm>
            <a:off x="942680" y="245096"/>
            <a:ext cx="20738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Zapiš si do sešitu: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0EB154D-95AA-4E59-9588-9DE1BCF63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229" y="3847503"/>
            <a:ext cx="4980695" cy="282688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43E977E-75B6-4C1A-934C-5AEC62F04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2812" y="5025386"/>
            <a:ext cx="3471188" cy="706111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7BA770B6-B4AD-41F5-A0B9-82437F1AC04A}"/>
              </a:ext>
            </a:extLst>
          </p:cNvPr>
          <p:cNvSpPr txBox="1"/>
          <p:nvPr/>
        </p:nvSpPr>
        <p:spPr>
          <a:xfrm>
            <a:off x="5788057" y="4020946"/>
            <a:ext cx="29411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Schématická značka cívky:</a:t>
            </a:r>
          </a:p>
        </p:txBody>
      </p:sp>
    </p:spTree>
    <p:extLst>
      <p:ext uri="{BB962C8B-B14F-4D97-AF65-F5344CB8AC3E}">
        <p14:creationId xmlns:p14="http://schemas.microsoft.com/office/powerpoint/2010/main" val="356785416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Transformátor - schéma">
            <a:extLst>
              <a:ext uri="{FF2B5EF4-FFF2-40B4-BE49-F238E27FC236}">
                <a16:creationId xmlns:a16="http://schemas.microsoft.com/office/drawing/2014/main" id="{C9218B73-30FD-42C7-93E3-DD91BE5031A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535" y="975676"/>
            <a:ext cx="7484881" cy="58823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457152F3-2F4E-4817-A60A-27BE791956D0}"/>
              </a:ext>
            </a:extLst>
          </p:cNvPr>
          <p:cNvSpPr txBox="1"/>
          <p:nvPr/>
        </p:nvSpPr>
        <p:spPr>
          <a:xfrm>
            <a:off x="631596" y="377072"/>
            <a:ext cx="5439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Schéma konstrukce transformátoru</a:t>
            </a:r>
          </a:p>
        </p:txBody>
      </p:sp>
    </p:spTree>
    <p:extLst>
      <p:ext uri="{BB962C8B-B14F-4D97-AF65-F5344CB8AC3E}">
        <p14:creationId xmlns:p14="http://schemas.microsoft.com/office/powerpoint/2010/main" val="225343835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>
            <a:extLst>
              <a:ext uri="{FF2B5EF4-FFF2-40B4-BE49-F238E27FC236}">
                <a16:creationId xmlns:a16="http://schemas.microsoft.com/office/drawing/2014/main" id="{635CCFAD-38E7-4B94-A9F1-7B779C7A2381}"/>
              </a:ext>
            </a:extLst>
          </p:cNvPr>
          <p:cNvSpPr txBox="1"/>
          <p:nvPr/>
        </p:nvSpPr>
        <p:spPr>
          <a:xfrm>
            <a:off x="754144" y="800515"/>
            <a:ext cx="75414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u="sng" dirty="0"/>
              <a:t>Primární (první) cívka</a:t>
            </a:r>
            <a:r>
              <a:rPr lang="cs-CZ" dirty="0"/>
              <a:t> s počtem závitů </a:t>
            </a:r>
            <a:r>
              <a:rPr lang="cs-CZ" b="1" i="1" dirty="0"/>
              <a:t>N</a:t>
            </a:r>
            <a:r>
              <a:rPr lang="cs-CZ" b="1" i="1" baseline="-25000" dirty="0"/>
              <a:t>1</a:t>
            </a:r>
            <a:r>
              <a:rPr lang="cs-CZ" baseline="-25000" dirty="0"/>
              <a:t> </a:t>
            </a:r>
            <a:r>
              <a:rPr lang="cs-CZ" dirty="0"/>
              <a:t>je připojena na primární vstupní střídavé napětí </a:t>
            </a:r>
            <a:r>
              <a:rPr lang="cs-CZ" b="1" i="1" dirty="0"/>
              <a:t>U</a:t>
            </a:r>
            <a:r>
              <a:rPr lang="cs-CZ" b="1" i="1" baseline="-25000" dirty="0"/>
              <a:t>1</a:t>
            </a:r>
            <a:r>
              <a:rPr lang="cs-CZ" dirty="0"/>
              <a:t>.</a:t>
            </a:r>
          </a:p>
          <a:p>
            <a:r>
              <a:rPr lang="cs-CZ" dirty="0"/>
              <a:t>Kolem této cívky vzniká proměnné magnetické pole (neustále se mění – zesiluje a zeslabuje). 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15E8D74-3ECF-4D73-BBCE-F6EFF2607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107" y="2682504"/>
            <a:ext cx="6779518" cy="412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35986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>
            <a:extLst>
              <a:ext uri="{FF2B5EF4-FFF2-40B4-BE49-F238E27FC236}">
                <a16:creationId xmlns:a16="http://schemas.microsoft.com/office/drawing/2014/main" id="{635CCFAD-38E7-4B94-A9F1-7B779C7A2381}"/>
              </a:ext>
            </a:extLst>
          </p:cNvPr>
          <p:cNvSpPr txBox="1"/>
          <p:nvPr/>
        </p:nvSpPr>
        <p:spPr>
          <a:xfrm>
            <a:off x="754144" y="800515"/>
            <a:ext cx="75414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Toto magnetické pole vyvolá </a:t>
            </a:r>
            <a:r>
              <a:rPr lang="cs-CZ" b="1" i="1" u="sng" dirty="0"/>
              <a:t>v sekundární (druhé) cívce</a:t>
            </a:r>
            <a:r>
              <a:rPr lang="cs-CZ" dirty="0"/>
              <a:t> s počtem závitů </a:t>
            </a:r>
            <a:r>
              <a:rPr lang="cs-CZ" b="1" i="1" dirty="0"/>
              <a:t>N</a:t>
            </a:r>
            <a:r>
              <a:rPr lang="cs-CZ" b="1" i="1" baseline="-25000" dirty="0"/>
              <a:t>2</a:t>
            </a:r>
            <a:r>
              <a:rPr lang="cs-CZ" dirty="0"/>
              <a:t> indukované napětí </a:t>
            </a:r>
            <a:r>
              <a:rPr lang="cs-CZ" b="1" i="1" dirty="0"/>
              <a:t>U</a:t>
            </a:r>
            <a:r>
              <a:rPr lang="cs-CZ" b="1" i="1" baseline="-25000" dirty="0"/>
              <a:t>2</a:t>
            </a:r>
            <a:r>
              <a:rPr lang="cs-CZ" dirty="0"/>
              <a:t>, které nazýváme výstupní napětí a můžeme ho z transformátoru odebírat a získat tím střídavý proud.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15E8D74-3ECF-4D73-BBCE-F6EFF2607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107" y="2682504"/>
            <a:ext cx="6779518" cy="412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25105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635CCFAD-38E7-4B94-A9F1-7B779C7A2381}"/>
                  </a:ext>
                </a:extLst>
              </p:cNvPr>
              <p:cNvSpPr txBox="1"/>
              <p:nvPr/>
            </p:nvSpPr>
            <p:spPr>
              <a:xfrm>
                <a:off x="801278" y="234907"/>
                <a:ext cx="7541444" cy="2884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/>
                  <a:t>Velikost sekundárního napětí závisí na primárním vstupním napětí a počtu závitů obou cívek a je přímo úměrná počtu závitů sekundární cívky. </a:t>
                </a:r>
              </a:p>
              <a:p>
                <a:r>
                  <a:rPr lang="cs-CZ" dirty="0"/>
                  <a:t>Poměr mezi počtem závitů sekundární a primární cívky je stejný jako poměr výstupního a vstupního napětí a nazývá se </a:t>
                </a:r>
                <a:r>
                  <a:rPr lang="cs-CZ" b="1" i="1" u="sng" dirty="0"/>
                  <a:t>transformační poměr</a:t>
                </a:r>
                <a:r>
                  <a:rPr lang="cs-CZ" dirty="0"/>
                  <a:t>.</a:t>
                </a:r>
              </a:p>
              <a:p>
                <a:r>
                  <a:rPr lang="cs-CZ" dirty="0"/>
                  <a:t>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cs-CZ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635CCFAD-38E7-4B94-A9F1-7B779C7A23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278" y="234907"/>
                <a:ext cx="7541444" cy="2884059"/>
              </a:xfrm>
              <a:prstGeom prst="rect">
                <a:avLst/>
              </a:prstGeom>
              <a:blipFill>
                <a:blip r:embed="rId2"/>
                <a:stretch>
                  <a:fillRect l="-1212" t="-1691" r="-8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Obrázek 3">
            <a:extLst>
              <a:ext uri="{FF2B5EF4-FFF2-40B4-BE49-F238E27FC236}">
                <a16:creationId xmlns:a16="http://schemas.microsoft.com/office/drawing/2014/main" id="{815E8D74-3ECF-4D73-BBCE-F6EFF26078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163" y="3304674"/>
            <a:ext cx="5152571" cy="313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98062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>
            <a:extLst>
              <a:ext uri="{FF2B5EF4-FFF2-40B4-BE49-F238E27FC236}">
                <a16:creationId xmlns:a16="http://schemas.microsoft.com/office/drawing/2014/main" id="{635CCFAD-38E7-4B94-A9F1-7B779C7A2381}"/>
              </a:ext>
            </a:extLst>
          </p:cNvPr>
          <p:cNvSpPr txBox="1"/>
          <p:nvPr/>
        </p:nvSpPr>
        <p:spPr>
          <a:xfrm>
            <a:off x="754144" y="800515"/>
            <a:ext cx="75414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Je- </a:t>
            </a:r>
            <a:r>
              <a:rPr lang="cs-CZ" dirty="0" err="1"/>
              <a:t>li</a:t>
            </a:r>
            <a:r>
              <a:rPr lang="cs-CZ" dirty="0"/>
              <a:t> počet závitů sekundární cívky vyšší než u primární, výstupní napětí je větší než vstupní, mluvíme o transformaci </a:t>
            </a:r>
            <a:r>
              <a:rPr lang="cs-CZ" dirty="0">
                <a:solidFill>
                  <a:srgbClr val="FF0000"/>
                </a:solidFill>
              </a:rPr>
              <a:t>nahoru</a:t>
            </a:r>
            <a:r>
              <a:rPr lang="cs-CZ" dirty="0"/>
              <a:t>. </a:t>
            </a:r>
          </a:p>
          <a:p>
            <a:r>
              <a:rPr lang="cs-CZ" dirty="0"/>
              <a:t>(N</a:t>
            </a:r>
            <a:r>
              <a:rPr lang="cs-CZ" baseline="-25000" dirty="0"/>
              <a:t>2</a:t>
            </a:r>
            <a:r>
              <a:rPr lang="cs-CZ" dirty="0"/>
              <a:t> &gt; N</a:t>
            </a:r>
            <a:r>
              <a:rPr lang="cs-CZ" baseline="-25000" dirty="0"/>
              <a:t>1 </a:t>
            </a:r>
            <a:r>
              <a:rPr lang="cs-CZ" dirty="0"/>
              <a:t> potom U</a:t>
            </a:r>
            <a:r>
              <a:rPr lang="cs-CZ" baseline="-25000" dirty="0"/>
              <a:t>2</a:t>
            </a:r>
            <a:r>
              <a:rPr lang="cs-CZ" dirty="0"/>
              <a:t> &gt; U</a:t>
            </a:r>
            <a:r>
              <a:rPr lang="cs-CZ" baseline="-25000" dirty="0"/>
              <a:t>1</a:t>
            </a:r>
            <a:r>
              <a:rPr lang="cs-CZ" dirty="0"/>
              <a:t>)</a:t>
            </a:r>
          </a:p>
          <a:p>
            <a:r>
              <a:rPr lang="cs-CZ" dirty="0"/>
              <a:t>Je- </a:t>
            </a:r>
            <a:r>
              <a:rPr lang="cs-CZ" dirty="0" err="1"/>
              <a:t>li</a:t>
            </a:r>
            <a:r>
              <a:rPr lang="cs-CZ" dirty="0"/>
              <a:t> počet závitů sekundární cívky nižší než u primární, výstupní napětí je menší než vstupní, mluvíme o transformaci </a:t>
            </a:r>
            <a:r>
              <a:rPr lang="cs-CZ" dirty="0">
                <a:solidFill>
                  <a:schemeClr val="accent2"/>
                </a:solidFill>
              </a:rPr>
              <a:t>dolů</a:t>
            </a:r>
            <a:r>
              <a:rPr lang="cs-CZ" dirty="0"/>
              <a:t>. </a:t>
            </a:r>
          </a:p>
          <a:p>
            <a:r>
              <a:rPr lang="cs-CZ" dirty="0"/>
              <a:t>(N</a:t>
            </a:r>
            <a:r>
              <a:rPr lang="cs-CZ" baseline="-25000" dirty="0"/>
              <a:t>2</a:t>
            </a:r>
            <a:r>
              <a:rPr lang="cs-CZ" dirty="0"/>
              <a:t> &lt; N</a:t>
            </a:r>
            <a:r>
              <a:rPr lang="cs-CZ" baseline="-25000" dirty="0"/>
              <a:t>1 </a:t>
            </a:r>
            <a:r>
              <a:rPr lang="cs-CZ" dirty="0"/>
              <a:t> potom U</a:t>
            </a:r>
            <a:r>
              <a:rPr lang="cs-CZ" baseline="-25000" dirty="0"/>
              <a:t>2</a:t>
            </a:r>
            <a:r>
              <a:rPr lang="cs-CZ" dirty="0"/>
              <a:t> &lt; U</a:t>
            </a:r>
            <a:r>
              <a:rPr lang="cs-CZ" baseline="-25000" dirty="0"/>
              <a:t>1</a:t>
            </a:r>
            <a:r>
              <a:rPr lang="cs-CZ" dirty="0"/>
              <a:t>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634611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635CCFAD-38E7-4B94-A9F1-7B779C7A2381}"/>
                  </a:ext>
                </a:extLst>
              </p:cNvPr>
              <p:cNvSpPr txBox="1"/>
              <p:nvPr/>
            </p:nvSpPr>
            <p:spPr>
              <a:xfrm>
                <a:off x="801278" y="574272"/>
                <a:ext cx="7541444" cy="3245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i="1" u="sng" dirty="0"/>
                  <a:t>Transformační poměr</a:t>
                </a:r>
                <a:r>
                  <a:rPr lang="cs-CZ" dirty="0"/>
                  <a:t>.</a:t>
                </a:r>
              </a:p>
              <a:p>
                <a:r>
                  <a:rPr lang="cs-CZ" dirty="0"/>
                  <a:t>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cs-CZ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endParaRPr lang="cs-CZ" dirty="0"/>
              </a:p>
              <a:p>
                <a:r>
                  <a:rPr lang="cs-CZ" dirty="0"/>
                  <a:t>Slouží k výpočtu parametrů transformátoru (vstupní nebo výstupní napětí, počet závitů </a:t>
                </a:r>
                <a:r>
                  <a:rPr lang="cs-CZ"/>
                  <a:t>použitých cívek).</a:t>
                </a:r>
                <a:endParaRPr lang="cs-CZ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dirty="0"/>
                  <a:t> …vstupní napětí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dirty="0"/>
                  <a:t> …výstupní napětí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dirty="0"/>
                  <a:t> … počet závitů primární cívky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dirty="0"/>
                  <a:t> … počet závitů sekundární cívky</a:t>
                </a:r>
              </a:p>
            </p:txBody>
          </p:sp>
        </mc:Choice>
        <mc:Fallback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635CCFAD-38E7-4B94-A9F1-7B779C7A23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278" y="574272"/>
                <a:ext cx="7541444" cy="3245953"/>
              </a:xfrm>
              <a:prstGeom prst="rect">
                <a:avLst/>
              </a:prstGeom>
              <a:blipFill>
                <a:blip r:embed="rId2"/>
                <a:stretch>
                  <a:fillRect l="-1212" t="-1501" b="-337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Obrázek 3">
            <a:extLst>
              <a:ext uri="{FF2B5EF4-FFF2-40B4-BE49-F238E27FC236}">
                <a16:creationId xmlns:a16="http://schemas.microsoft.com/office/drawing/2014/main" id="{815E8D74-3ECF-4D73-BBCE-F6EFF26078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674" y="3910055"/>
            <a:ext cx="4454988" cy="2713038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C14A123D-3858-43F4-8AE1-E053A4E5E39B}"/>
              </a:ext>
            </a:extLst>
          </p:cNvPr>
          <p:cNvSpPr txBox="1"/>
          <p:nvPr/>
        </p:nvSpPr>
        <p:spPr>
          <a:xfrm>
            <a:off x="952107" y="174162"/>
            <a:ext cx="20738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Zapiš si do sešitu: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048E0D6-1E0C-4E0B-B3EC-0ECDF3485EB4}"/>
              </a:ext>
            </a:extLst>
          </p:cNvPr>
          <p:cNvSpPr txBox="1"/>
          <p:nvPr/>
        </p:nvSpPr>
        <p:spPr>
          <a:xfrm>
            <a:off x="1491006" y="4020280"/>
            <a:ext cx="2439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Nakresli si do sešitu:</a:t>
            </a:r>
          </a:p>
        </p:txBody>
      </p:sp>
    </p:spTree>
    <p:extLst>
      <p:ext uri="{BB962C8B-B14F-4D97-AF65-F5344CB8AC3E}">
        <p14:creationId xmlns:p14="http://schemas.microsoft.com/office/powerpoint/2010/main" val="360114915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>
            <a:extLst>
              <a:ext uri="{FF2B5EF4-FFF2-40B4-BE49-F238E27FC236}">
                <a16:creationId xmlns:a16="http://schemas.microsoft.com/office/drawing/2014/main" id="{635CCFAD-38E7-4B94-A9F1-7B779C7A2381}"/>
              </a:ext>
            </a:extLst>
          </p:cNvPr>
          <p:cNvSpPr txBox="1"/>
          <p:nvPr/>
        </p:nvSpPr>
        <p:spPr>
          <a:xfrm>
            <a:off x="754144" y="800515"/>
            <a:ext cx="75414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Užití transformátorů:</a:t>
            </a:r>
          </a:p>
          <a:p>
            <a:pPr lvl="0"/>
            <a:r>
              <a:rPr lang="cs-CZ" dirty="0"/>
              <a:t>při přenosu elektrické energie – „trafostanice“</a:t>
            </a:r>
          </a:p>
          <a:p>
            <a:pPr lvl="0"/>
            <a:r>
              <a:rPr lang="cs-CZ" dirty="0"/>
              <a:t>napájecí zdroje do stolních počítačů, zesilovačů</a:t>
            </a:r>
          </a:p>
          <a:p>
            <a:pPr lvl="0"/>
            <a:r>
              <a:rPr lang="cs-CZ" dirty="0"/>
              <a:t>tzv. „nabíječky“ mobilních telefonů, tabletů, notebooků</a:t>
            </a:r>
          </a:p>
          <a:p>
            <a:pPr lvl="0"/>
            <a:r>
              <a:rPr lang="cs-CZ" dirty="0"/>
              <a:t>napájení autodráh, elektrických vláčků (pokud nejsou zdrojem baterie elektrických článků)</a:t>
            </a:r>
          </a:p>
          <a:p>
            <a:r>
              <a:rPr lang="cs-CZ" dirty="0"/>
              <a:t> </a:t>
            </a:r>
          </a:p>
          <a:p>
            <a:r>
              <a:rPr lang="cs-CZ" dirty="0"/>
              <a:t>Výstupní napětí transformátoru je střídavé.</a:t>
            </a:r>
          </a:p>
          <a:p>
            <a:r>
              <a:rPr lang="cs-CZ" dirty="0"/>
              <a:t>Součástí některých transformátorů, např. „nabíječek“ je usměrňovač, který mění střídavé napětí na stejnoměrné.</a:t>
            </a:r>
          </a:p>
          <a:p>
            <a:r>
              <a:rPr lang="cs-CZ" dirty="0"/>
              <a:t>Kvalitní transformátory tvoří důležitou součást počítačů a ozvučovací techniky (hudební aparatury).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1C78539A-910D-4244-A3E6-D72ADA2A7156}"/>
              </a:ext>
            </a:extLst>
          </p:cNvPr>
          <p:cNvSpPr txBox="1"/>
          <p:nvPr/>
        </p:nvSpPr>
        <p:spPr>
          <a:xfrm>
            <a:off x="952107" y="174162"/>
            <a:ext cx="20738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Zapiš si do sešitu:</a:t>
            </a:r>
          </a:p>
        </p:txBody>
      </p:sp>
    </p:spTree>
    <p:extLst>
      <p:ext uri="{BB962C8B-B14F-4D97-AF65-F5344CB8AC3E}">
        <p14:creationId xmlns:p14="http://schemas.microsoft.com/office/powerpoint/2010/main" val="407678465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k-SK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k-SK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389</Words>
  <Application>Microsoft Office PowerPoint</Application>
  <PresentationFormat>Předvádění na obrazovce (4:3)</PresentationFormat>
  <Paragraphs>39</Paragraphs>
  <Slides>11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Cambria Math</vt:lpstr>
      <vt:lpstr>Times New Roman</vt:lpstr>
      <vt:lpstr>Default Design</vt:lpstr>
      <vt:lpstr>Slide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Kmitavý pohyb</dc:title>
  <dc:subject>fyzika</dc:subject>
  <dc:creator>Jaroslav Vrba</dc:creator>
  <cp:lastModifiedBy>Vrba Jaroslav</cp:lastModifiedBy>
  <cp:revision>165</cp:revision>
  <dcterms:created xsi:type="dcterms:W3CDTF">1998-11-12T06:17:48Z</dcterms:created>
  <dcterms:modified xsi:type="dcterms:W3CDTF">2021-05-28T11:11:05Z</dcterms:modified>
</cp:coreProperties>
</file>