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73" r:id="rId10"/>
    <p:sldId id="264" r:id="rId11"/>
    <p:sldId id="265" r:id="rId12"/>
    <p:sldId id="261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nircová Monika" initials="ŠM" lastIdx="1" clrIdx="0">
    <p:extLst>
      <p:ext uri="{19B8F6BF-5375-455C-9EA6-DF929625EA0E}">
        <p15:presenceInfo xmlns:p15="http://schemas.microsoft.com/office/powerpoint/2012/main" userId="S::snircova.monika@zshtyn.cz::7bdf0b15-bcb4-4f2b-b81d-dc531fd2b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8T14:43:21.65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Primáti</a:t>
            </a:r>
          </a:p>
        </p:txBody>
      </p:sp>
      <p:pic>
        <p:nvPicPr>
          <p:cNvPr id="4" name="Obrázek 3" descr="Obsah obrázku kočka, savci, interiér, nártoun&#10;&#10;Popis byl vytvořen automaticky">
            <a:extLst>
              <a:ext uri="{FF2B5EF4-FFF2-40B4-BE49-F238E27FC236}">
                <a16:creationId xmlns:a16="http://schemas.microsoft.com/office/drawing/2014/main" id="{F8DAE8BB-C29C-4A75-B31C-79C5B9482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98448"/>
            <a:ext cx="4761107" cy="2770808"/>
          </a:xfrm>
          <a:prstGeom prst="rect">
            <a:avLst/>
          </a:prstGeom>
        </p:spPr>
      </p:pic>
      <p:pic>
        <p:nvPicPr>
          <p:cNvPr id="6" name="Obrázek 5" descr="Obsah obrázku savci, primát, exteriér, lidoop&#10;&#10;Popis byl vytvořen automaticky">
            <a:extLst>
              <a:ext uri="{FF2B5EF4-FFF2-40B4-BE49-F238E27FC236}">
                <a16:creationId xmlns:a16="http://schemas.microsoft.com/office/drawing/2014/main" id="{6F71DA2C-2A80-48AB-999E-A147B4F24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42" y="2852936"/>
            <a:ext cx="2680372" cy="3816424"/>
          </a:xfrm>
          <a:prstGeom prst="rect">
            <a:avLst/>
          </a:prstGeom>
        </p:spPr>
      </p:pic>
      <p:pic>
        <p:nvPicPr>
          <p:cNvPr id="8" name="Obrázek 7" descr="Obsah obrázku strom, exteriér, savci, primát&#10;&#10;Popis byl vytvořen automaticky">
            <a:extLst>
              <a:ext uri="{FF2B5EF4-FFF2-40B4-BE49-F238E27FC236}">
                <a16:creationId xmlns:a16="http://schemas.microsoft.com/office/drawing/2014/main" id="{83C1A52C-418D-44B8-AA6B-E8C114E02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6" y="3929787"/>
            <a:ext cx="3665782" cy="24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7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vert="horz" anchor="ctr">
            <a:normAutofit/>
          </a:bodyPr>
          <a:lstStyle/>
          <a:p>
            <a:r>
              <a:rPr lang="cs-CZ" dirty="0"/>
              <a:t>Opice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 2"/>
            </a:pPr>
            <a:r>
              <a:rPr lang="cs-CZ" sz="2800">
                <a:solidFill>
                  <a:schemeClr val="tx2"/>
                </a:solidFill>
              </a:rPr>
              <a:t>Pavián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8" r="13333" b="-3"/>
          <a:stretch/>
        </p:blipFill>
        <p:spPr>
          <a:xfrm>
            <a:off x="4648200" y="1600200"/>
            <a:ext cx="4343400" cy="4724400"/>
          </a:xfr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C0C926-AF05-402D-B528-47FE9B9444A3}"/>
              </a:ext>
            </a:extLst>
          </p:cNvPr>
          <p:cNvSpPr txBox="1"/>
          <p:nvPr/>
        </p:nvSpPr>
        <p:spPr>
          <a:xfrm>
            <a:off x="467544" y="234888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Opice snášející nejsušší prostředí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Patří mezi největší opice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Mají krátký ocas nebo jim chybí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Žijí na skalách (Afrika)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1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6264696" cy="4698522"/>
          </a:xfrm>
        </p:spPr>
      </p:pic>
      <p:sp>
        <p:nvSpPr>
          <p:cNvPr id="5" name="TextovéPole 4"/>
          <p:cNvSpPr txBox="1"/>
          <p:nvPr/>
        </p:nvSpPr>
        <p:spPr>
          <a:xfrm>
            <a:off x="3707904" y="48509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Makak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5485DC-5E5E-4C48-B6F9-220A1E6B1FC9}"/>
              </a:ext>
            </a:extLst>
          </p:cNvPr>
          <p:cNvSpPr txBox="1"/>
          <p:nvPr/>
        </p:nvSpPr>
        <p:spPr>
          <a:xfrm>
            <a:off x="7020272" y="2348880"/>
            <a:ext cx="197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Opice  žijící hlavně v Asii</a:t>
            </a:r>
          </a:p>
        </p:txBody>
      </p:sp>
    </p:spTree>
    <p:extLst>
      <p:ext uri="{BB962C8B-B14F-4D97-AF65-F5344CB8AC3E}">
        <p14:creationId xmlns:p14="http://schemas.microsoft.com/office/powerpoint/2010/main" val="25685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6788943" cy="4525962"/>
          </a:xfrm>
        </p:spPr>
      </p:pic>
      <p:sp>
        <p:nvSpPr>
          <p:cNvPr id="5" name="TextovéPole 4"/>
          <p:cNvSpPr txBox="1"/>
          <p:nvPr/>
        </p:nvSpPr>
        <p:spPr>
          <a:xfrm>
            <a:off x="1619672" y="60212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Malpa kapucínská</a:t>
            </a:r>
          </a:p>
        </p:txBody>
      </p:sp>
    </p:spTree>
    <p:extLst>
      <p:ext uri="{BB962C8B-B14F-4D97-AF65-F5344CB8AC3E}">
        <p14:creationId xmlns:p14="http://schemas.microsoft.com/office/powerpoint/2010/main" val="42067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6696744" cy="5161534"/>
          </a:xfrm>
        </p:spPr>
      </p:pic>
      <p:sp>
        <p:nvSpPr>
          <p:cNvPr id="5" name="TextovéPole 4"/>
          <p:cNvSpPr txBox="1"/>
          <p:nvPr/>
        </p:nvSpPr>
        <p:spPr>
          <a:xfrm>
            <a:off x="7092280" y="3361366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Tamarín</a:t>
            </a:r>
            <a:r>
              <a:rPr lang="cs-CZ" sz="3600" dirty="0"/>
              <a:t> </a:t>
            </a:r>
          </a:p>
          <a:p>
            <a:r>
              <a:rPr lang="cs-CZ" sz="3600" dirty="0"/>
              <a:t>vousatý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E869BA2-6E11-4A72-B4F4-435D5B70420C}"/>
              </a:ext>
            </a:extLst>
          </p:cNvPr>
          <p:cNvSpPr txBox="1"/>
          <p:nvPr/>
        </p:nvSpPr>
        <p:spPr>
          <a:xfrm>
            <a:off x="7164288" y="4941168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Nemají svěrače</a:t>
            </a:r>
          </a:p>
        </p:txBody>
      </p:sp>
    </p:spTree>
    <p:extLst>
      <p:ext uri="{BB962C8B-B14F-4D97-AF65-F5344CB8AC3E}">
        <p14:creationId xmlns:p14="http://schemas.microsoft.com/office/powerpoint/2010/main" val="18209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6819116" cy="4525962"/>
          </a:xfrm>
        </p:spPr>
      </p:pic>
      <p:sp>
        <p:nvSpPr>
          <p:cNvPr id="5" name="TextovéPole 4"/>
          <p:cNvSpPr txBox="1"/>
          <p:nvPr/>
        </p:nvSpPr>
        <p:spPr>
          <a:xfrm>
            <a:off x="2267744" y="60932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Lvíček zlatohlavý</a:t>
            </a:r>
          </a:p>
        </p:txBody>
      </p:sp>
    </p:spTree>
    <p:extLst>
      <p:ext uri="{BB962C8B-B14F-4D97-AF65-F5344CB8AC3E}">
        <p14:creationId xmlns:p14="http://schemas.microsoft.com/office/powerpoint/2010/main" val="36733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40768"/>
            <a:ext cx="6528725" cy="4896544"/>
          </a:xfrm>
        </p:spPr>
      </p:pic>
      <p:sp>
        <p:nvSpPr>
          <p:cNvPr id="5" name="TextovéPole 4"/>
          <p:cNvSpPr txBox="1"/>
          <p:nvPr/>
        </p:nvSpPr>
        <p:spPr>
          <a:xfrm>
            <a:off x="7020272" y="4005064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/>
              <a:t>Mandril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597FF6-4B53-43DD-868D-6C1B6825A7A3}"/>
              </a:ext>
            </a:extLst>
          </p:cNvPr>
          <p:cNvSpPr txBox="1"/>
          <p:nvPr/>
        </p:nvSpPr>
        <p:spPr>
          <a:xfrm flipH="1">
            <a:off x="7020272" y="4869160"/>
            <a:ext cx="150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REK. str. 125</a:t>
            </a:r>
          </a:p>
        </p:txBody>
      </p:sp>
    </p:spTree>
    <p:extLst>
      <p:ext uri="{BB962C8B-B14F-4D97-AF65-F5344CB8AC3E}">
        <p14:creationId xmlns:p14="http://schemas.microsoft.com/office/powerpoint/2010/main" val="13208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Lidoopi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312368" cy="471628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7" y="1268760"/>
            <a:ext cx="3890489" cy="44644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499992" y="6165304"/>
            <a:ext cx="255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Gorila nížinná</a:t>
            </a:r>
          </a:p>
        </p:txBody>
      </p:sp>
    </p:spTree>
    <p:extLst>
      <p:ext uri="{BB962C8B-B14F-4D97-AF65-F5344CB8AC3E}">
        <p14:creationId xmlns:p14="http://schemas.microsoft.com/office/powerpoint/2010/main" val="19462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Lidoopi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6786822" cy="4525962"/>
          </a:xfrm>
        </p:spPr>
      </p:pic>
      <p:sp>
        <p:nvSpPr>
          <p:cNvPr id="5" name="TextovéPole 4"/>
          <p:cNvSpPr txBox="1"/>
          <p:nvPr/>
        </p:nvSpPr>
        <p:spPr>
          <a:xfrm>
            <a:off x="2267744" y="61653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Orangutan sumaterský</a:t>
            </a:r>
          </a:p>
        </p:txBody>
      </p:sp>
    </p:spTree>
    <p:extLst>
      <p:ext uri="{BB962C8B-B14F-4D97-AF65-F5344CB8AC3E}">
        <p14:creationId xmlns:p14="http://schemas.microsoft.com/office/powerpoint/2010/main" val="21837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BFBF5-E941-4DAC-8F73-3001199D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LIDOOPi</a:t>
            </a:r>
            <a:endParaRPr lang="cs-CZ" dirty="0"/>
          </a:p>
        </p:txBody>
      </p:sp>
      <p:pic>
        <p:nvPicPr>
          <p:cNvPr id="5" name="Zástupný obsah 4" descr="Obsah obrázku savci, exteriér, primát, lidoop&#10;&#10;Popis byl vytvořen automaticky">
            <a:extLst>
              <a:ext uri="{FF2B5EF4-FFF2-40B4-BE49-F238E27FC236}">
                <a16:creationId xmlns:a16="http://schemas.microsoft.com/office/drawing/2014/main" id="{090276F8-259B-49E8-A178-8BE2C2782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9" y="1196752"/>
            <a:ext cx="5491336" cy="549133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638685B-084D-4F38-AAE0-A58AA1DE837E}"/>
              </a:ext>
            </a:extLst>
          </p:cNvPr>
          <p:cNvSpPr txBox="1"/>
          <p:nvPr/>
        </p:nvSpPr>
        <p:spPr>
          <a:xfrm>
            <a:off x="6012160" y="2708920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Orangutan </a:t>
            </a:r>
            <a:r>
              <a:rPr lang="cs-CZ" sz="2400" dirty="0" err="1"/>
              <a:t>sundský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4B1AF5B-D9E6-475F-8A66-E11EAE0BFF19}"/>
              </a:ext>
            </a:extLst>
          </p:cNvPr>
          <p:cNvSpPr txBox="1"/>
          <p:nvPr/>
        </p:nvSpPr>
        <p:spPr>
          <a:xfrm>
            <a:off x="5877251" y="3602904"/>
            <a:ext cx="3114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Největší savec žijící na stromech</a:t>
            </a:r>
          </a:p>
          <a:p>
            <a:endParaRPr lang="cs-CZ" dirty="0"/>
          </a:p>
          <a:p>
            <a:r>
              <a:rPr lang="cs-CZ" dirty="0"/>
              <a:t>Samci  - výška 180 cm a váha 190 kg</a:t>
            </a:r>
          </a:p>
          <a:p>
            <a:endParaRPr lang="cs-CZ" dirty="0"/>
          </a:p>
          <a:p>
            <a:r>
              <a:rPr lang="cs-CZ" dirty="0"/>
              <a:t>Dožívají se až 60 let</a:t>
            </a:r>
          </a:p>
        </p:txBody>
      </p:sp>
    </p:spTree>
    <p:extLst>
      <p:ext uri="{BB962C8B-B14F-4D97-AF65-F5344CB8AC3E}">
        <p14:creationId xmlns:p14="http://schemas.microsoft.com/office/powerpoint/2010/main" val="222684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Lidoopi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155304" cy="4824536"/>
          </a:xfrm>
        </p:spPr>
      </p:pic>
      <p:sp>
        <p:nvSpPr>
          <p:cNvPr id="6" name="TextovéPole 5"/>
          <p:cNvSpPr txBox="1"/>
          <p:nvPr/>
        </p:nvSpPr>
        <p:spPr>
          <a:xfrm>
            <a:off x="6822323" y="365669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Šimpanz učenlivý</a:t>
            </a:r>
          </a:p>
        </p:txBody>
      </p:sp>
    </p:spTree>
    <p:extLst>
      <p:ext uri="{BB962C8B-B14F-4D97-AF65-F5344CB8AC3E}">
        <p14:creationId xmlns:p14="http://schemas.microsoft.com/office/powerpoint/2010/main" val="4107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FE92A-57BA-4991-88D7-7185F382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B79CB25-F83C-4D36-B86E-CE7DC85863C0}"/>
              </a:ext>
            </a:extLst>
          </p:cNvPr>
          <p:cNvSpPr txBox="1"/>
          <p:nvPr/>
        </p:nvSpPr>
        <p:spPr>
          <a:xfrm>
            <a:off x="323528" y="170080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Nejdokonalejší savci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Dobře vyvinutý mozek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Oči směřují dopředu, vidí barevně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Mají pětiprstou končetiny s palcem – umožňuje uchopení předmětu, podání potravy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prstech jsou nehty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Kloub ramene  je velmi pohyblivý, mohou hýbat rukou v různých směrech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8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348F8-37E9-4CFF-A572-1F383DE3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lidoopi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E599A0-19A2-4E4D-998A-EF57C7C39C99}"/>
              </a:ext>
            </a:extLst>
          </p:cNvPr>
          <p:cNvSpPr txBox="1"/>
          <p:nvPr/>
        </p:nvSpPr>
        <p:spPr>
          <a:xfrm>
            <a:off x="467544" y="1556792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u="sng" dirty="0"/>
              <a:t>Gorila nížinná </a:t>
            </a:r>
            <a:r>
              <a:rPr lang="cs-CZ" dirty="0"/>
              <a:t>-  žije v Africe</a:t>
            </a:r>
          </a:p>
          <a:p>
            <a:r>
              <a:rPr lang="cs-CZ" dirty="0"/>
              <a:t>		- tělo porostlé černou nebo hnědočernou srstí</a:t>
            </a:r>
          </a:p>
          <a:p>
            <a:r>
              <a:rPr lang="cs-CZ" dirty="0"/>
              <a:t>		- hlava gorily – nízké čelo, silné nadočnicové oblouky</a:t>
            </a:r>
          </a:p>
          <a:p>
            <a:r>
              <a:rPr lang="cs-CZ" dirty="0"/>
              <a:t>		- zadní končetiny kratší než přední</a:t>
            </a:r>
          </a:p>
          <a:p>
            <a:r>
              <a:rPr lang="cs-CZ" dirty="0"/>
              <a:t>		- váha samce: 200 kg</a:t>
            </a:r>
          </a:p>
          <a:p>
            <a:r>
              <a:rPr lang="cs-CZ" dirty="0"/>
              <a:t>		- žije ve skupinách až 20 členů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u="sng" dirty="0"/>
              <a:t>Orangutan </a:t>
            </a:r>
            <a:r>
              <a:rPr lang="cs-CZ" b="1" u="sng" dirty="0" err="1"/>
              <a:t>sumatérský</a:t>
            </a:r>
            <a:r>
              <a:rPr lang="cs-CZ" b="1" u="sng" dirty="0"/>
              <a:t> </a:t>
            </a:r>
          </a:p>
          <a:p>
            <a:r>
              <a:rPr lang="cs-CZ" dirty="0"/>
              <a:t>		- tělo kryté dlouho rezavou srstí, nápadně dlouhé končetiny</a:t>
            </a:r>
          </a:p>
          <a:p>
            <a:r>
              <a:rPr lang="cs-CZ" dirty="0"/>
              <a:t>		- žije na stromech</a:t>
            </a:r>
          </a:p>
          <a:p>
            <a:r>
              <a:rPr lang="cs-CZ" dirty="0"/>
              <a:t>		- Borneo a Sumatra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u="sng" dirty="0"/>
              <a:t>Šimpanz učenlivý – </a:t>
            </a:r>
            <a:r>
              <a:rPr lang="cs-CZ" dirty="0"/>
              <a:t>nejoblíbenější lidoop</a:t>
            </a:r>
          </a:p>
          <a:p>
            <a:r>
              <a:rPr lang="cs-CZ" dirty="0"/>
              <a:t>		- žije v Africe</a:t>
            </a:r>
          </a:p>
          <a:p>
            <a:r>
              <a:rPr lang="cs-CZ" dirty="0"/>
              <a:t>		- tělo pokryté řídkou černou srstí</a:t>
            </a:r>
          </a:p>
          <a:p>
            <a:r>
              <a:rPr lang="cs-CZ" dirty="0"/>
              <a:t>		- obličej, ruce a nohy nejsou ochlupené</a:t>
            </a:r>
          </a:p>
          <a:p>
            <a:r>
              <a:rPr lang="cs-CZ" dirty="0"/>
              <a:t>		- žije ve skupinách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3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19947" y="729047"/>
            <a:ext cx="66763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Rozdělení primátů</a:t>
            </a:r>
          </a:p>
          <a:p>
            <a:endParaRPr lang="cs-CZ" sz="3200" dirty="0"/>
          </a:p>
          <a:p>
            <a:pPr marL="342900" indent="-342900">
              <a:buAutoNum type="arabicPeriod"/>
            </a:pPr>
            <a:r>
              <a:rPr lang="cs-CZ" sz="2400" dirty="0"/>
              <a:t>Poloopice – lemur, outloň, nártoun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Opice – úzkonosé  - kočkodan, pavián, makak</a:t>
            </a:r>
          </a:p>
          <a:p>
            <a:r>
              <a:rPr lang="cs-CZ" sz="2400" dirty="0"/>
              <a:t>                - širokonosé – malpa, vřešťan</a:t>
            </a:r>
          </a:p>
          <a:p>
            <a:endParaRPr lang="cs-CZ" sz="2400" dirty="0"/>
          </a:p>
          <a:p>
            <a:r>
              <a:rPr lang="cs-CZ" sz="2400" dirty="0"/>
              <a:t>3. Lidoopi – šimpanz, gorila, orangutan</a:t>
            </a:r>
          </a:p>
        </p:txBody>
      </p:sp>
    </p:spTree>
    <p:extLst>
      <p:ext uri="{BB962C8B-B14F-4D97-AF65-F5344CB8AC3E}">
        <p14:creationId xmlns:p14="http://schemas.microsoft.com/office/powerpoint/2010/main" val="52544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816424" cy="4935908"/>
          </a:xfrm>
        </p:spPr>
      </p:pic>
      <p:sp>
        <p:nvSpPr>
          <p:cNvPr id="5" name="TextovéPole 4"/>
          <p:cNvSpPr txBox="1"/>
          <p:nvPr/>
        </p:nvSpPr>
        <p:spPr>
          <a:xfrm>
            <a:off x="5076056" y="206084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Lemur kata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6037FF-3234-4A7B-B05A-0A669DB5114B}"/>
              </a:ext>
            </a:extLst>
          </p:cNvPr>
          <p:cNvSpPr txBox="1"/>
          <p:nvPr/>
        </p:nvSpPr>
        <p:spPr>
          <a:xfrm>
            <a:off x="5076056" y="3068960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Nejprimitivnější primát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Žije na Madagaskaru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Charakteristické: velké oči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Pruhovaný, dlouhý ocas</a:t>
            </a:r>
          </a:p>
        </p:txBody>
      </p:sp>
    </p:spTree>
    <p:extLst>
      <p:ext uri="{BB962C8B-B14F-4D97-AF65-F5344CB8AC3E}">
        <p14:creationId xmlns:p14="http://schemas.microsoft.com/office/powerpoint/2010/main" val="33589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408712" cy="4679245"/>
          </a:xfrm>
        </p:spPr>
      </p:pic>
      <p:sp>
        <p:nvSpPr>
          <p:cNvPr id="5" name="TextovéPole 4"/>
          <p:cNvSpPr txBox="1"/>
          <p:nvPr/>
        </p:nvSpPr>
        <p:spPr>
          <a:xfrm>
            <a:off x="7020272" y="314096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Nártoun filipínský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1E6033-10FB-472F-B4ED-84965C4D7322}"/>
              </a:ext>
            </a:extLst>
          </p:cNvPr>
          <p:cNvSpPr txBox="1"/>
          <p:nvPr/>
        </p:nvSpPr>
        <p:spPr>
          <a:xfrm>
            <a:off x="7020272" y="4293096"/>
            <a:ext cx="211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Noční živočich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Žije na Filipínách</a:t>
            </a:r>
          </a:p>
        </p:txBody>
      </p:sp>
    </p:spTree>
    <p:extLst>
      <p:ext uri="{BB962C8B-B14F-4D97-AF65-F5344CB8AC3E}">
        <p14:creationId xmlns:p14="http://schemas.microsoft.com/office/powerpoint/2010/main" val="31099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Poloopice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28799"/>
            <a:ext cx="6050247" cy="4464497"/>
          </a:xfrm>
        </p:spPr>
      </p:pic>
      <p:sp>
        <p:nvSpPr>
          <p:cNvPr id="6" name="TextovéPole 5"/>
          <p:cNvSpPr txBox="1"/>
          <p:nvPr/>
        </p:nvSpPr>
        <p:spPr>
          <a:xfrm>
            <a:off x="6876256" y="361695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Outloň</a:t>
            </a:r>
          </a:p>
        </p:txBody>
      </p:sp>
    </p:spTree>
    <p:extLst>
      <p:ext uri="{BB962C8B-B14F-4D97-AF65-F5344CB8AC3E}">
        <p14:creationId xmlns:p14="http://schemas.microsoft.com/office/powerpoint/2010/main" val="27426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984776" cy="4658792"/>
          </a:xfrm>
        </p:spPr>
      </p:pic>
      <p:sp>
        <p:nvSpPr>
          <p:cNvPr id="6" name="TextovéPole 5"/>
          <p:cNvSpPr txBox="1"/>
          <p:nvPr/>
        </p:nvSpPr>
        <p:spPr>
          <a:xfrm>
            <a:off x="3347864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Vřešťan rezavý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E2A506-CB56-4D9D-BEE3-C3DA468072FE}"/>
              </a:ext>
            </a:extLst>
          </p:cNvPr>
          <p:cNvSpPr txBox="1"/>
          <p:nvPr/>
        </p:nvSpPr>
        <p:spPr>
          <a:xfrm>
            <a:off x="120044" y="6021288"/>
            <a:ext cx="890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 žijí v J Americe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Samci mají v krku kostěný bubínek, který zesiluje jejich řev, řevem si označují své území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888432" cy="5290384"/>
          </a:xfrm>
        </p:spPr>
      </p:pic>
      <p:sp>
        <p:nvSpPr>
          <p:cNvPr id="5" name="TextovéPole 4"/>
          <p:cNvSpPr txBox="1"/>
          <p:nvPr/>
        </p:nvSpPr>
        <p:spPr>
          <a:xfrm>
            <a:off x="5096098" y="3284984"/>
            <a:ext cx="1689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/>
              <a:t>Kočkodan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0D1EB0-DDF7-436A-96A6-19C3FC6ECAEE}"/>
              </a:ext>
            </a:extLst>
          </p:cNvPr>
          <p:cNvSpPr txBox="1"/>
          <p:nvPr/>
        </p:nvSpPr>
        <p:spPr>
          <a:xfrm>
            <a:off x="5220072" y="4077072"/>
            <a:ext cx="3822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Žijí v Africe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Charakteristický znak: dlouhý ocas</a:t>
            </a:r>
          </a:p>
        </p:txBody>
      </p:sp>
    </p:spTree>
    <p:extLst>
      <p:ext uri="{BB962C8B-B14F-4D97-AF65-F5344CB8AC3E}">
        <p14:creationId xmlns:p14="http://schemas.microsoft.com/office/powerpoint/2010/main" val="12012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175DD-A0BD-4DED-9BAC-27E4468E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890936" cy="838200"/>
          </a:xfrm>
        </p:spPr>
        <p:txBody>
          <a:bodyPr/>
          <a:lstStyle/>
          <a:p>
            <a:r>
              <a:rPr lang="cs-CZ" dirty="0"/>
              <a:t>Opice</a:t>
            </a:r>
          </a:p>
        </p:txBody>
      </p:sp>
      <p:pic>
        <p:nvPicPr>
          <p:cNvPr id="5" name="Zástupný obsah 4" descr="Obsah obrázku exteriér, savci, tráva, primát&#10;&#10;Popis byl vytvořen automaticky">
            <a:extLst>
              <a:ext uri="{FF2B5EF4-FFF2-40B4-BE49-F238E27FC236}">
                <a16:creationId xmlns:a16="http://schemas.microsoft.com/office/drawing/2014/main" id="{297BD494-3829-4A3D-AB4E-5596FEF07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5400"/>
            <a:ext cx="6588427" cy="525015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B67AC2F-B3A5-4FC2-BF80-01BAC829869C}"/>
              </a:ext>
            </a:extLst>
          </p:cNvPr>
          <p:cNvSpPr txBox="1"/>
          <p:nvPr/>
        </p:nvSpPr>
        <p:spPr>
          <a:xfrm>
            <a:off x="3741399" y="457200"/>
            <a:ext cx="272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Kočkodan husarský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4423FD5-AAEF-4DA7-9575-06E28F66F966}"/>
              </a:ext>
            </a:extLst>
          </p:cNvPr>
          <p:cNvSpPr txBox="1"/>
          <p:nvPr/>
        </p:nvSpPr>
        <p:spPr>
          <a:xfrm>
            <a:off x="7236296" y="548680"/>
            <a:ext cx="113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REKORDY</a:t>
            </a:r>
          </a:p>
        </p:txBody>
      </p:sp>
    </p:spTree>
    <p:extLst>
      <p:ext uri="{BB962C8B-B14F-4D97-AF65-F5344CB8AC3E}">
        <p14:creationId xmlns:p14="http://schemas.microsoft.com/office/powerpoint/2010/main" val="3728806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334</Words>
  <Application>Microsoft Office PowerPoint</Application>
  <PresentationFormat>Předvádění na obrazovce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Franklin Gothic Book</vt:lpstr>
      <vt:lpstr>Franklin Gothic Medium</vt:lpstr>
      <vt:lpstr>Wingdings</vt:lpstr>
      <vt:lpstr>Wingdings 2</vt:lpstr>
      <vt:lpstr>Cesta</vt:lpstr>
      <vt:lpstr>Primáti</vt:lpstr>
      <vt:lpstr>Znaky</vt:lpstr>
      <vt:lpstr>Prezentace aplikace PowerPoint</vt:lpstr>
      <vt:lpstr>Poloopice</vt:lpstr>
      <vt:lpstr>Poloopice</vt:lpstr>
      <vt:lpstr>Poloopice</vt:lpstr>
      <vt:lpstr>opice</vt:lpstr>
      <vt:lpstr>Opice</vt:lpstr>
      <vt:lpstr>Opice</vt:lpstr>
      <vt:lpstr>Opice</vt:lpstr>
      <vt:lpstr>Opice</vt:lpstr>
      <vt:lpstr>Opice</vt:lpstr>
      <vt:lpstr>Opice</vt:lpstr>
      <vt:lpstr>Opice</vt:lpstr>
      <vt:lpstr>Opice</vt:lpstr>
      <vt:lpstr>Lidoopi</vt:lpstr>
      <vt:lpstr>Lidoopi</vt:lpstr>
      <vt:lpstr>LIDOOPi</vt:lpstr>
      <vt:lpstr>Lidoopi</vt:lpstr>
      <vt:lpstr>Poznámky lidoopi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Primáti</dc:title>
  <cp:lastModifiedBy>Šnircová Monika</cp:lastModifiedBy>
  <cp:revision>12</cp:revision>
  <dcterms:modified xsi:type="dcterms:W3CDTF">2021-04-28T17:15:00Z</dcterms:modified>
</cp:coreProperties>
</file>