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CD8EA-BEC6-475F-99A4-CE2235165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9C5168-8659-45D5-BEDA-64CB40515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CFA478-8E17-4EB4-9340-D76D023A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F967E3-EE2C-4F75-ACC4-237AAD8F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F0DFBA-7A8D-4766-9569-7222AE18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AC00-B295-4AF7-AA22-431E7C7587B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978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E20E8-9B80-47C2-8C54-A67701AC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A72309-DF4B-48BD-80B5-9E226B458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C12A44-6288-4522-92B9-5090C37F0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A190D-5306-443C-BE3E-B06A9022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B1FB53-A20F-4BE6-B20C-6E8F7B225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74F9-61DA-4D32-93B6-5A4AFC05A97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651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81A31CD-20C3-474A-832F-D91E1C8FC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E62BB7-B490-4211-92B8-C44F4E6CC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8B7FA0-AFDA-42F5-8072-CE20556F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2F111B-CE82-4D11-9580-D106B7A4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865F31-DDA0-4006-A718-0A82A66F7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10FA-1A18-411F-BF1B-6DD9A84F9E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565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5787D-734D-4F53-8481-30A46620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C76785-6635-4921-A853-C1BA8E33A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5FB87-C42F-4022-A3C9-413C9194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66DE31-CD3C-4C27-A93A-466BEB14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0A39C3-2859-4344-9D20-ECB53043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E08-897E-4D4D-A565-9E6CDF69076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48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8FD34-F35D-4DAD-AF36-1DD14FD6F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15721C-C36C-43D8-8BBE-7C65C965C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B01E3B-CA15-4096-B558-31A442F5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C082D-AC9C-4A77-9E05-202F8041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41890D-5FCB-475A-99B8-95AE1790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5619-472F-4890-B864-0053A6BB9B3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929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EF069B-45C6-423D-B7E3-AD9AF9B9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CB548-C1B5-4E2B-ACBD-DD0C319D0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BF435C-CAD0-457F-9278-D1A4AA520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1EC3FE-C66E-4FEC-9A28-7AC63557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23BC9-B46A-497D-BDF5-229230C2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10DF5A-E748-4CB0-A1F1-39C844C8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CB8C-AAA1-4681-9EEE-1ED03B6792E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105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15E83-7760-4A96-91D5-B322AEBC7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749110-7F73-4BF4-8BD8-23EE6204A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93A18E-8CF0-440B-847D-275734039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6B5FE2-D3E2-4E72-8AB1-120DEF50A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F2A708-1352-4826-B94E-4CCC8EB60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88CDA5-045E-4B02-A11B-516E6B94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628A4F-7CEA-4CA9-86F2-C0D4F36D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69AEFA-A4DA-4E20-864B-2EC0AD16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57A8-6BA2-40C7-B0D4-BA0251F39F6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438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BB841-3C52-4107-9CEB-D92FB043F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D2D061-4E91-442B-9964-58098E85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AC8957-54AD-4B51-B8B7-401F9DF2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58C908-DA22-4EF8-9597-B9E6EE64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E6D-24AD-4395-972D-F7367CD4309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911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5EEC31B-BE9E-4528-8CCB-7362F853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FC7440-A94C-45F9-B578-2B1888AA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513ECC-89ED-4301-9B55-ABE93628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346-2384-4401-9E8B-76FCCCEA72A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066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80A659-8535-4174-82E4-7CB160943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DDC37-7563-47EF-AF84-863A591F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B7693B-276B-4883-91FF-474B20485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61B736-9E96-4B86-A69F-F51FF1CC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C3598B-D15F-4AF8-88F6-E996977F0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5324A6-BD57-4131-8A7B-88F20256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C15D-BE76-4D51-9184-5D2E47FEA19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266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117F0-9B50-4462-B4B5-9E3963E75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5D372E-9AB7-4F54-8DEC-D600BDFA5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28EB46-5F37-4882-A74F-D732C58E5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9B1F29-8AF8-41B9-A6C4-F591B898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840729-D109-4029-A626-589C1990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E1ED6D-0B0C-4841-8997-88C7FAF03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0A7A-9CDD-41CA-A89B-9D0CA7BC17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973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68695F-73B7-4D21-A2DF-48609159A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F4DA16-439B-4540-A150-ADA9411BB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91B40D-57C7-4BAF-A4B3-12C0ECF9D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DC9C52-CCEB-4447-A54E-48C3DBA35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06A69C-9A15-44B9-B2D2-1CAE83170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39E87-045B-4465-B8B2-1BEDEEDD144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63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5DAB710-7FE2-404C-9F0E-1A46D410E0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Smyslová soustava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7B0D8CB-9A8A-4CFC-A46F-8BE5BA83F8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Chuť, čich a hmat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31DE728-8710-4D0D-ABEA-461458917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2AC80A-CB5F-483F-BE05-3C94BD9A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4675886"/>
            <a:ext cx="2763774" cy="1608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100"/>
              <a:t>HMAT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9144001" cy="448944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28">
            <a:extLst>
              <a:ext uri="{FF2B5EF4-FFF2-40B4-BE49-F238E27FC236}">
                <a16:creationId xmlns:a16="http://schemas.microsoft.com/office/drawing/2014/main" id="{07A0C51E-5464-4470-855E-CA530A59B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4667" y="640091"/>
            <a:ext cx="6054666" cy="355090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D8AF6C3-200B-43BA-9690-83FBA797F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9" r="-2" b="-2"/>
          <a:stretch/>
        </p:blipFill>
        <p:spPr>
          <a:xfrm>
            <a:off x="1638300" y="749300"/>
            <a:ext cx="5867400" cy="3343043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D0C75B-2E78-4B8E-BFF5-6B1BAA466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48075" y="4675886"/>
            <a:ext cx="5006720" cy="16050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cs-CZ" sz="2000" dirty="0"/>
              <a:t>Vnímáme pomocí hmatových tělísek uložených v kůži nebo ve sliznicích vnitřních orgánů.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267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7BDE95F-650B-4D12-A3A5-975E461D2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413578-53E5-42A3-8091-7D038063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393" y="5110423"/>
            <a:ext cx="8179546" cy="67154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200"/>
              <a:t>Hmatová tělíska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C31930-1E22-40B3-8022-A7A4A642A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393" y="5855843"/>
            <a:ext cx="8179546" cy="458470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</a:pPr>
            <a:r>
              <a:rPr lang="en-US" sz="2400"/>
              <a:t>Umožňují vnímat tlak, teplo, chlad a bolest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1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3421" y="640091"/>
            <a:ext cx="6137157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9FE12A54-9E79-4361-B702-2D4F923A95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4"/>
          <a:stretch/>
        </p:blipFill>
        <p:spPr>
          <a:xfrm>
            <a:off x="1627521" y="804672"/>
            <a:ext cx="5888958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5376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082D7-827A-4936-9731-F69C1D6BA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Uložení hmatových tělísek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A1EA17-5ED0-4A55-BC46-2CCD27F375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dlaních a prstech - nejvíce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CAEB63F5-B99F-4F30-92F3-56F65FAAB5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006726"/>
            <a:ext cx="3241357" cy="2701131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902C538-34BB-4845-8E23-222C3259A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Na zádech - nejméně</a:t>
            </a:r>
          </a:p>
        </p:txBody>
      </p:sp>
      <p:pic>
        <p:nvPicPr>
          <p:cNvPr id="10" name="Zástupný obsah 9" descr="Obsah obrázku oblečení&#10;&#10;Popis byl vytvořen automaticky">
            <a:extLst>
              <a:ext uri="{FF2B5EF4-FFF2-40B4-BE49-F238E27FC236}">
                <a16:creationId xmlns:a16="http://schemas.microsoft.com/office/drawing/2014/main" id="{C3E5B7D6-4350-40B7-9953-4FD1AE0BFA9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3200400"/>
            <a:ext cx="4037016" cy="2701131"/>
          </a:xfrm>
        </p:spPr>
      </p:pic>
    </p:spTree>
    <p:extLst>
      <p:ext uri="{BB962C8B-B14F-4D97-AF65-F5344CB8AC3E}">
        <p14:creationId xmlns:p14="http://schemas.microsoft.com/office/powerpoint/2010/main" val="44653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3187E-8986-495A-A674-AB7349375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Centra smyslů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92B5622-4A8F-49B3-A2EE-5AAC00ECB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893" y="1825624"/>
            <a:ext cx="6222999" cy="4667249"/>
          </a:xfrm>
        </p:spPr>
      </p:pic>
    </p:spTree>
    <p:extLst>
      <p:ext uri="{BB962C8B-B14F-4D97-AF65-F5344CB8AC3E}">
        <p14:creationId xmlns:p14="http://schemas.microsoft.com/office/powerpoint/2010/main" val="222068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2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5D915E2-B48D-4C2A-86F5-2B6035A70C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8"/>
          <a:stretch/>
        </p:blipFill>
        <p:spPr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AB4BD76-0C2A-4F1A-9C28-2116759B84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5" b="1"/>
          <a:stretch/>
        </p:blipFill>
        <p:spPr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C743FE-CDED-474A-A1C4-0BD056ED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42" y="859536"/>
            <a:ext cx="3624601" cy="12435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Chuť</a:t>
            </a:r>
            <a:endParaRPr lang="en-US" sz="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606DD2-1F56-40E5-8802-34396C06C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6042" y="2512611"/>
            <a:ext cx="3624602" cy="3664351"/>
          </a:xfrm>
        </p:spPr>
        <p:txBody>
          <a:bodyPr vert="horz" lIns="91440" tIns="45720" rIns="91440" bIns="45720" rtlCol="0">
            <a:normAutofit/>
          </a:bodyPr>
          <a:lstStyle/>
          <a:p>
            <a:pPr marL="57150" indent="-285750" defTabSz="914400">
              <a:buFont typeface="Wingdings" panose="05000000000000000000" pitchFamily="2" charset="2"/>
              <a:buChar char="§"/>
            </a:pPr>
            <a:r>
              <a:rPr lang="cs-CZ" sz="2000" dirty="0"/>
              <a:t>Na povrchu jazyka v chuťových pohárcích jsou uloženy chuťové buňky.</a:t>
            </a:r>
          </a:p>
          <a:p>
            <a:pPr marL="57150" indent="-285750" defTabSz="914400">
              <a:buFont typeface="Wingdings" panose="05000000000000000000" pitchFamily="2" charset="2"/>
              <a:buChar char="§"/>
            </a:pPr>
            <a:r>
              <a:rPr lang="cs-CZ" sz="2000" dirty="0"/>
              <a:t>Ty reagují na látky rozpuštěné ve vodě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470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A1E106-DA9F-474D-968F-DE9FC95F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Chuťové vjemy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562D1AC-16AA-47E7-8B49-E6E9AF4F07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683" y="667993"/>
            <a:ext cx="5059847" cy="556873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A946AB6-DB9A-4CDD-A9A6-152AD500F588}"/>
              </a:ext>
            </a:extLst>
          </p:cNvPr>
          <p:cNvSpPr txBox="1"/>
          <p:nvPr/>
        </p:nvSpPr>
        <p:spPr>
          <a:xfrm>
            <a:off x="5715000" y="5867400"/>
            <a:ext cx="103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sladkost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09F823-1AB7-4CAC-A367-EDEC44F321F9}"/>
              </a:ext>
            </a:extLst>
          </p:cNvPr>
          <p:cNvSpPr txBox="1"/>
          <p:nvPr/>
        </p:nvSpPr>
        <p:spPr>
          <a:xfrm>
            <a:off x="7391400" y="4724400"/>
            <a:ext cx="92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slanost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4BE0CD-DE39-42FE-A0C4-C82988D9DC17}"/>
              </a:ext>
            </a:extLst>
          </p:cNvPr>
          <p:cNvSpPr txBox="1"/>
          <p:nvPr/>
        </p:nvSpPr>
        <p:spPr>
          <a:xfrm>
            <a:off x="7620000" y="3427835"/>
            <a:ext cx="1022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kyselost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A0754ED-A950-4824-8B06-41A36A850D94}"/>
              </a:ext>
            </a:extLst>
          </p:cNvPr>
          <p:cNvSpPr txBox="1"/>
          <p:nvPr/>
        </p:nvSpPr>
        <p:spPr>
          <a:xfrm>
            <a:off x="5486400" y="762000"/>
            <a:ext cx="971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hořkost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AA20297-D6F7-498D-999E-D2B98239FE2F}"/>
              </a:ext>
            </a:extLst>
          </p:cNvPr>
          <p:cNvSpPr txBox="1"/>
          <p:nvPr/>
        </p:nvSpPr>
        <p:spPr>
          <a:xfrm>
            <a:off x="345492" y="5414839"/>
            <a:ext cx="4795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kombinací těchto vjemů vznikají ostatní  chutě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 pro tvorbu slin a trávicích šťáv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31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41B80A-9D43-49FF-AD8D-F521AD3E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Centrum chuti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423B26F-0ECE-434C-B135-CC7CF799E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87" y="1813181"/>
            <a:ext cx="5085525" cy="3229308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02266AB-4430-43ED-9270-659FA5A5F0A2}"/>
              </a:ext>
            </a:extLst>
          </p:cNvPr>
          <p:cNvSpPr txBox="1"/>
          <p:nvPr/>
        </p:nvSpPr>
        <p:spPr>
          <a:xfrm>
            <a:off x="304800" y="5334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Centrum vnímaní </a:t>
            </a:r>
            <a:r>
              <a:rPr lang="cs-CZ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chuti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se nachází v temenním laloku </a:t>
            </a:r>
            <a:r>
              <a:rPr lang="cs-CZ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mozkové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kůry, kde se kombinací základních složek tvoří výsledná </a:t>
            </a:r>
            <a:r>
              <a:rPr lang="cs-CZ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chuť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Ta je ovlivněna nejen složením jídla, ale také jeho teplotou (teplá limonáda), konzistencí (mokrý chléb), vzhledem, předchozím vjemem (aperitiv), ale především vůní.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26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7BDE95F-650B-4D12-A3A5-975E461D2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6F2762-8DAC-4DF8-A978-4E2845B51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393" y="5110423"/>
            <a:ext cx="8179546" cy="67154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200" b="1"/>
              <a:t>Čich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9A358A-330B-4A37-9B86-7901231E9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393" y="5855843"/>
            <a:ext cx="8179546" cy="458470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</a:pPr>
            <a:r>
              <a:rPr lang="en-US" sz="1900" dirty="0" err="1"/>
              <a:t>Smysl</a:t>
            </a:r>
            <a:r>
              <a:rPr lang="en-US" sz="1900" dirty="0"/>
              <a:t>, </a:t>
            </a:r>
            <a:r>
              <a:rPr lang="en-US" sz="1900" dirty="0" err="1"/>
              <a:t>který</a:t>
            </a:r>
            <a:r>
              <a:rPr lang="en-US" sz="1900" dirty="0"/>
              <a:t> </a:t>
            </a:r>
            <a:r>
              <a:rPr lang="en-US" sz="1900" dirty="0" err="1"/>
              <a:t>nám</a:t>
            </a:r>
            <a:r>
              <a:rPr lang="en-US" sz="1900" dirty="0"/>
              <a:t> </a:t>
            </a:r>
            <a:r>
              <a:rPr lang="en-US" sz="1900" dirty="0" err="1"/>
              <a:t>umožňuje</a:t>
            </a:r>
            <a:r>
              <a:rPr lang="en-US" sz="1900" dirty="0"/>
              <a:t> </a:t>
            </a:r>
            <a:r>
              <a:rPr lang="en-US" sz="1900" dirty="0" err="1"/>
              <a:t>rozeznat</a:t>
            </a:r>
            <a:r>
              <a:rPr lang="en-US" sz="1900" dirty="0"/>
              <a:t> </a:t>
            </a:r>
            <a:r>
              <a:rPr lang="en-US" sz="1900" dirty="0" err="1"/>
              <a:t>vlastnosti</a:t>
            </a:r>
            <a:r>
              <a:rPr lang="en-US" sz="1900" dirty="0"/>
              <a:t> </a:t>
            </a:r>
            <a:r>
              <a:rPr lang="en-US" sz="1900" dirty="0" err="1"/>
              <a:t>plynných</a:t>
            </a:r>
            <a:r>
              <a:rPr lang="en-US" sz="1900" dirty="0"/>
              <a:t> </a:t>
            </a:r>
            <a:r>
              <a:rPr lang="en-US" sz="1900" dirty="0" err="1"/>
              <a:t>látek</a:t>
            </a:r>
            <a:r>
              <a:rPr lang="en-US" sz="1900" dirty="0"/>
              <a:t>. (</a:t>
            </a:r>
            <a:r>
              <a:rPr lang="en-US" sz="1900" dirty="0" err="1"/>
              <a:t>vůně</a:t>
            </a:r>
            <a:r>
              <a:rPr lang="en-US" sz="1900" dirty="0"/>
              <a:t> a </a:t>
            </a:r>
            <a:r>
              <a:rPr lang="en-US" sz="1900" dirty="0" err="1"/>
              <a:t>zápach</a:t>
            </a:r>
            <a:r>
              <a:rPr lang="en-US" sz="1900" dirty="0"/>
              <a:t>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1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3421" y="640091"/>
            <a:ext cx="6137157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Zástupný obsah 5" descr="Obsah obrázku oblečení&#10;&#10;Popis byl vytvořen automaticky">
            <a:extLst>
              <a:ext uri="{FF2B5EF4-FFF2-40B4-BE49-F238E27FC236}">
                <a16:creationId xmlns:a16="http://schemas.microsoft.com/office/drawing/2014/main" id="{4C89D89F-DA57-4637-9221-64B5386F08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5633" b="1"/>
          <a:stretch/>
        </p:blipFill>
        <p:spPr>
          <a:xfrm>
            <a:off x="1627521" y="804672"/>
            <a:ext cx="5888958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82041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9">
            <a:extLst>
              <a:ext uri="{FF2B5EF4-FFF2-40B4-BE49-F238E27FC236}">
                <a16:creationId xmlns:a16="http://schemas.microsoft.com/office/drawing/2014/main" id="{47BDE95F-650B-4D12-A3A5-975E461D2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E7F55D-B9D9-456F-ADE5-C1E89A1E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393" y="5110423"/>
            <a:ext cx="8179546" cy="67154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200"/>
              <a:t>	Čich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CE7C28-1C25-4415-9EFC-80FDD7DF7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393" y="5855843"/>
            <a:ext cx="8179546" cy="458470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</a:pPr>
            <a:r>
              <a:rPr lang="en-US" sz="2000" dirty="0" err="1"/>
              <a:t>Vůni</a:t>
            </a:r>
            <a:r>
              <a:rPr lang="en-US" sz="2000" dirty="0"/>
              <a:t> </a:t>
            </a:r>
            <a:r>
              <a:rPr lang="en-US" sz="2000" dirty="0" err="1"/>
              <a:t>či</a:t>
            </a:r>
            <a:r>
              <a:rPr lang="en-US" sz="2000" dirty="0"/>
              <a:t> </a:t>
            </a:r>
            <a:r>
              <a:rPr lang="en-US" sz="2000" dirty="0" err="1"/>
              <a:t>zápach</a:t>
            </a:r>
            <a:r>
              <a:rPr lang="en-US" sz="2000" dirty="0"/>
              <a:t> </a:t>
            </a:r>
            <a:r>
              <a:rPr lang="en-US" sz="2000" dirty="0" err="1"/>
              <a:t>vnímáme</a:t>
            </a:r>
            <a:r>
              <a:rPr lang="en-US" sz="2000" dirty="0"/>
              <a:t> </a:t>
            </a:r>
            <a:r>
              <a:rPr lang="en-US" sz="2000" dirty="0" err="1"/>
              <a:t>jen</a:t>
            </a:r>
            <a:r>
              <a:rPr lang="en-US" sz="2000" dirty="0"/>
              <a:t> </a:t>
            </a:r>
            <a:r>
              <a:rPr lang="en-US" sz="2000" dirty="0" err="1"/>
              <a:t>určitou</a:t>
            </a:r>
            <a:r>
              <a:rPr lang="en-US" sz="2000" dirty="0"/>
              <a:t> </a:t>
            </a:r>
            <a:r>
              <a:rPr lang="en-US" sz="2000" dirty="0" err="1"/>
              <a:t>chvíli</a:t>
            </a:r>
            <a:r>
              <a:rPr lang="en-US" sz="2000" dirty="0"/>
              <a:t>, </a:t>
            </a:r>
            <a:r>
              <a:rPr lang="en-US" sz="2000" dirty="0" err="1"/>
              <a:t>dochází</a:t>
            </a:r>
            <a:r>
              <a:rPr lang="en-US" sz="2000" dirty="0"/>
              <a:t> k </a:t>
            </a:r>
            <a:r>
              <a:rPr lang="en-US" sz="2000" dirty="0" err="1"/>
              <a:t>otupení</a:t>
            </a:r>
            <a:r>
              <a:rPr lang="en-US" sz="2000" dirty="0"/>
              <a:t> </a:t>
            </a:r>
            <a:r>
              <a:rPr lang="en-US" sz="2000" dirty="0" err="1"/>
              <a:t>tohoto</a:t>
            </a:r>
            <a:r>
              <a:rPr lang="en-US" sz="2000" dirty="0"/>
              <a:t> </a:t>
            </a:r>
            <a:r>
              <a:rPr lang="en-US" sz="2000" dirty="0" err="1"/>
              <a:t>smyslu</a:t>
            </a:r>
            <a:r>
              <a:rPr lang="en-US" sz="2000" dirty="0"/>
              <a:t>.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1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3421" y="640091"/>
            <a:ext cx="6137157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Zástupný obsah 5" descr="Obsah obrázku zeď, interiér, osoba&#10;&#10;Popis byl vytvořen automaticky">
            <a:extLst>
              <a:ext uri="{FF2B5EF4-FFF2-40B4-BE49-F238E27FC236}">
                <a16:creationId xmlns:a16="http://schemas.microsoft.com/office/drawing/2014/main" id="{7D227503-A69E-4366-B090-23317BFD57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0708"/>
          <a:stretch/>
        </p:blipFill>
        <p:spPr>
          <a:xfrm>
            <a:off x="1627521" y="804672"/>
            <a:ext cx="5888958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8410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610B62-EEF8-4526-A7B2-4E91F131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FCF2E1-8B34-4E53-B45B-381263689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394" y="640081"/>
            <a:ext cx="2620756" cy="2712719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000" dirty="0" err="1"/>
              <a:t>Čich</a:t>
            </a:r>
            <a:endParaRPr lang="en-US" sz="40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D7480F-C0D2-41F4-8AE4-1BDDE0CE0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204" y="3733800"/>
            <a:ext cx="2839196" cy="2712719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 err="1"/>
              <a:t>Čichové</a:t>
            </a:r>
            <a:r>
              <a:rPr lang="en-US" sz="2400" dirty="0"/>
              <a:t> </a:t>
            </a:r>
            <a:r>
              <a:rPr lang="en-US" sz="2400" dirty="0" err="1"/>
              <a:t>ústrojí</a:t>
            </a:r>
            <a:r>
              <a:rPr lang="en-US" sz="2400" dirty="0"/>
              <a:t> je </a:t>
            </a:r>
            <a:r>
              <a:rPr lang="en-US" sz="2400" dirty="0" err="1"/>
              <a:t>uloženo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sliznici</a:t>
            </a:r>
            <a:r>
              <a:rPr lang="en-US" sz="2400" dirty="0"/>
              <a:t> </a:t>
            </a:r>
            <a:r>
              <a:rPr lang="en-US" sz="2400" dirty="0" err="1"/>
              <a:t>horní</a:t>
            </a:r>
            <a:r>
              <a:rPr lang="en-US" sz="2400" dirty="0"/>
              <a:t> </a:t>
            </a:r>
            <a:r>
              <a:rPr lang="en-US" sz="2400" dirty="0" err="1"/>
              <a:t>části</a:t>
            </a:r>
            <a:r>
              <a:rPr lang="en-US" sz="2400" dirty="0"/>
              <a:t> </a:t>
            </a:r>
            <a:r>
              <a:rPr lang="en-US" sz="2400" dirty="0" err="1"/>
              <a:t>nosní</a:t>
            </a:r>
            <a:r>
              <a:rPr lang="en-US" sz="2400" dirty="0"/>
              <a:t> </a:t>
            </a:r>
            <a:r>
              <a:rPr lang="en-US" sz="2400" dirty="0" err="1"/>
              <a:t>dutiny</a:t>
            </a:r>
            <a:endParaRPr lang="cs-CZ" sz="2400" dirty="0"/>
          </a:p>
          <a:p>
            <a:pPr marL="342900" indent="-342900" defTabSz="91440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Zde jsou uložené čichové buňky</a:t>
            </a:r>
          </a:p>
          <a:p>
            <a:pPr defTabSz="914400">
              <a:spcBef>
                <a:spcPts val="1000"/>
              </a:spcBef>
            </a:pPr>
            <a:endParaRPr 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9444" y="0"/>
            <a:ext cx="5674556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6927" y="640091"/>
            <a:ext cx="469959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9893E0D-C802-464E-838B-2CEDAF1FC2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9" b="3"/>
          <a:stretch/>
        </p:blipFill>
        <p:spPr>
          <a:xfrm>
            <a:off x="4081301" y="804672"/>
            <a:ext cx="4450842" cy="524865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5314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355FE-3BD0-44D1-AF8C-C9CE6FE0C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613" y="278760"/>
            <a:ext cx="7886700" cy="1325563"/>
          </a:xfrm>
        </p:spPr>
        <p:txBody>
          <a:bodyPr/>
          <a:lstStyle/>
          <a:p>
            <a:r>
              <a:rPr lang="cs-CZ" u="sng" dirty="0"/>
              <a:t>Snížený čich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A9A1D6-9A02-4381-B40E-C0D09D7E8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28637"/>
          </a:xfrm>
        </p:spPr>
        <p:txBody>
          <a:bodyPr>
            <a:normAutofit/>
          </a:bodyPr>
          <a:lstStyle/>
          <a:p>
            <a:r>
              <a:rPr lang="cs-CZ" sz="2400" dirty="0"/>
              <a:t>Při rýmě</a:t>
            </a:r>
          </a:p>
        </p:txBody>
      </p:sp>
      <p:pic>
        <p:nvPicPr>
          <p:cNvPr id="8" name="Zástupný obsah 7" descr="Obsah obrázku oblečení, osoba&#10;&#10;Popis byl vytvořen automaticky">
            <a:extLst>
              <a:ext uri="{FF2B5EF4-FFF2-40B4-BE49-F238E27FC236}">
                <a16:creationId xmlns:a16="http://schemas.microsoft.com/office/drawing/2014/main" id="{D72FB4B9-00D3-4DBE-BD0D-0055EB87E4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4" y="2388548"/>
            <a:ext cx="4180007" cy="1943894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7BBA97-E131-4441-8D10-C8C05AF43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92961" y="2057400"/>
            <a:ext cx="1828800" cy="823912"/>
          </a:xfrm>
        </p:spPr>
        <p:txBody>
          <a:bodyPr>
            <a:normAutofit/>
          </a:bodyPr>
          <a:lstStyle/>
          <a:p>
            <a:r>
              <a:rPr lang="cs-CZ" sz="2400" dirty="0"/>
              <a:t>kuřáci</a:t>
            </a:r>
          </a:p>
        </p:txBody>
      </p:sp>
      <p:pic>
        <p:nvPicPr>
          <p:cNvPr id="10" name="Zástupný obsah 9" descr="Obsah obrázku muž&#10;&#10;Popis byl vytvořen automaticky">
            <a:extLst>
              <a:ext uri="{FF2B5EF4-FFF2-40B4-BE49-F238E27FC236}">
                <a16:creationId xmlns:a16="http://schemas.microsoft.com/office/drawing/2014/main" id="{5F140FD6-622B-4435-AD2A-991DCC96F6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3124200"/>
            <a:ext cx="3778770" cy="2514600"/>
          </a:xfrm>
        </p:spPr>
      </p:pic>
    </p:spTree>
    <p:extLst>
      <p:ext uri="{BB962C8B-B14F-4D97-AF65-F5344CB8AC3E}">
        <p14:creationId xmlns:p14="http://schemas.microsoft.com/office/powerpoint/2010/main" val="152103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27EE97-C1A5-4200-80E3-5A1E7EFC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Centrum čichu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F57ED5E-E289-4904-80C8-C0C249316E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037" y="1675227"/>
            <a:ext cx="6509924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31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193</Words>
  <Application>Microsoft Office PowerPoint</Application>
  <PresentationFormat>Předvádění na obrazovce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Wingdings</vt:lpstr>
      <vt:lpstr>Motiv Office</vt:lpstr>
      <vt:lpstr>Smyslová soustava</vt:lpstr>
      <vt:lpstr>Chuť</vt:lpstr>
      <vt:lpstr>Chuťové vjemy</vt:lpstr>
      <vt:lpstr>Centrum chuti</vt:lpstr>
      <vt:lpstr>Čich</vt:lpstr>
      <vt:lpstr> Čich</vt:lpstr>
      <vt:lpstr>Čich</vt:lpstr>
      <vt:lpstr>Snížený čich</vt:lpstr>
      <vt:lpstr>Centrum čichu</vt:lpstr>
      <vt:lpstr>HMAT</vt:lpstr>
      <vt:lpstr>Hmatová tělíska</vt:lpstr>
      <vt:lpstr>Uložení hmatových tělísek</vt:lpstr>
      <vt:lpstr>Centra smyslů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Šnircová Monika</cp:lastModifiedBy>
  <cp:revision>7</cp:revision>
  <cp:lastPrinted>1601-01-01T00:00:00Z</cp:lastPrinted>
  <dcterms:created xsi:type="dcterms:W3CDTF">1601-01-01T00:00:00Z</dcterms:created>
  <dcterms:modified xsi:type="dcterms:W3CDTF">2021-05-24T19:17:49Z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