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3" r:id="rId8"/>
    <p:sldId id="262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04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91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0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38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68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53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45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72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481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171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14352" y="1020871"/>
            <a:ext cx="5220569" cy="2849671"/>
          </a:xfrm>
        </p:spPr>
        <p:txBody>
          <a:bodyPr>
            <a:normAutofit/>
          </a:bodyPr>
          <a:lstStyle/>
          <a:p>
            <a:pPr algn="l"/>
            <a:r>
              <a:rPr lang="cs-CZ" sz="5200" b="1" dirty="0">
                <a:solidFill>
                  <a:srgbClr val="FFFFFF"/>
                </a:solidFill>
              </a:rPr>
              <a:t>Vyšší rostliny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1078" y="3962088"/>
            <a:ext cx="4584057" cy="1186108"/>
          </a:xfrm>
        </p:spPr>
        <p:txBody>
          <a:bodyPr>
            <a:normAutofit/>
          </a:bodyPr>
          <a:lstStyle/>
          <a:p>
            <a:pPr algn="l"/>
            <a:r>
              <a:rPr lang="cs-CZ" b="1">
                <a:solidFill>
                  <a:srgbClr val="FFFFFF">
                    <a:alpha val="70000"/>
                  </a:srgbClr>
                </a:solidFill>
              </a:rPr>
              <a:t>MECHOROSTY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6378"/>
            <a:ext cx="6347713" cy="659160"/>
          </a:xfrm>
        </p:spPr>
        <p:txBody>
          <a:bodyPr>
            <a:normAutofit fontScale="90000"/>
          </a:bodyPr>
          <a:lstStyle/>
          <a:p>
            <a:r>
              <a:rPr lang="cs-CZ" dirty="0"/>
              <a:t>Bělomech sivý</a:t>
            </a:r>
          </a:p>
        </p:txBody>
      </p:sp>
      <p:pic>
        <p:nvPicPr>
          <p:cNvPr id="4" name="Zástupný symbol pro obsah 3" descr="belomech-siv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6617709" cy="496328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5852C98-914C-4753-839A-E7004D456E2F}"/>
              </a:ext>
            </a:extLst>
          </p:cNvPr>
          <p:cNvSpPr txBox="1"/>
          <p:nvPr/>
        </p:nvSpPr>
        <p:spPr>
          <a:xfrm>
            <a:off x="1043608" y="6257232"/>
            <a:ext cx="480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tvoří bochánkovité polštáře především v lesích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646331"/>
          </a:xfrm>
        </p:spPr>
        <p:txBody>
          <a:bodyPr>
            <a:normAutofit fontScale="90000"/>
          </a:bodyPr>
          <a:lstStyle/>
          <a:p>
            <a:r>
              <a:rPr lang="cs-CZ" dirty="0"/>
              <a:t>Ploník ztenčený</a:t>
            </a:r>
          </a:p>
        </p:txBody>
      </p:sp>
      <p:pic>
        <p:nvPicPr>
          <p:cNvPr id="4" name="Zástupný symbol pro obsah 3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696744" cy="485513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78632B9-781A-421C-AED8-5D0A2430BAB3}"/>
              </a:ext>
            </a:extLst>
          </p:cNvPr>
          <p:cNvSpPr txBox="1"/>
          <p:nvPr/>
        </p:nvSpPr>
        <p:spPr>
          <a:xfrm>
            <a:off x="971600" y="6453336"/>
            <a:ext cx="374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z nejběžnějších mechů v lese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1641" y="476672"/>
            <a:ext cx="8079581" cy="481195"/>
          </a:xfrm>
        </p:spPr>
        <p:txBody>
          <a:bodyPr>
            <a:normAutofit fontScale="90000"/>
          </a:bodyPr>
          <a:lstStyle/>
          <a:p>
            <a:r>
              <a:rPr lang="cs-CZ" dirty="0"/>
              <a:t>Baňatka obecná</a:t>
            </a:r>
          </a:p>
        </p:txBody>
      </p:sp>
      <p:pic>
        <p:nvPicPr>
          <p:cNvPr id="4" name="Zástupný symbol pro obsah 3" descr="B_rutabulum_BB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272808" cy="52882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8CECB-0333-4A72-BBCB-B98A7CBB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97" y="169589"/>
            <a:ext cx="8079581" cy="769227"/>
          </a:xfrm>
        </p:spPr>
        <p:txBody>
          <a:bodyPr/>
          <a:lstStyle/>
          <a:p>
            <a:r>
              <a:rPr lang="cs-CZ" dirty="0"/>
              <a:t>Trávník </a:t>
            </a:r>
            <a:r>
              <a:rPr lang="cs-CZ" dirty="0" err="1"/>
              <a:t>Schreberův</a:t>
            </a:r>
            <a:endParaRPr lang="cs-CZ" dirty="0"/>
          </a:p>
        </p:txBody>
      </p:sp>
      <p:pic>
        <p:nvPicPr>
          <p:cNvPr id="5" name="Zástupný obsah 4" descr="Obsah obrázku tráva, rostlina, mlok&#10;&#10;Popis byl vytvořen automaticky">
            <a:extLst>
              <a:ext uri="{FF2B5EF4-FFF2-40B4-BE49-F238E27FC236}">
                <a16:creationId xmlns:a16="http://schemas.microsoft.com/office/drawing/2014/main" id="{CA202272-DC86-4D73-BDC1-A00050E3B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980"/>
            <a:ext cx="7128792" cy="4752529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2C4B45-507D-4C4B-8895-87470E32C1E9}"/>
              </a:ext>
            </a:extLst>
          </p:cNvPr>
          <p:cNvSpPr txBox="1"/>
          <p:nvPr/>
        </p:nvSpPr>
        <p:spPr>
          <a:xfrm>
            <a:off x="899592" y="60932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Lodyžka je červenooranžová</a:t>
            </a:r>
          </a:p>
        </p:txBody>
      </p:sp>
    </p:spTree>
    <p:extLst>
      <p:ext uri="{BB962C8B-B14F-4D97-AF65-F5344CB8AC3E}">
        <p14:creationId xmlns:p14="http://schemas.microsoft.com/office/powerpoint/2010/main" val="4730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90C1C-6C89-4CB2-9AB3-7DFEA9034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/>
          <a:lstStyle/>
          <a:p>
            <a:r>
              <a:rPr lang="cs-CZ" dirty="0"/>
              <a:t>Měřík tečkovaný</a:t>
            </a:r>
          </a:p>
        </p:txBody>
      </p:sp>
      <p:pic>
        <p:nvPicPr>
          <p:cNvPr id="5" name="Zástupný obsah 4" descr="Obsah obrázku exteriér, zelená, rostlina&#10;&#10;Popis byl vytvořen automaticky">
            <a:extLst>
              <a:ext uri="{FF2B5EF4-FFF2-40B4-BE49-F238E27FC236}">
                <a16:creationId xmlns:a16="http://schemas.microsoft.com/office/drawing/2014/main" id="{A7261A0A-6936-4C19-9C71-4446AB06D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6721693" cy="4484077"/>
          </a:xfrm>
        </p:spPr>
      </p:pic>
    </p:spTree>
    <p:extLst>
      <p:ext uri="{BB962C8B-B14F-4D97-AF65-F5344CB8AC3E}">
        <p14:creationId xmlns:p14="http://schemas.microsoft.com/office/powerpoint/2010/main" val="6266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16593" y="499533"/>
            <a:ext cx="4940710" cy="1658198"/>
          </a:xfrm>
        </p:spPr>
        <p:txBody>
          <a:bodyPr>
            <a:normAutofit/>
          </a:bodyPr>
          <a:lstStyle/>
          <a:p>
            <a:r>
              <a:rPr lang="cs-CZ" b="1" dirty="0"/>
              <a:t>Charakteristika</a:t>
            </a:r>
          </a:p>
        </p:txBody>
      </p:sp>
      <p:pic>
        <p:nvPicPr>
          <p:cNvPr id="5" name="Obrázek 4" descr="Obsah obrázku rostlina, strom&#10;&#10;Popis byl vytvořen automaticky">
            <a:extLst>
              <a:ext uri="{FF2B5EF4-FFF2-40B4-BE49-F238E27FC236}">
                <a16:creationId xmlns:a16="http://schemas.microsoft.com/office/drawing/2014/main" id="{703A1B1F-1817-40BC-A545-9AF6FC695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r="-2" b="15962"/>
          <a:stretch/>
        </p:blipFill>
        <p:spPr>
          <a:xfrm rot="5400000">
            <a:off x="-818058" y="1933637"/>
            <a:ext cx="5588101" cy="300098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6593" y="2011680"/>
            <a:ext cx="4940710" cy="3864732"/>
          </a:xfrm>
        </p:spPr>
        <p:txBody>
          <a:bodyPr>
            <a:normAutofit/>
          </a:bodyPr>
          <a:lstStyle/>
          <a:p>
            <a:r>
              <a:rPr lang="cs-CZ" sz="2000"/>
              <a:t>První zelené suchozemské rostliny</a:t>
            </a:r>
          </a:p>
          <a:p>
            <a:r>
              <a:rPr lang="cs-CZ" sz="2000"/>
              <a:t>Vznikly ze zelených řas</a:t>
            </a:r>
          </a:p>
          <a:p>
            <a:r>
              <a:rPr lang="cs-CZ" sz="2000"/>
              <a:t>Nemají vyvinuté pravé kořeny, stonky a listy</a:t>
            </a:r>
          </a:p>
          <a:p>
            <a:r>
              <a:rPr lang="cs-CZ" sz="2000"/>
              <a:t>Rozmnožují se pomocí výtrusů (v tobolce)</a:t>
            </a:r>
          </a:p>
          <a:p>
            <a:r>
              <a:rPr lang="cs-CZ" sz="2000"/>
              <a:t>Význam:</a:t>
            </a:r>
          </a:p>
          <a:p>
            <a:r>
              <a:rPr lang="cs-CZ" sz="2000"/>
              <a:t>Zadržují vodu – brání vysychání půdy</a:t>
            </a:r>
          </a:p>
          <a:p>
            <a:r>
              <a:rPr lang="cs-CZ" sz="2000"/>
              <a:t>Odpařují vodu – zvlhčení ovzduší</a:t>
            </a:r>
          </a:p>
          <a:p>
            <a:r>
              <a:rPr lang="cs-CZ" sz="2000"/>
              <a:t>Podílí se na tvorbě humusu</a:t>
            </a:r>
          </a:p>
          <a:p>
            <a:r>
              <a:rPr lang="cs-CZ" sz="2000"/>
              <a:t>Zabraňují odnosu půdy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 descr="Obsah obrázku rostlina, agáve&#10;&#10;Popis byl vytvořen automaticky">
            <a:extLst>
              <a:ext uri="{FF2B5EF4-FFF2-40B4-BE49-F238E27FC236}">
                <a16:creationId xmlns:a16="http://schemas.microsoft.com/office/drawing/2014/main" id="{F4BD9BCD-93E3-4C55-801D-8BC6D1E44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17" y="1505473"/>
            <a:ext cx="2198812" cy="479593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0201" y="174723"/>
            <a:ext cx="8079581" cy="1094037"/>
          </a:xfrm>
        </p:spPr>
        <p:txBody>
          <a:bodyPr/>
          <a:lstStyle/>
          <a:p>
            <a:r>
              <a:rPr lang="cs-CZ" b="1" dirty="0"/>
              <a:t>Stavba těla mechové rostliny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80112" y="1628800"/>
            <a:ext cx="17281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tobolka  krytá čepičkou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80112" y="4149080"/>
            <a:ext cx="1224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lodyžka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08104" y="5733256"/>
            <a:ext cx="2664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příchytná vlákna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04021" y="2337383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štět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043981" y="348997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lístky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6128"/>
            <a:ext cx="8079581" cy="625211"/>
          </a:xfrm>
        </p:spPr>
        <p:txBody>
          <a:bodyPr>
            <a:normAutofit fontScale="90000"/>
          </a:bodyPr>
          <a:lstStyle/>
          <a:p>
            <a:r>
              <a:rPr lang="cs-CZ" dirty="0"/>
              <a:t>Životní cyklus mechů</a:t>
            </a:r>
          </a:p>
        </p:txBody>
      </p:sp>
      <p:pic>
        <p:nvPicPr>
          <p:cNvPr id="4" name="Zástupný symbol pro obsah 3" descr="schém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0120" y="1277823"/>
            <a:ext cx="7630048" cy="479713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2339752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43608" y="5877272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63888" y="4509120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20072" y="3429000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75656" y="1700808"/>
            <a:ext cx="14401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1628800"/>
            <a:ext cx="1897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Štět s výtrusy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007453" y="2090465"/>
            <a:ext cx="112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výtrus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660232" y="1556792"/>
            <a:ext cx="149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prvoklíček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596336" y="2708920"/>
            <a:ext cx="1547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mechová rostlina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10214" y="530120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oplození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8446D8-4F26-41CA-91C8-36357E98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mechů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2D2E73D-29FE-403C-8827-6A08A339AAA8}"/>
              </a:ext>
            </a:extLst>
          </p:cNvPr>
          <p:cNvSpPr txBox="1"/>
          <p:nvPr/>
        </p:nvSpPr>
        <p:spPr>
          <a:xfrm>
            <a:off x="158338" y="2276872"/>
            <a:ext cx="8748742" cy="2179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Mechová rostlina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 pohlavní orgány –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samičí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obsahuje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buňku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-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samčí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obsahuje pohyblivé buňky –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spermatozoidy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kapce vody dojde k oplození, po oplození vyroste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štět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který nese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tobolku s výtrusy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dozrání výtrusy z tobolky vypadnou, ve vlhku začnou klíčit v útvar označovaný jako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prvoklíček,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kterého vyroste </a:t>
            </a: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nová mechová rostlina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6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F0835F-B527-4488-A821-87C812F84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9909" y="499533"/>
            <a:ext cx="2551176" cy="1920240"/>
          </a:xfrm>
        </p:spPr>
        <p:txBody>
          <a:bodyPr anchor="b">
            <a:normAutofit/>
          </a:bodyPr>
          <a:lstStyle/>
          <a:p>
            <a:r>
              <a:rPr lang="cs-CZ" sz="3500" b="1">
                <a:solidFill>
                  <a:srgbClr val="FFFFFF"/>
                </a:solidFill>
              </a:rPr>
              <a:t>Játrovky</a:t>
            </a:r>
          </a:p>
        </p:txBody>
      </p:sp>
      <p:pic>
        <p:nvPicPr>
          <p:cNvPr id="5" name="Obrázek 4" descr="Obsah obrázku rostlina, zelená, strom, zavřít&#10;&#10;Popis byl vytvořen automaticky">
            <a:extLst>
              <a:ext uri="{FF2B5EF4-FFF2-40B4-BE49-F238E27FC236}">
                <a16:creationId xmlns:a16="http://schemas.microsoft.com/office/drawing/2014/main" id="{15492576-EB2F-46CB-9889-A5449B3BE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r="21185"/>
          <a:stretch/>
        </p:blipFill>
        <p:spPr>
          <a:xfrm>
            <a:off x="475499" y="640080"/>
            <a:ext cx="4708897" cy="5588101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9909" y="2419773"/>
            <a:ext cx="2551176" cy="33580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FFFF"/>
                </a:solidFill>
              </a:rPr>
              <a:t> Tvoří přechodnou skupinu mezi nižšími a vyššími rostlinami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FFFF"/>
                </a:solidFill>
              </a:rPr>
              <a:t> Mají STÉLKU a vyvinutá PLETIVA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FFFF"/>
                </a:solidFill>
              </a:rPr>
              <a:t> Porostnice mnohotvárná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F0835F-B527-4488-A821-87C812F84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9909" y="499533"/>
            <a:ext cx="2551176" cy="13452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500" b="1" dirty="0" err="1">
                <a:solidFill>
                  <a:srgbClr val="FFFFFF"/>
                </a:solidFill>
              </a:rPr>
              <a:t>Mechy</a:t>
            </a:r>
            <a:endParaRPr lang="en-US" sz="3500" b="1" dirty="0">
              <a:solidFill>
                <a:srgbClr val="FFFFFF"/>
              </a:solidFill>
            </a:endParaRPr>
          </a:p>
        </p:txBody>
      </p:sp>
      <p:pic>
        <p:nvPicPr>
          <p:cNvPr id="4" name="Zástupný symbol pro obsah 3" descr="štět s tobolkou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7733" r="-1" b="-1"/>
          <a:stretch/>
        </p:blipFill>
        <p:spPr>
          <a:xfrm>
            <a:off x="475499" y="640080"/>
            <a:ext cx="4708897" cy="55881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2FBD7B5-9FB0-419C-B487-A2F3228824D3}"/>
              </a:ext>
            </a:extLst>
          </p:cNvPr>
          <p:cNvSpPr txBox="1"/>
          <p:nvPr/>
        </p:nvSpPr>
        <p:spPr>
          <a:xfrm>
            <a:off x="6129908" y="2419773"/>
            <a:ext cx="2834579" cy="33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lnSpc>
                <a:spcPct val="85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1600" dirty="0" err="1">
                <a:solidFill>
                  <a:srgbClr val="FFFFFF"/>
                </a:solidFill>
              </a:rPr>
              <a:t>Vyskytují</a:t>
            </a:r>
            <a:r>
              <a:rPr lang="en-US" sz="1600" dirty="0">
                <a:solidFill>
                  <a:srgbClr val="FFFFFF"/>
                </a:solidFill>
              </a:rPr>
              <a:t> se </a:t>
            </a:r>
            <a:r>
              <a:rPr lang="en-US" sz="1600" dirty="0" err="1">
                <a:solidFill>
                  <a:srgbClr val="FFFFFF"/>
                </a:solidFill>
              </a:rPr>
              <a:t>na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plotech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zídkách</a:t>
            </a:r>
            <a:r>
              <a:rPr lang="en-US" sz="1600" dirty="0">
                <a:solidFill>
                  <a:srgbClr val="FFFFFF"/>
                </a:solidFill>
              </a:rPr>
              <a:t>, v </a:t>
            </a:r>
            <a:r>
              <a:rPr lang="en-US" sz="1600" dirty="0" err="1">
                <a:solidFill>
                  <a:srgbClr val="FFFFFF"/>
                </a:solidFill>
              </a:rPr>
              <a:t>trávě</a:t>
            </a:r>
            <a:r>
              <a:rPr lang="en-US" sz="1600" dirty="0">
                <a:solidFill>
                  <a:srgbClr val="FFFFFF"/>
                </a:solidFill>
              </a:rPr>
              <a:t>  </a:t>
            </a:r>
            <a:r>
              <a:rPr lang="en-US" sz="1600" dirty="0" err="1">
                <a:solidFill>
                  <a:srgbClr val="FFFFFF"/>
                </a:solidFill>
              </a:rPr>
              <a:t>nebo</a:t>
            </a:r>
            <a:r>
              <a:rPr lang="en-US" sz="1600" dirty="0">
                <a:solidFill>
                  <a:srgbClr val="FFFFFF"/>
                </a:solidFill>
              </a:rPr>
              <a:t> v lese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433083"/>
            <a:ext cx="2378225" cy="624396"/>
          </a:xfrm>
        </p:spPr>
        <p:txBody>
          <a:bodyPr>
            <a:normAutofit fontScale="90000"/>
          </a:bodyPr>
          <a:lstStyle/>
          <a:p>
            <a:r>
              <a:rPr lang="cs-CZ" dirty="0"/>
              <a:t>Rašeliník</a:t>
            </a:r>
          </a:p>
        </p:txBody>
      </p:sp>
      <p:pic>
        <p:nvPicPr>
          <p:cNvPr id="4" name="Zástupný symbol pro obsah 3" descr="rašeliní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13250"/>
            <a:ext cx="6288698" cy="471652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F96A69-B1DE-452E-ACA0-91A6F62CFD50}"/>
              </a:ext>
            </a:extLst>
          </p:cNvPr>
          <p:cNvSpPr txBox="1"/>
          <p:nvPr/>
        </p:nvSpPr>
        <p:spPr>
          <a:xfrm>
            <a:off x="872734" y="5373216"/>
            <a:ext cx="7668344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nemá příchytná vlákna, na vrcholu stále dorůstá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spodní část odumírá – vznik rašeliny (porosty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rašeliniště)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ráva, obloha, pole, exteriér&#10;&#10;Popis byl vytvořen automaticky">
            <a:extLst>
              <a:ext uri="{FF2B5EF4-FFF2-40B4-BE49-F238E27FC236}">
                <a16:creationId xmlns:a16="http://schemas.microsoft.com/office/drawing/2014/main" id="{FD9EB367-B95E-4905-A667-960E031B3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3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761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0</TotalTime>
  <Words>216</Words>
  <Application>Microsoft Office PowerPoint</Application>
  <PresentationFormat>Předvádění na obrazovce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Metropole</vt:lpstr>
      <vt:lpstr>Vyšší rostliny</vt:lpstr>
      <vt:lpstr>Charakteristika</vt:lpstr>
      <vt:lpstr>Stavba těla mechové rostliny</vt:lpstr>
      <vt:lpstr>Životní cyklus mechů</vt:lpstr>
      <vt:lpstr>Životní cyklus mechů</vt:lpstr>
      <vt:lpstr>Játrovky</vt:lpstr>
      <vt:lpstr>Mechy</vt:lpstr>
      <vt:lpstr>Rašeliník</vt:lpstr>
      <vt:lpstr>Prezentace aplikace PowerPoint</vt:lpstr>
      <vt:lpstr>Bělomech sivý</vt:lpstr>
      <vt:lpstr>Ploník ztenčený</vt:lpstr>
      <vt:lpstr>Baňatka obecná</vt:lpstr>
      <vt:lpstr>Trávník Schreberův</vt:lpstr>
      <vt:lpstr>Měřík tečkovaný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Vyšší rostliny</dc:title>
  <dc:creator>MiraSn</dc:creator>
  <cp:lastModifiedBy>Šnircová Monika</cp:lastModifiedBy>
  <cp:revision>21</cp:revision>
  <dcterms:created xsi:type="dcterms:W3CDTF">2013-03-14T13:57:09Z</dcterms:created>
  <dcterms:modified xsi:type="dcterms:W3CDTF">2021-04-27T06:41:09Z</dcterms:modified>
</cp:coreProperties>
</file>