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64" r:id="rId3"/>
    <p:sldId id="262" r:id="rId4"/>
    <p:sldId id="257" r:id="rId5"/>
    <p:sldId id="263" r:id="rId6"/>
    <p:sldId id="265" r:id="rId7"/>
    <p:sldId id="266" r:id="rId8"/>
    <p:sldId id="258" r:id="rId9"/>
    <p:sldId id="261" r:id="rId10"/>
    <p:sldId id="260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A11661C-B5CC-431D-907B-EE4927EEA69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A6C99FD-5C65-45C2-BE8D-09E43D234DE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238E112-738B-4756-AC10-7E64AD5DBF7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42496D4D-6EF6-491A-ABBD-A5EB2CEEF1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7527753-0E87-4741-A6E0-DBABFC12CD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4CA6B1-02D6-4CA0-9D5E-F85163DBB5F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7B12-0DD0-4538-8852-3C47CCD2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6F3CC6-D23D-4347-A126-6FA851B53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B4B69C-8DBF-433B-8991-705D9946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7CA842-E1FC-4B46-8535-ED4E652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57EE0-5670-4CA9-98FB-E0B9EE4F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B2ED4-985B-49C7-8AE0-FA386C4346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46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611D0A-C4B7-44C2-81CF-DA2DFC32D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870E72-4DE5-4846-AAF3-329A299C7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212A1-2247-4295-85CC-EF38D2A2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55315-0567-48E4-BB3A-E92613BE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8C296-D3DC-4A32-8CBC-0A2B699D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8D97-DAA8-445C-A956-1270A4831A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08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2498D-EF61-4A26-BBCC-BA85290B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A6B32-CAC5-4532-84AE-508723B3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C16D9-6D96-4339-BA33-C464EFB5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ECEDDA-1043-437F-8031-93A5F106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2A1BA-4269-4D1C-B929-E60ACE71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423C0-1B13-47F8-A918-C19BFC6240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4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EC16-0684-4102-A985-7A6887DF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E0348-9677-432B-A606-1EE12638B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F992F-3AA3-447A-A7FE-1B0FFA70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7F1EE-33F1-4A8E-8BA1-E07A1A7E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9C0BD-44B2-4430-9674-BBA2A64B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0ECF-904D-47AE-B4CC-5402544665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774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D10D8-3837-40AB-AE14-1A59A879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80669-9A68-40D1-BC64-1E0D8E769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D977B8-9162-48A9-B021-8660A5F39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45587-F689-4BD4-99CD-2486F64B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AFB7B-1A6F-450C-980B-5C045A68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7E31D8-247E-4D10-9A2E-ED3E42CF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458B-EE7F-46E3-B754-E5DA30082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232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ECF05-2146-4192-82A7-C032FA69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0A72D8-C966-4981-B6B9-C8C709E2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A0FC45-C4C4-4849-8B0D-8927295A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E072DD-7D3C-4F96-B5A7-F6503938F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6D2D7A-0FD4-4808-BB49-501B9D5B4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37BD1C-5B92-4C4B-AD15-CFBAEAA2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C0DE77-150A-4EE0-ABC9-4550BA23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B88900-E106-42D7-B161-9D1551C8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7DE1-6FCD-4C7C-BF23-6C9F26630B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0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97BB6-867D-4AEC-B980-C680548D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137961-E39F-43C2-A858-0BAF4896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294B62-AAFB-41F5-8535-AD7161CD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67FAD-951C-46A3-9ABA-9C24EBE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C7897-9FA4-45E0-B6BA-119D6083E8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928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B0EE23-30E4-49E5-88D0-DE5C0EA0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9A1E95-DA5E-4487-A233-1F35F327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B55FED-D74F-476B-BD01-D585B078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E6AC-D146-4D7C-8D22-97E41AF45B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6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3969A-F891-476D-A241-2EF47F6D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F3072-6706-46D4-A2C6-38CD5778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332153-347F-475F-9FAD-5FCFEFBE1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65C716-5D56-4083-9ED9-C7FDA7C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FAF009-A2CA-41A1-9032-5BE2F74C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8F7788-12B4-4A32-B211-26D470C4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DA64-0B50-4F48-9321-78CA264A5D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5A6ED-6A7C-40A2-940C-4F1CBA91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06BAE7-8D61-47F7-820E-4A3489448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5EBA34-94D5-4879-B7C1-206A2544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85D2B5-1CE0-4149-9FDB-C588DFF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6AFE0C-1457-4B9A-BDDE-8485E274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7AB755-7450-4E35-A619-3F0BB9B9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19A3-FCCB-404C-8778-CE9C8BF7DB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27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5BA538D-AEC6-4AD8-A1EF-B307E8C46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7665D91-1415-4291-BA6A-BDB333DBB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F1B73B8-DBCE-4CE0-9844-B0D7846391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01DA3F5-6A42-4D00-A225-DF37AF01F7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6F22F36F-9070-475B-A79F-FDC1B0F5F3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08336C7-1A6A-4639-AF9E-04DE273FC73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36B17F15-09DA-4042-9CE9-55B6C76488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Smyslová soustava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8C127C5-97A5-4C63-AF85-35D3780F09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Oko - zrak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3E8373C-1E66-45C3-89E5-CDB642F13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cs-CZ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Oční vady - dalekozrakost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92D29D-40EB-4F87-B355-10D6D7053B6E}"/>
              </a:ext>
            </a:extLst>
          </p:cNvPr>
          <p:cNvSpPr txBox="1"/>
          <p:nvPr/>
        </p:nvSpPr>
        <p:spPr>
          <a:xfrm>
            <a:off x="3490721" y="502920"/>
            <a:ext cx="517093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cs typeface="+mn-cs"/>
              </a:rPr>
              <a:t>Předměty na blízko vidí rozmazaně, protože se obraz vytváří za sítnicí.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BAB74642-E5DC-4450-BC84-2B0FF8D6D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75" y="2290936"/>
            <a:ext cx="5865706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D66F1-0191-4E75-89C0-50CBC3D4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0B8638-3A34-4EDC-98F5-BD52A697D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219388" cy="4608316"/>
          </a:xfrm>
        </p:spPr>
      </p:pic>
    </p:spTree>
    <p:extLst>
      <p:ext uri="{BB962C8B-B14F-4D97-AF65-F5344CB8AC3E}">
        <p14:creationId xmlns:p14="http://schemas.microsoft.com/office/powerpoint/2010/main" val="42103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06664B-4E31-4B4F-99AC-C060E256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Astigmatismus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565B37-7095-4746-94A7-120ECEF05F37}"/>
              </a:ext>
            </a:extLst>
          </p:cNvPr>
          <p:cNvSpPr txBox="1"/>
          <p:nvPr/>
        </p:nvSpPr>
        <p:spPr>
          <a:xfrm>
            <a:off x="473202" y="2807208"/>
            <a:ext cx="257175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cs typeface="+mn-cs"/>
              </a:rPr>
              <a:t>Vada, při které dochází ke špatnému zakřivení rohovky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DAA1D5-5433-497C-8002-E635503C2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840105"/>
            <a:ext cx="517779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312871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2871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4DE64E-C966-454D-A582-3C00A0DA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23406"/>
            <a:ext cx="2425514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E1EEB2-2A04-4FF0-BDF4-9F892AEBE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23" y="643469"/>
            <a:ext cx="4651836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9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31D8B5-E399-44E8-8F4C-BB77C47E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Viditelné světlo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4F1597-A4E1-4610-B312-C411E82D3F91}"/>
              </a:ext>
            </a:extLst>
          </p:cNvPr>
          <p:cNvSpPr txBox="1"/>
          <p:nvPr/>
        </p:nvSpPr>
        <p:spPr>
          <a:xfrm>
            <a:off x="3490721" y="502920"/>
            <a:ext cx="517093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Zrakem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získáváme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až</a:t>
            </a:r>
            <a:r>
              <a:rPr lang="en-US" sz="1900" dirty="0">
                <a:latin typeface="+mn-lt"/>
                <a:cs typeface="+mn-cs"/>
              </a:rPr>
              <a:t> 80% </a:t>
            </a:r>
            <a:r>
              <a:rPr lang="en-US" sz="1900" dirty="0" err="1">
                <a:latin typeface="+mn-lt"/>
                <a:cs typeface="+mn-cs"/>
              </a:rPr>
              <a:t>informací</a:t>
            </a:r>
            <a:endParaRPr lang="en-US" sz="1900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Naše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oko</a:t>
            </a:r>
            <a:r>
              <a:rPr lang="en-US" sz="1900" dirty="0">
                <a:latin typeface="+mn-lt"/>
                <a:cs typeface="+mn-cs"/>
              </a:rPr>
              <a:t> je </a:t>
            </a:r>
            <a:r>
              <a:rPr lang="en-US" sz="1900" dirty="0" err="1">
                <a:latin typeface="+mn-lt"/>
                <a:cs typeface="+mn-cs"/>
              </a:rPr>
              <a:t>schopno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zpracovat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pouze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tzv</a:t>
            </a:r>
            <a:r>
              <a:rPr lang="en-US" sz="1900" dirty="0">
                <a:latin typeface="+mn-lt"/>
                <a:cs typeface="+mn-cs"/>
              </a:rPr>
              <a:t>. </a:t>
            </a:r>
            <a:r>
              <a:rPr lang="en-US" sz="1900" dirty="0" err="1">
                <a:latin typeface="+mn-lt"/>
                <a:cs typeface="+mn-cs"/>
              </a:rPr>
              <a:t>viditelné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světlo</a:t>
            </a:r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2BA74D-1704-4220-AA6C-140C82016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" y="2888811"/>
            <a:ext cx="8188452" cy="27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text, hygienické potřeby, kosmetické&#10;&#10;Popis byl vytvořen automaticky">
            <a:extLst>
              <a:ext uri="{FF2B5EF4-FFF2-40B4-BE49-F238E27FC236}">
                <a16:creationId xmlns:a16="http://schemas.microsoft.com/office/drawing/2014/main" id="{A58FCDD2-C3F2-42C3-985B-368B6C1FD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001963"/>
            <a:ext cx="3808413" cy="27384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BCE8E2-2384-4A03-B3CD-FCE136FE9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3001963"/>
            <a:ext cx="3671888" cy="27384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100E3E-A12B-49E0-A80C-9E786D2B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r>
              <a:rPr lang="cs-CZ" sz="3500">
                <a:solidFill>
                  <a:srgbClr val="FFFFFF"/>
                </a:solidFill>
              </a:rPr>
              <a:t>Co oko chrání?</a:t>
            </a:r>
          </a:p>
        </p:txBody>
      </p:sp>
    </p:spTree>
    <p:extLst>
      <p:ext uri="{BB962C8B-B14F-4D97-AF65-F5344CB8AC3E}">
        <p14:creationId xmlns:p14="http://schemas.microsoft.com/office/powerpoint/2010/main" val="315658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E465A8-1813-4CF8-92E8-AA79785A6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Oko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658C7FD-373F-47E5-A6BC-5ACFE915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5913304" cy="322897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587A2E4-726D-4BF6-83C1-8F6EDE1078D4}"/>
              </a:ext>
            </a:extLst>
          </p:cNvPr>
          <p:cNvSpPr txBox="1"/>
          <p:nvPr/>
        </p:nvSpPr>
        <p:spPr>
          <a:xfrm>
            <a:off x="1143000" y="5486400"/>
            <a:ext cx="635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 povrchu je bělima – vazivový obal, který udržuje tvar 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E9071-2F1A-4D7C-A940-A2981E0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333046"/>
            <a:ext cx="2949575" cy="685800"/>
          </a:xfrm>
        </p:spPr>
        <p:txBody>
          <a:bodyPr/>
          <a:lstStyle/>
          <a:p>
            <a:r>
              <a:rPr lang="cs-CZ" dirty="0"/>
              <a:t>Stavba oka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4CA1C0A-00F0-4E3E-9F6D-ED2C0C38D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6189927" cy="464244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DBCA8-6845-4624-96C0-7B8B82A2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4917" y="152400"/>
            <a:ext cx="2743200" cy="60677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Bělima v přední části přechází v ROHOVKU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zadní části v CÉVNATKU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Cévnatka – vyživuje oko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Vpředu cévnatka přechází v řasnaté tělísko a duhovku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řasnatém tělísku je zavěšena ČOČKA (zaostření obrazu)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DUHOVKA – obsahuje pigment (barva oka)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Uprostřed duhovky je ZORNICE – reguluje množství světla v oku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nadbytku světla se zúží, v šeru se rozšíří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10421-5FEB-4350-94F6-D0F323FB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803646"/>
            <a:ext cx="2629122" cy="8185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Stavba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oka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803978-2E9F-4463-8771-6CAA1C8EF8AF}"/>
              </a:ext>
            </a:extLst>
          </p:cNvPr>
          <p:cNvSpPr txBox="1"/>
          <p:nvPr/>
        </p:nvSpPr>
        <p:spPr>
          <a:xfrm>
            <a:off x="169140" y="557784"/>
            <a:ext cx="3128415" cy="584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Vnitřní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vrstva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sítnice</a:t>
            </a:r>
            <a:endParaRPr lang="cs-CZ" sz="1900" dirty="0">
              <a:latin typeface="+mn-lt"/>
              <a:cs typeface="+mn-cs"/>
            </a:endParaRP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endParaRPr lang="en-US" sz="19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900" dirty="0" err="1">
                <a:latin typeface="+mn-lt"/>
                <a:cs typeface="+mn-cs"/>
              </a:rPr>
              <a:t>obsahuje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světločivné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buňky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tyčinky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zaznamenávají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světlo</a:t>
            </a:r>
            <a:r>
              <a:rPr lang="en-US" sz="1900" dirty="0">
                <a:latin typeface="+mn-lt"/>
                <a:cs typeface="+mn-cs"/>
              </a:rPr>
              <a:t> a </a:t>
            </a:r>
            <a:r>
              <a:rPr lang="en-US" sz="1900" dirty="0" err="1">
                <a:latin typeface="+mn-lt"/>
                <a:cs typeface="+mn-cs"/>
              </a:rPr>
              <a:t>stín</a:t>
            </a:r>
            <a:r>
              <a:rPr lang="en-US" sz="1900" dirty="0">
                <a:latin typeface="+mn-lt"/>
                <a:cs typeface="+mn-cs"/>
              </a:rPr>
              <a:t>	                             - </a:t>
            </a:r>
            <a:r>
              <a:rPr lang="en-US" sz="1900" dirty="0" err="1">
                <a:latin typeface="+mn-lt"/>
                <a:cs typeface="+mn-cs"/>
              </a:rPr>
              <a:t>čípky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zaznamenávají</a:t>
            </a:r>
            <a:r>
              <a:rPr lang="en-US" sz="1900" dirty="0">
                <a:latin typeface="+mn-lt"/>
                <a:cs typeface="+mn-cs"/>
              </a:rPr>
              <a:t> </a:t>
            </a:r>
            <a:endParaRPr lang="cs-CZ" sz="19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900" dirty="0">
              <a:latin typeface="+mn-lt"/>
              <a:cs typeface="+mn-cs"/>
            </a:endParaRP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Žlutá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skvrna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místo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nejostřejšího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vidění</a:t>
            </a:r>
            <a:r>
              <a:rPr lang="en-US" sz="1900" dirty="0">
                <a:latin typeface="+mn-lt"/>
                <a:cs typeface="+mn-cs"/>
              </a:rPr>
              <a:t> (</a:t>
            </a:r>
            <a:r>
              <a:rPr lang="en-US" sz="1900" dirty="0" err="1">
                <a:latin typeface="+mn-lt"/>
                <a:cs typeface="+mn-cs"/>
              </a:rPr>
              <a:t>obsahuje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nejvíce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čípků</a:t>
            </a:r>
            <a:r>
              <a:rPr lang="en-US" sz="1900" dirty="0">
                <a:latin typeface="+mn-lt"/>
                <a:cs typeface="+mn-cs"/>
              </a:rPr>
              <a:t>)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Slepá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skvrna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místo</a:t>
            </a:r>
            <a:r>
              <a:rPr lang="en-US" sz="1900" dirty="0">
                <a:latin typeface="+mn-lt"/>
                <a:cs typeface="+mn-cs"/>
              </a:rPr>
              <a:t>, </a:t>
            </a:r>
            <a:r>
              <a:rPr lang="en-US" sz="1900" dirty="0" err="1">
                <a:latin typeface="+mn-lt"/>
                <a:cs typeface="+mn-cs"/>
              </a:rPr>
              <a:t>kde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vychází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zrakový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nerv</a:t>
            </a:r>
            <a:endParaRPr lang="en-US" sz="1900" dirty="0">
              <a:latin typeface="+mn-lt"/>
              <a:cs typeface="+mn-cs"/>
            </a:endParaRP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  <a:cs typeface="+mn-cs"/>
              </a:rPr>
              <a:t>Prostor</a:t>
            </a:r>
            <a:r>
              <a:rPr lang="en-US" sz="1900" dirty="0">
                <a:latin typeface="+mn-lt"/>
                <a:cs typeface="+mn-cs"/>
              </a:rPr>
              <a:t> v </a:t>
            </a:r>
            <a:r>
              <a:rPr lang="en-US" sz="1900" dirty="0" err="1">
                <a:latin typeface="+mn-lt"/>
                <a:cs typeface="+mn-cs"/>
              </a:rPr>
              <a:t>oko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vyplňuje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sklivec</a:t>
            </a:r>
            <a:r>
              <a:rPr lang="en-US" sz="1900" dirty="0">
                <a:latin typeface="+mn-lt"/>
                <a:cs typeface="+mn-cs"/>
              </a:rPr>
              <a:t> – </a:t>
            </a:r>
            <a:r>
              <a:rPr lang="en-US" sz="1900" dirty="0" err="1">
                <a:latin typeface="+mn-lt"/>
                <a:cs typeface="+mn-cs"/>
              </a:rPr>
              <a:t>rosolovitá</a:t>
            </a:r>
            <a:r>
              <a:rPr lang="en-US" sz="1900" dirty="0">
                <a:latin typeface="+mn-lt"/>
                <a:cs typeface="+mn-cs"/>
              </a:rPr>
              <a:t> </a:t>
            </a:r>
            <a:r>
              <a:rPr lang="en-US" sz="1900" dirty="0" err="1">
                <a:latin typeface="+mn-lt"/>
                <a:cs typeface="+mn-cs"/>
              </a:rPr>
              <a:t>hmota</a:t>
            </a:r>
            <a:endParaRPr lang="en-US" sz="19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65E11B2-8E24-4C3E-A838-43A1E9BC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773942"/>
            <a:ext cx="4514498" cy="33068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03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EF3A09-5310-455E-A878-8662B597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6"/>
          <a:stretch/>
        </p:blipFill>
        <p:spPr>
          <a:xfrm>
            <a:off x="304800" y="381000"/>
            <a:ext cx="8277545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569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AD9B3C2-1DA9-41AC-9945-426D9297B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Normální vidění</a:t>
            </a:r>
          </a:p>
        </p:txBody>
      </p:sp>
      <p:pic>
        <p:nvPicPr>
          <p:cNvPr id="32775" name="Picture 7">
            <a:extLst>
              <a:ext uri="{FF2B5EF4-FFF2-40B4-BE49-F238E27FC236}">
                <a16:creationId xmlns:a16="http://schemas.microsoft.com/office/drawing/2014/main" id="{F20FBD16-AEBE-49A3-936F-0070773C5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3" y="1981200"/>
            <a:ext cx="60975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DD9B8DCF-6485-4583-9C16-29B58075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762000"/>
          </a:xfrm>
        </p:spPr>
        <p:txBody>
          <a:bodyPr/>
          <a:lstStyle/>
          <a:p>
            <a:r>
              <a:rPr lang="cs-CZ" altLang="cs-CZ"/>
              <a:t>Oční vady - krátkozrakost</a:t>
            </a:r>
            <a:endParaRPr lang="cs-CZ" altLang="cs-CZ" dirty="0"/>
          </a:p>
        </p:txBody>
      </p:sp>
      <p:pic>
        <p:nvPicPr>
          <p:cNvPr id="40968" name="Picture 8">
            <a:extLst>
              <a:ext uri="{FF2B5EF4-FFF2-40B4-BE49-F238E27FC236}">
                <a16:creationId xmlns:a16="http://schemas.microsoft.com/office/drawing/2014/main" id="{83AD42D4-7B3F-4168-8295-C0EEEAB91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106" y="1295400"/>
            <a:ext cx="60975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9D3CF2-0339-404F-94DF-96CC77BFA70C}"/>
              </a:ext>
            </a:extLst>
          </p:cNvPr>
          <p:cNvSpPr txBox="1"/>
          <p:nvPr/>
        </p:nvSpPr>
        <p:spPr>
          <a:xfrm>
            <a:off x="6858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Člověk vidí dobře předměty na blízko, obraz vzdálených předmětů se vytváří před sítnicí, proto jsou vzdálené předměty nejasné.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210</Words>
  <Application>Microsoft Office PowerPoint</Application>
  <PresentationFormat>Předvádění na obrazovce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Textura</vt:lpstr>
      <vt:lpstr>Smyslová soustava</vt:lpstr>
      <vt:lpstr>Viditelné světlo</vt:lpstr>
      <vt:lpstr>Co oko chrání?</vt:lpstr>
      <vt:lpstr>Oko</vt:lpstr>
      <vt:lpstr>Stavba oka</vt:lpstr>
      <vt:lpstr>Stavba oka</vt:lpstr>
      <vt:lpstr>Prezentace aplikace PowerPoint</vt:lpstr>
      <vt:lpstr>Normální vidění</vt:lpstr>
      <vt:lpstr>Oční vady - krátkozrakost</vt:lpstr>
      <vt:lpstr>Oční vady - dalekozrakost</vt:lpstr>
      <vt:lpstr>Léčba</vt:lpstr>
      <vt:lpstr>Astigmatismus</vt:lpstr>
      <vt:lpstr>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Šnircová Monika</cp:lastModifiedBy>
  <cp:revision>9</cp:revision>
  <cp:lastPrinted>1601-01-01T00:00:00Z</cp:lastPrinted>
  <dcterms:created xsi:type="dcterms:W3CDTF">1601-01-01T00:00:00Z</dcterms:created>
  <dcterms:modified xsi:type="dcterms:W3CDTF">2021-05-11T19:06:24Z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