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70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84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3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78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70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54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62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93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7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30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409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8356F5F-6EAE-412F-969A-09DBD43002F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27D951C-F2F7-4499-8017-6CF64126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37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8B5D6-4957-4995-B94B-A371AA7B7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Stavba těla krytosemenných rostlin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AFE29F-B404-4A20-A3A9-B938D93ABD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Kořen, stonek, list</a:t>
            </a:r>
          </a:p>
        </p:txBody>
      </p:sp>
    </p:spTree>
    <p:extLst>
      <p:ext uri="{BB962C8B-B14F-4D97-AF65-F5344CB8AC3E}">
        <p14:creationId xmlns:p14="http://schemas.microsoft.com/office/powerpoint/2010/main" val="3666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6">
            <a:extLst>
              <a:ext uri="{FF2B5EF4-FFF2-40B4-BE49-F238E27FC236}">
                <a16:creationId xmlns:a16="http://schemas.microsoft.com/office/drawing/2014/main" id="{82924B52-220D-4707-B2E6-A7C68D8DD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DE55A6-E236-4F1F-9688-BDFE8FE3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FFFFFF"/>
                </a:solidFill>
              </a:rPr>
              <a:t>Určování typů stonků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504186AD-D3EB-4357-82E9-BAB5FD82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3101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Obrázek 17" descr="Obsah obrázku rostlina, tráva&#10;&#10;Popis byl vytvořen automaticky">
            <a:extLst>
              <a:ext uri="{FF2B5EF4-FFF2-40B4-BE49-F238E27FC236}">
                <a16:creationId xmlns:a16="http://schemas.microsoft.com/office/drawing/2014/main" id="{24493FB7-486C-46BD-9D89-44252A2EA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 r="-3" b="-3"/>
          <a:stretch/>
        </p:blipFill>
        <p:spPr>
          <a:xfrm>
            <a:off x="-11" y="10"/>
            <a:ext cx="4028104" cy="3948949"/>
          </a:xfrm>
          <a:prstGeom prst="rect">
            <a:avLst/>
          </a:prstGeom>
        </p:spPr>
      </p:pic>
      <p:sp>
        <p:nvSpPr>
          <p:cNvPr id="37" name="Rectangle 30">
            <a:extLst>
              <a:ext uri="{FF2B5EF4-FFF2-40B4-BE49-F238E27FC236}">
                <a16:creationId xmlns:a16="http://schemas.microsoft.com/office/drawing/2014/main" id="{AA3A8612-58C0-4281-B185-AF6D5EB8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ázek 15" descr="Obsah obrázku exteriér, strom, rostlina, obklopený&#10;&#10;Popis byl vytvořen automaticky">
            <a:extLst>
              <a:ext uri="{FF2B5EF4-FFF2-40B4-BE49-F238E27FC236}">
                <a16:creationId xmlns:a16="http://schemas.microsoft.com/office/drawing/2014/main" id="{E1367DC4-71C1-4089-A726-58F964E64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12242" b="5"/>
          <a:stretch/>
        </p:blipFill>
        <p:spPr>
          <a:xfrm>
            <a:off x="4196260" y="1"/>
            <a:ext cx="3088456" cy="2796158"/>
          </a:xfrm>
          <a:prstGeom prst="rect">
            <a:avLst/>
          </a:prstGeom>
        </p:spPr>
      </p:pic>
      <p:sp>
        <p:nvSpPr>
          <p:cNvPr id="38" name="Rectangle 32">
            <a:extLst>
              <a:ext uri="{FF2B5EF4-FFF2-40B4-BE49-F238E27FC236}">
                <a16:creationId xmlns:a16="http://schemas.microsoft.com/office/drawing/2014/main" id="{531A7AE4-D7CE-4CA2-8F27-A82CCFF2B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Zástupný obsah 21" descr="Obsah obrázku rostlina&#10;&#10;Popis byl vytvořen automaticky">
            <a:extLst>
              <a:ext uri="{FF2B5EF4-FFF2-40B4-BE49-F238E27FC236}">
                <a16:creationId xmlns:a16="http://schemas.microsoft.com/office/drawing/2014/main" id="{8E77329F-C8C5-40C2-AD62-A22A76FE93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9" r="-3" b="-3"/>
          <a:stretch/>
        </p:blipFill>
        <p:spPr>
          <a:xfrm>
            <a:off x="1" y="4109826"/>
            <a:ext cx="4028103" cy="2753311"/>
          </a:xfrm>
          <a:prstGeom prst="rect">
            <a:avLst/>
          </a:prstGeom>
        </p:spPr>
      </p:pic>
      <p:pic>
        <p:nvPicPr>
          <p:cNvPr id="8" name="Zástupný obsah 7" descr="Obsah obrázku exteriér, žlutá, rostlina, květina&#10;&#10;Popis byl vytvořen automaticky">
            <a:extLst>
              <a:ext uri="{FF2B5EF4-FFF2-40B4-BE49-F238E27FC236}">
                <a16:creationId xmlns:a16="http://schemas.microsoft.com/office/drawing/2014/main" id="{63B82745-2715-4B3A-B62D-9D02764AB6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941"/>
          <a:stretch/>
        </p:blipFill>
        <p:spPr>
          <a:xfrm>
            <a:off x="4196269" y="2989780"/>
            <a:ext cx="3088457" cy="38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027E15-5C26-4A28-989C-5D63F6FA2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6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3EA17-434C-4B29-9861-CE240541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LIST</a:t>
            </a:r>
          </a:p>
        </p:txBody>
      </p:sp>
      <p:pic>
        <p:nvPicPr>
          <p:cNvPr id="6" name="Zástupný obsah 5" descr="Obsah obrázku strom, zelená, rostlina, exteriér&#10;&#10;Popis byl vytvořen automaticky">
            <a:extLst>
              <a:ext uri="{FF2B5EF4-FFF2-40B4-BE49-F238E27FC236}">
                <a16:creationId xmlns:a16="http://schemas.microsoft.com/office/drawing/2014/main" id="{801C6823-6ADE-4EDD-8CF2-7A3AA6724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8" y="1112196"/>
            <a:ext cx="6502400" cy="48768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6B2D4C-8C4E-48E8-8DB3-A14F6B415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Umožňuje tvorbu organických látek při fotosyntéze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Probíhá zde dýchání a odpařování vody</a:t>
            </a:r>
          </a:p>
        </p:txBody>
      </p:sp>
    </p:spTree>
    <p:extLst>
      <p:ext uri="{BB962C8B-B14F-4D97-AF65-F5344CB8AC3E}">
        <p14:creationId xmlns:p14="http://schemas.microsoft.com/office/powerpoint/2010/main" val="42009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FB978-7ED5-4DB6-8094-57291C80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listu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C45EC05-A068-49CC-B365-FEF0A24DC5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979208"/>
            <a:ext cx="4270162" cy="4270162"/>
          </a:xfrm>
        </p:spPr>
      </p:pic>
      <p:pic>
        <p:nvPicPr>
          <p:cNvPr id="8" name="Zástupný obsah 7" descr="Obsah obrázku zelená, bezobratlí, korál&#10;&#10;Popis byl vytvořen automaticky">
            <a:extLst>
              <a:ext uri="{FF2B5EF4-FFF2-40B4-BE49-F238E27FC236}">
                <a16:creationId xmlns:a16="http://schemas.microsoft.com/office/drawing/2014/main" id="{D3A586E4-FA63-446C-85B9-50BE0E113F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36" y="1979208"/>
            <a:ext cx="3813468" cy="3825385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05996F1-D8F7-45FF-A2EB-C49D89BFD518}"/>
              </a:ext>
            </a:extLst>
          </p:cNvPr>
          <p:cNvSpPr txBox="1"/>
          <p:nvPr/>
        </p:nvSpPr>
        <p:spPr>
          <a:xfrm>
            <a:off x="5593404" y="6128426"/>
            <a:ext cx="360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Fotosyntéza a dýchání přes průduchy</a:t>
            </a:r>
          </a:p>
        </p:txBody>
      </p:sp>
    </p:spTree>
    <p:extLst>
      <p:ext uri="{BB962C8B-B14F-4D97-AF65-F5344CB8AC3E}">
        <p14:creationId xmlns:p14="http://schemas.microsoft.com/office/powerpoint/2010/main" val="38115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77764-5F8F-4558-AD22-42EF7A54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listu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DE9168-7821-4E5E-BFB8-FE1D5D4AB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2 části – čepel  a řapík</a:t>
            </a:r>
          </a:p>
          <a:p>
            <a:r>
              <a:rPr lang="cs-CZ" dirty="0"/>
              <a:t>Listy mají různé tvary, uspořádání a okraje čepele </a:t>
            </a:r>
          </a:p>
        </p:txBody>
      </p:sp>
      <p:pic>
        <p:nvPicPr>
          <p:cNvPr id="10" name="Zástupný obsah 9" descr="Obsah obrázku perokresba&#10;&#10;Popis byl vytvořen automaticky">
            <a:extLst>
              <a:ext uri="{FF2B5EF4-FFF2-40B4-BE49-F238E27FC236}">
                <a16:creationId xmlns:a16="http://schemas.microsoft.com/office/drawing/2014/main" id="{1D270982-CF9F-404D-BD8D-AE1F11D1F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8" y="1020009"/>
            <a:ext cx="6708291" cy="4817982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054EE9-6B87-48C5-8ECB-DB7564D9D4B9}"/>
              </a:ext>
            </a:extLst>
          </p:cNvPr>
          <p:cNvSpPr txBox="1"/>
          <p:nvPr/>
        </p:nvSpPr>
        <p:spPr>
          <a:xfrm>
            <a:off x="1099226" y="2000857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čepel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86757C6-3AE4-4265-980F-350197546BAF}"/>
              </a:ext>
            </a:extLst>
          </p:cNvPr>
          <p:cNvSpPr txBox="1"/>
          <p:nvPr/>
        </p:nvSpPr>
        <p:spPr>
          <a:xfrm>
            <a:off x="1099226" y="4883085"/>
            <a:ext cx="91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řapík</a:t>
            </a:r>
          </a:p>
        </p:txBody>
      </p:sp>
    </p:spTree>
    <p:extLst>
      <p:ext uri="{BB962C8B-B14F-4D97-AF65-F5344CB8AC3E}">
        <p14:creationId xmlns:p14="http://schemas.microsoft.com/office/powerpoint/2010/main" val="209405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CE84D-4B9B-494C-945C-E4F39DCD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71" y="196660"/>
            <a:ext cx="10772775" cy="940161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Tvary listů - jednoduché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E03449C-327E-45D0-9ACA-D5B8C5B92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16" y="1368935"/>
            <a:ext cx="8266572" cy="4540221"/>
          </a:xfrm>
        </p:spPr>
      </p:pic>
    </p:spTree>
    <p:extLst>
      <p:ext uri="{BB962C8B-B14F-4D97-AF65-F5344CB8AC3E}">
        <p14:creationId xmlns:p14="http://schemas.microsoft.com/office/powerpoint/2010/main" val="274153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C45F7-07F5-40EA-BD40-3ABCCAC6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02" y="471341"/>
            <a:ext cx="10772775" cy="904973"/>
          </a:xfrm>
          <a:solidFill>
            <a:schemeClr val="accent1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Tvary listů - složené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789441-69F8-4DDC-A192-7D29959F2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25" y="1789889"/>
            <a:ext cx="8787890" cy="4411663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A784802-3150-4D37-A009-5A0A07430621}"/>
              </a:ext>
            </a:extLst>
          </p:cNvPr>
          <p:cNvSpPr txBox="1"/>
          <p:nvPr/>
        </p:nvSpPr>
        <p:spPr>
          <a:xfrm>
            <a:off x="4487159" y="2017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71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15537-FE56-40AF-8562-E2B23F43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2640453" cy="803973"/>
          </a:xfrm>
        </p:spPr>
        <p:txBody>
          <a:bodyPr/>
          <a:lstStyle/>
          <a:p>
            <a:r>
              <a:rPr lang="cs-CZ" dirty="0"/>
              <a:t>Žilnatina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F25F1D-82CD-463A-8323-82EB4F4D8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souběžná</a:t>
            </a:r>
          </a:p>
        </p:txBody>
      </p:sp>
      <p:pic>
        <p:nvPicPr>
          <p:cNvPr id="8" name="Zástupný obsah 7" descr="Obsah obrázku šlehač, kuchyňské nádobí&#10;&#10;Popis byl vytvořen automaticky">
            <a:extLst>
              <a:ext uri="{FF2B5EF4-FFF2-40B4-BE49-F238E27FC236}">
                <a16:creationId xmlns:a16="http://schemas.microsoft.com/office/drawing/2014/main" id="{B84BEADF-8F3E-4AE8-9AB0-B20F5F0E06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2" y="2962579"/>
            <a:ext cx="2690881" cy="325807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1986DD-B806-4046-B9EA-1A6A91722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1725881" cy="722376"/>
          </a:xfrm>
        </p:spPr>
        <p:txBody>
          <a:bodyPr/>
          <a:lstStyle/>
          <a:p>
            <a:r>
              <a:rPr lang="cs-CZ" dirty="0"/>
              <a:t>SÍŤNATÁ</a:t>
            </a:r>
          </a:p>
        </p:txBody>
      </p:sp>
      <p:pic>
        <p:nvPicPr>
          <p:cNvPr id="11" name="Zástupný obsah 10" descr="Obsah obrázku perokresba&#10;&#10;Popis byl vytvořen automaticky">
            <a:extLst>
              <a:ext uri="{FF2B5EF4-FFF2-40B4-BE49-F238E27FC236}">
                <a16:creationId xmlns:a16="http://schemas.microsoft.com/office/drawing/2014/main" id="{5ED18C88-2ECD-4ED5-845C-4CDAEB10F4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08" y="3095863"/>
            <a:ext cx="3601058" cy="2974153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50C534C-678A-425E-BA9E-2EEDF22BC7A5}"/>
              </a:ext>
            </a:extLst>
          </p:cNvPr>
          <p:cNvSpPr txBox="1"/>
          <p:nvPr/>
        </p:nvSpPr>
        <p:spPr>
          <a:xfrm>
            <a:off x="3669986" y="716853"/>
            <a:ext cx="334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Uspořádání žilek v listu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00DFAF8-FA0A-4E0A-BD7F-322B06BB9197}"/>
              </a:ext>
            </a:extLst>
          </p:cNvPr>
          <p:cNvSpPr txBox="1"/>
          <p:nvPr/>
        </p:nvSpPr>
        <p:spPr>
          <a:xfrm>
            <a:off x="4756826" y="4124528"/>
            <a:ext cx="107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ZPEŘENÁ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5C94B8-FBDC-4B3A-9535-D20814177D22}"/>
              </a:ext>
            </a:extLst>
          </p:cNvPr>
          <p:cNvSpPr txBox="1"/>
          <p:nvPr/>
        </p:nvSpPr>
        <p:spPr>
          <a:xfrm>
            <a:off x="9786026" y="4250987"/>
            <a:ext cx="97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DLANITÁ</a:t>
            </a:r>
          </a:p>
        </p:txBody>
      </p:sp>
    </p:spTree>
    <p:extLst>
      <p:ext uri="{BB962C8B-B14F-4D97-AF65-F5344CB8AC3E}">
        <p14:creationId xmlns:p14="http://schemas.microsoft.com/office/powerpoint/2010/main" val="33775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388A8-9BDF-4F7C-B3EE-B7E2472C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Žilnatina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AC3C7AD-FE95-4A5D-8284-970341151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3" y="2011363"/>
            <a:ext cx="9999454" cy="3767137"/>
          </a:xfrm>
        </p:spPr>
      </p:pic>
    </p:spTree>
    <p:extLst>
      <p:ext uri="{BB962C8B-B14F-4D97-AF65-F5344CB8AC3E}">
        <p14:creationId xmlns:p14="http://schemas.microsoft.com/office/powerpoint/2010/main" val="333671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E4D26ED-BEC1-4270-B101-D387548C8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35" y="158595"/>
            <a:ext cx="4529510" cy="65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5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DA2A6-9018-4089-B432-4779C335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Kořen</a:t>
            </a:r>
          </a:p>
        </p:txBody>
      </p:sp>
      <p:pic>
        <p:nvPicPr>
          <p:cNvPr id="6" name="Zástupný obsah 5" descr="Obsah obrázku text, rostlina&#10;&#10;Popis byl vytvořen automaticky">
            <a:extLst>
              <a:ext uri="{FF2B5EF4-FFF2-40B4-BE49-F238E27FC236}">
                <a16:creationId xmlns:a16="http://schemas.microsoft.com/office/drawing/2014/main" id="{30F15186-0ADF-4B3E-946B-9C03E9F85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64" y="761999"/>
            <a:ext cx="4346642" cy="532751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2723A6-D046-47FA-B03C-4FCF73B15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Podzemní část rostliny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funkce: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Upevňuje rostlinu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Ukládá zásobní látky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Příjem živin a vody</a:t>
            </a:r>
          </a:p>
        </p:txBody>
      </p:sp>
    </p:spTree>
    <p:extLst>
      <p:ext uri="{BB962C8B-B14F-4D97-AF65-F5344CB8AC3E}">
        <p14:creationId xmlns:p14="http://schemas.microsoft.com/office/powerpoint/2010/main" val="1518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BBF07-4222-45F6-8952-62932813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kořenů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AEF0C-8002-47CF-9C99-D9F8807A9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a vedlejší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BC7ADAF-C364-4EF2-B731-6C8DD9ED5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22209" y="2040467"/>
            <a:ext cx="2684841" cy="722376"/>
          </a:xfrm>
        </p:spPr>
        <p:txBody>
          <a:bodyPr/>
          <a:lstStyle/>
          <a:p>
            <a:r>
              <a:rPr lang="cs-CZ" dirty="0"/>
              <a:t>svazčitý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F58ED2-E83B-4EED-A1DC-9481653B53A4}"/>
              </a:ext>
            </a:extLst>
          </p:cNvPr>
          <p:cNvSpPr txBox="1"/>
          <p:nvPr/>
        </p:nvSpPr>
        <p:spPr>
          <a:xfrm>
            <a:off x="550153" y="4958499"/>
            <a:ext cx="1102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Smetanka lékařská</a:t>
            </a:r>
          </a:p>
          <a:p>
            <a:r>
              <a:rPr lang="cs-CZ" dirty="0"/>
              <a:t>Růže </a:t>
            </a:r>
          </a:p>
          <a:p>
            <a:r>
              <a:rPr lang="cs-CZ" dirty="0"/>
              <a:t>Dub letní </a:t>
            </a:r>
          </a:p>
          <a:p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174D2A3-7F24-4E18-804F-0956ECC38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34" y="607069"/>
            <a:ext cx="2096531" cy="1884224"/>
          </a:xfrm>
          <a:prstGeom prst="rect">
            <a:avLst/>
          </a:prstGeom>
        </p:spPr>
      </p:pic>
      <p:pic>
        <p:nvPicPr>
          <p:cNvPr id="22" name="Zástupný obsah 21" descr="Obsah obrázku text&#10;&#10;Popis byl vytvořen automaticky">
            <a:extLst>
              <a:ext uri="{FF2B5EF4-FFF2-40B4-BE49-F238E27FC236}">
                <a16:creationId xmlns:a16="http://schemas.microsoft.com/office/drawing/2014/main" id="{5A199AAC-A1B3-4C8E-AC58-1837A158AF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80" y="2751138"/>
            <a:ext cx="3548115" cy="3200400"/>
          </a:xfrm>
        </p:spPr>
      </p:pic>
      <p:pic>
        <p:nvPicPr>
          <p:cNvPr id="20" name="Zástupný obsah 19" descr="Obsah obrázku země, exteriér, zelenina, špína&#10;&#10;Popis byl vytvořen automaticky">
            <a:extLst>
              <a:ext uri="{FF2B5EF4-FFF2-40B4-BE49-F238E27FC236}">
                <a16:creationId xmlns:a16="http://schemas.microsoft.com/office/drawing/2014/main" id="{7C9A2C35-3D25-4438-B65B-E3FC9135D9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20" y="2752725"/>
            <a:ext cx="2340984" cy="3200400"/>
          </a:xfr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AD86F147-4C32-4FD0-9319-D6E30BB9F0AA}"/>
              </a:ext>
            </a:extLst>
          </p:cNvPr>
          <p:cNvSpPr txBox="1"/>
          <p:nvPr/>
        </p:nvSpPr>
        <p:spPr>
          <a:xfrm>
            <a:off x="10354180" y="5035847"/>
            <a:ext cx="128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Obilí a trávy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8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0FAE33-AB2F-4615-A809-AA3BE278C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CFDCF9-675B-4273-83A7-0A60F34E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Kořen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2D2CADA-40CD-415E-ADE8-01051169D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75" y="865496"/>
            <a:ext cx="3814311" cy="4912369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15CBBF-1119-4079-B44C-CB2A152ED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Vrchol kořene kryt kořenovou čepičkou, která ho chrání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Roste ve směru gravitace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68C0A84-BBC4-47FA-8696-861C0DFA7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55" y="156633"/>
            <a:ext cx="7067445" cy="5300584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D59FCA44-2536-4018-BE99-9CB7FBDE3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1065"/>
            <a:ext cx="12192000" cy="1286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0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59066-7B89-4BEF-9A2F-DB486855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STONEK</a:t>
            </a:r>
          </a:p>
        </p:txBody>
      </p:sp>
      <p:pic>
        <p:nvPicPr>
          <p:cNvPr id="6" name="Zástupný obsah 5" descr="Obsah obrázku tráva, strom, exteriér, rostlina&#10;&#10;Popis byl vytvořen automaticky">
            <a:extLst>
              <a:ext uri="{FF2B5EF4-FFF2-40B4-BE49-F238E27FC236}">
                <a16:creationId xmlns:a16="http://schemas.microsoft.com/office/drawing/2014/main" id="{83DBB360-310D-45DE-9C55-42F92E9F4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58" y="761999"/>
            <a:ext cx="4156142" cy="554152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DAAE5E-7EC8-4EE3-897A-38D801AD8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Nadzemní část rostliny</a:t>
            </a:r>
          </a:p>
          <a:p>
            <a:endParaRPr lang="cs-CZ" dirty="0"/>
          </a:p>
          <a:p>
            <a:r>
              <a:rPr lang="cs-CZ" dirty="0"/>
              <a:t>Funkce: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Vede minerální látky z kořene do listů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Vede organické látky vytvořené v listech do kořene</a:t>
            </a:r>
          </a:p>
        </p:txBody>
      </p:sp>
    </p:spTree>
    <p:extLst>
      <p:ext uri="{BB962C8B-B14F-4D97-AF65-F5344CB8AC3E}">
        <p14:creationId xmlns:p14="http://schemas.microsoft.com/office/powerpoint/2010/main" val="9253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E9A6E-AD66-469C-AE32-2502040D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61622"/>
          </a:xfrm>
        </p:spPr>
        <p:txBody>
          <a:bodyPr/>
          <a:lstStyle/>
          <a:p>
            <a:r>
              <a:rPr lang="cs-CZ" dirty="0"/>
              <a:t>2 typy stonků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B1C659-9A7A-468E-AB0A-E4B0521FD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623916"/>
            <a:ext cx="4663440" cy="723400"/>
          </a:xfrm>
        </p:spPr>
        <p:txBody>
          <a:bodyPr/>
          <a:lstStyle/>
          <a:p>
            <a:r>
              <a:rPr lang="cs-CZ" dirty="0" err="1"/>
              <a:t>DuŽNATÝ</a:t>
            </a:r>
            <a:r>
              <a:rPr lang="cs-CZ" dirty="0"/>
              <a:t> - byliny</a:t>
            </a:r>
          </a:p>
        </p:txBody>
      </p:sp>
      <p:pic>
        <p:nvPicPr>
          <p:cNvPr id="8" name="Zástupný obsah 7" descr="Obsah obrázku strom, exteriér, rostlina, zelená&#10;&#10;Popis byl vytvořen automaticky">
            <a:extLst>
              <a:ext uri="{FF2B5EF4-FFF2-40B4-BE49-F238E27FC236}">
                <a16:creationId xmlns:a16="http://schemas.microsoft.com/office/drawing/2014/main" id="{A13BEE21-40B0-4AC6-82EB-39D28B360A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01" y="2145928"/>
            <a:ext cx="3411325" cy="454843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0B3B05-A058-4CE4-9931-059D46F50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6780" y="1624940"/>
            <a:ext cx="4663440" cy="722376"/>
          </a:xfrm>
        </p:spPr>
        <p:txBody>
          <a:bodyPr/>
          <a:lstStyle/>
          <a:p>
            <a:r>
              <a:rPr lang="cs-CZ" dirty="0"/>
              <a:t>DŘEVNATÝ – keře a stromy</a:t>
            </a:r>
          </a:p>
        </p:txBody>
      </p:sp>
      <p:pic>
        <p:nvPicPr>
          <p:cNvPr id="10" name="Zástupný obsah 9" descr="Obsah obrázku strom, exteriér, rostlina, les&#10;&#10;Popis byl vytvořen automaticky">
            <a:extLst>
              <a:ext uri="{FF2B5EF4-FFF2-40B4-BE49-F238E27FC236}">
                <a16:creationId xmlns:a16="http://schemas.microsoft.com/office/drawing/2014/main" id="{3CA51A83-ED4B-4744-8AA0-451702BE5D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07" y="2422606"/>
            <a:ext cx="5017708" cy="3758438"/>
          </a:xfrm>
        </p:spPr>
      </p:pic>
    </p:spTree>
    <p:extLst>
      <p:ext uri="{BB962C8B-B14F-4D97-AF65-F5344CB8AC3E}">
        <p14:creationId xmlns:p14="http://schemas.microsoft.com/office/powerpoint/2010/main" val="40533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2879F-7A4F-4A0D-906A-5FE43A1B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121148"/>
          </a:xfrm>
        </p:spPr>
        <p:txBody>
          <a:bodyPr/>
          <a:lstStyle/>
          <a:p>
            <a:r>
              <a:rPr lang="cs-CZ" dirty="0"/>
              <a:t>Stavba stonku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3C64940-127C-445E-B99F-4D8A34654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5" y="643874"/>
            <a:ext cx="5806435" cy="348386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466778-5968-42ED-A478-D3A4F2F43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8236" y="1794034"/>
            <a:ext cx="3951687" cy="4169022"/>
          </a:xfrm>
        </p:spPr>
        <p:txBody>
          <a:bodyPr>
            <a:normAutofit/>
          </a:bodyPr>
          <a:lstStyle/>
          <a:p>
            <a:r>
              <a:rPr lang="cs-CZ" dirty="0"/>
              <a:t>BYLINY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povrchu – pokožka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Pod ní – dužnina a v ní cévní svazky vedoucí látky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Lýkovou částí – látky z listů do kořene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Dřevní část – látky z kořene do listů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r>
              <a:rPr lang="cs-CZ" dirty="0"/>
              <a:t>DŘEVINY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povrchu je kůra – borka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Pod ní lýko a dřevo – vytváří letokruhy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874691F-1885-4293-892F-F8BAC33C8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96" y="4472195"/>
            <a:ext cx="3185172" cy="23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76B318C-A1E7-4DC5-8019-A0E8BDA10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DC1F08-4F90-48A7-B4C0-43282BDB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55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Typy dužnatých stonků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E570D7-BD7F-4DA7-8346-72C97E67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30EC8F99-62E5-44B0-A1D7-8DBCE1908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1337026"/>
            <a:ext cx="6266016" cy="383808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D943092F-1A26-418E-AB38-7BCB6B03A32B}"/>
              </a:ext>
            </a:extLst>
          </p:cNvPr>
          <p:cNvSpPr txBox="1"/>
          <p:nvPr/>
        </p:nvSpPr>
        <p:spPr>
          <a:xfrm>
            <a:off x="643464" y="760739"/>
            <a:ext cx="139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lodyha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D5A1FEC-BC6A-42ED-B9D7-A017EFE31F5A}"/>
              </a:ext>
            </a:extLst>
          </p:cNvPr>
          <p:cNvSpPr txBox="1"/>
          <p:nvPr/>
        </p:nvSpPr>
        <p:spPr>
          <a:xfrm>
            <a:off x="2558374" y="770467"/>
            <a:ext cx="75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stéblo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1F0C5FD-0A10-4F01-B417-50745DF9FF71}"/>
              </a:ext>
            </a:extLst>
          </p:cNvPr>
          <p:cNvSpPr txBox="1"/>
          <p:nvPr/>
        </p:nvSpPr>
        <p:spPr>
          <a:xfrm>
            <a:off x="3978655" y="760739"/>
            <a:ext cx="61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stvol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E6A56DC-B2A2-4AB8-AE3D-BBE98BA14653}"/>
              </a:ext>
            </a:extLst>
          </p:cNvPr>
          <p:cNvSpPr txBox="1"/>
          <p:nvPr/>
        </p:nvSpPr>
        <p:spPr>
          <a:xfrm>
            <a:off x="5545828" y="73155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oddenek</a:t>
            </a:r>
          </a:p>
        </p:txBody>
      </p:sp>
    </p:spTree>
    <p:extLst>
      <p:ext uri="{BB962C8B-B14F-4D97-AF65-F5344CB8AC3E}">
        <p14:creationId xmlns:p14="http://schemas.microsoft.com/office/powerpoint/2010/main" val="2601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0</TotalTime>
  <Words>200</Words>
  <Application>Microsoft Office PowerPoint</Application>
  <PresentationFormat>Širokoúhlá obrazovka</PresentationFormat>
  <Paragraphs>63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 Light</vt:lpstr>
      <vt:lpstr>Wingdings</vt:lpstr>
      <vt:lpstr>Metropole</vt:lpstr>
      <vt:lpstr>Stavba těla krytosemenných rostlin</vt:lpstr>
      <vt:lpstr>Kořen</vt:lpstr>
      <vt:lpstr>Typy kořenů</vt:lpstr>
      <vt:lpstr>Kořen</vt:lpstr>
      <vt:lpstr>Prezentace aplikace PowerPoint</vt:lpstr>
      <vt:lpstr>STONEK</vt:lpstr>
      <vt:lpstr>2 typy stonků</vt:lpstr>
      <vt:lpstr>Stavba stonku</vt:lpstr>
      <vt:lpstr>Typy dužnatých stonků</vt:lpstr>
      <vt:lpstr>Určování typů stonků</vt:lpstr>
      <vt:lpstr>Prezentace aplikace PowerPoint</vt:lpstr>
      <vt:lpstr>LIST</vt:lpstr>
      <vt:lpstr>Funkce listu</vt:lpstr>
      <vt:lpstr>Stavba listu</vt:lpstr>
      <vt:lpstr>Tvary listů - jednoduché</vt:lpstr>
      <vt:lpstr>Tvary listů - složené</vt:lpstr>
      <vt:lpstr>Žilnatina</vt:lpstr>
      <vt:lpstr>Žilnatina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těla krytosemenných rostlin</dc:title>
  <dc:creator>Šnircová Monika</dc:creator>
  <cp:lastModifiedBy>Šnircová Monika</cp:lastModifiedBy>
  <cp:revision>10</cp:revision>
  <dcterms:created xsi:type="dcterms:W3CDTF">2021-05-12T17:01:50Z</dcterms:created>
  <dcterms:modified xsi:type="dcterms:W3CDTF">2021-05-12T18:22:42Z</dcterms:modified>
</cp:coreProperties>
</file>