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EB6B3-C1D8-4649-8871-E0F44C998F39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8250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A786F7-CA76-4106-A60F-EF6A7CEF0CF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1590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28F57-7C11-47A2-B958-3E819A716940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313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179C-B54F-483B-8111-3BB62C7E90B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423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6C60F-2A4F-4C5A-A7B2-63EE177A0224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383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30C54-51C6-40A6-AE57-1C29780782D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0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A1950-4E68-48AA-B826-037706A522A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786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FE061-BD99-4078-9487-679A1CDE0F6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2483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8566B-7AED-4151-AE36-2CBFA74F11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3267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A4CE3-5768-4591-B7EA-3BF2116904EB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8376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cs-CZ" alt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71BF1-DF5F-4023-8CA6-1ACC660863CC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8691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AD71179C-B54F-483B-8111-3BB62C7E90BF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67725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6C7A97A-A7DE-4DFB-8542-1E4BF24C7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BE111DB0-3D73-4D20-9D57-CEF5A0D865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481671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CE147582-FA4B-4AC9-B58D-FE9092117ABE}"/>
              </a:ext>
            </a:extLst>
          </p:cNvPr>
          <p:cNvSpPr>
            <a:spLocks noGrp="1" noRot="1" noChangeArrowheads="1"/>
          </p:cNvSpPr>
          <p:nvPr>
            <p:ph type="ctrTitle"/>
          </p:nvPr>
        </p:nvSpPr>
        <p:spPr>
          <a:xfrm>
            <a:off x="482600" y="1298448"/>
            <a:ext cx="2763802" cy="3255264"/>
          </a:xfrm>
        </p:spPr>
        <p:txBody>
          <a:bodyPr>
            <a:normAutofit/>
          </a:bodyPr>
          <a:lstStyle/>
          <a:p>
            <a:r>
              <a:rPr lang="cs-CZ" altLang="cs-CZ" sz="5000"/>
              <a:t>Smyslová soustava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F91447-83DC-4B24-A6A8-F930FC707C8B}"/>
              </a:ext>
            </a:extLst>
          </p:cNvPr>
          <p:cNvSpPr>
            <a:spLocks noGrp="1" noRot="1" noChangeArrowheads="1"/>
          </p:cNvSpPr>
          <p:nvPr>
            <p:ph type="subTitle" idx="1"/>
          </p:nvPr>
        </p:nvSpPr>
        <p:spPr>
          <a:xfrm>
            <a:off x="482600" y="4670246"/>
            <a:ext cx="2763802" cy="914400"/>
          </a:xfrm>
        </p:spPr>
        <p:txBody>
          <a:bodyPr>
            <a:normAutofit/>
          </a:bodyPr>
          <a:lstStyle/>
          <a:p>
            <a:r>
              <a:rPr lang="cs-CZ" altLang="cs-CZ"/>
              <a:t>UCHO</a:t>
            </a:r>
          </a:p>
        </p:txBody>
      </p:sp>
      <p:pic>
        <p:nvPicPr>
          <p:cNvPr id="3" name="Obrázek 2" descr="Obsah obrázku příčesek&#10;&#10;Popis byl vytvořen automaticky">
            <a:extLst>
              <a:ext uri="{FF2B5EF4-FFF2-40B4-BE49-F238E27FC236}">
                <a16:creationId xmlns:a16="http://schemas.microsoft.com/office/drawing/2014/main" id="{EA7B9266-20A0-4EF4-A708-B35DF7AFC7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90" r="16374"/>
          <a:stretch/>
        </p:blipFill>
        <p:spPr>
          <a:xfrm>
            <a:off x="3840480" y="759599"/>
            <a:ext cx="4775453" cy="5330650"/>
          </a:xfrm>
          <a:prstGeom prst="rect">
            <a:avLst/>
          </a:prstGeom>
        </p:spPr>
      </p:pic>
      <p:sp>
        <p:nvSpPr>
          <p:cNvPr id="76" name="Rectangle 75">
            <a:extLst>
              <a:ext uri="{FF2B5EF4-FFF2-40B4-BE49-F238E27FC236}">
                <a16:creationId xmlns:a16="http://schemas.microsoft.com/office/drawing/2014/main" id="{027ADCA0-A066-4B16-8E1F-3C2483947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101557D-3976-4CED-88FB-731EDCF3BF9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189689" y="1123837"/>
            <a:ext cx="2210611" cy="1283461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cs-CZ" sz="2100" dirty="0" err="1"/>
              <a:t>Ucho</a:t>
            </a:r>
            <a:endParaRPr lang="en-US" altLang="cs-CZ" sz="21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CAF0AC-A600-47B1-979F-1787B75C193E}"/>
              </a:ext>
            </a:extLst>
          </p:cNvPr>
          <p:cNvSpPr txBox="1"/>
          <p:nvPr/>
        </p:nvSpPr>
        <p:spPr>
          <a:xfrm>
            <a:off x="189690" y="2407298"/>
            <a:ext cx="2210611" cy="34989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2000" dirty="0" err="1">
                <a:solidFill>
                  <a:srgbClr val="FFFFFF"/>
                </a:solidFill>
              </a:rPr>
              <a:t>Sluchové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ústrojí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vnímá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zvukové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vlny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šířící</a:t>
            </a:r>
            <a:r>
              <a:rPr lang="en-US" sz="2000" dirty="0">
                <a:solidFill>
                  <a:srgbClr val="FFFFFF"/>
                </a:solidFill>
              </a:rPr>
              <a:t> se </a:t>
            </a:r>
            <a:r>
              <a:rPr lang="en-US" sz="2000" dirty="0" err="1">
                <a:solidFill>
                  <a:srgbClr val="FFFFFF"/>
                </a:solidFill>
              </a:rPr>
              <a:t>vzduchem</a:t>
            </a:r>
            <a:r>
              <a:rPr lang="en-US" sz="2000" dirty="0">
                <a:solidFill>
                  <a:srgbClr val="FFFFFF"/>
                </a:solidFill>
              </a:rPr>
              <a:t>.</a:t>
            </a:r>
          </a:p>
          <a:p>
            <a:pPr marL="285750" indent="-182880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 2" pitchFamily="18" charset="2"/>
              <a:buChar char=""/>
            </a:pPr>
            <a:r>
              <a:rPr lang="en-US" sz="2000" dirty="0" err="1">
                <a:solidFill>
                  <a:srgbClr val="FFFFFF"/>
                </a:solidFill>
              </a:rPr>
              <a:t>Ucho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vnímá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zvukové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2000" dirty="0" err="1">
                <a:solidFill>
                  <a:srgbClr val="FFFFFF"/>
                </a:solidFill>
              </a:rPr>
              <a:t>vlny</a:t>
            </a:r>
            <a:r>
              <a:rPr lang="en-US" sz="2000" dirty="0">
                <a:solidFill>
                  <a:srgbClr val="FFFFFF"/>
                </a:solidFill>
              </a:rPr>
              <a:t> o </a:t>
            </a:r>
            <a:r>
              <a:rPr lang="en-US" sz="2000" dirty="0" err="1">
                <a:solidFill>
                  <a:srgbClr val="FFFFFF"/>
                </a:solidFill>
              </a:rPr>
              <a:t>frekvenci</a:t>
            </a:r>
            <a:r>
              <a:rPr lang="en-US" sz="2000" dirty="0">
                <a:solidFill>
                  <a:srgbClr val="FFFFFF"/>
                </a:solidFill>
              </a:rPr>
              <a:t> 16 </a:t>
            </a:r>
            <a:r>
              <a:rPr lang="en-US" sz="2000" dirty="0" err="1">
                <a:solidFill>
                  <a:srgbClr val="FFFFFF"/>
                </a:solidFill>
              </a:rPr>
              <a:t>až</a:t>
            </a:r>
            <a:r>
              <a:rPr lang="en-US" sz="2000" dirty="0">
                <a:solidFill>
                  <a:srgbClr val="FFFFFF"/>
                </a:solidFill>
              </a:rPr>
              <a:t> 20 000 Hz.</a:t>
            </a:r>
          </a:p>
        </p:txBody>
      </p:sp>
      <p:pic>
        <p:nvPicPr>
          <p:cNvPr id="9221" name="Picture 5">
            <a:extLst>
              <a:ext uri="{FF2B5EF4-FFF2-40B4-BE49-F238E27FC236}">
                <a16:creationId xmlns:a16="http://schemas.microsoft.com/office/drawing/2014/main" id="{30D51E7E-7A58-4E9D-94BD-F1D85729511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59" r="11930" b="-1"/>
          <a:stretch/>
        </p:blipFill>
        <p:spPr>
          <a:xfrm>
            <a:off x="2834172" y="758952"/>
            <a:ext cx="5829301" cy="5330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E0107-9B7E-4BDB-8FA8-5CF66DD8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67266"/>
            <a:ext cx="1971675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1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Stavba ucha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61222BB-5103-4CF9-9988-D566AC90ACD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1" y="899617"/>
            <a:ext cx="5544312" cy="557217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FFBCC6E6-9667-412A-A123-8E22CAD35BF9}"/>
              </a:ext>
            </a:extLst>
          </p:cNvPr>
          <p:cNvSpPr txBox="1"/>
          <p:nvPr/>
        </p:nvSpPr>
        <p:spPr>
          <a:xfrm>
            <a:off x="3582987" y="57912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vnější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92AE0DC-FD9C-47E0-B5F4-D8E6F7DAFE98}"/>
              </a:ext>
            </a:extLst>
          </p:cNvPr>
          <p:cNvSpPr txBox="1"/>
          <p:nvPr/>
        </p:nvSpPr>
        <p:spPr>
          <a:xfrm>
            <a:off x="5422792" y="5779128"/>
            <a:ext cx="84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střední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5B56EC5-342A-45D5-911E-85250832402B}"/>
              </a:ext>
            </a:extLst>
          </p:cNvPr>
          <p:cNvSpPr txBox="1"/>
          <p:nvPr/>
        </p:nvSpPr>
        <p:spPr>
          <a:xfrm>
            <a:off x="7400826" y="5775755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vnitřní</a:t>
            </a:r>
          </a:p>
        </p:txBody>
      </p:sp>
    </p:spTree>
    <p:extLst>
      <p:ext uri="{BB962C8B-B14F-4D97-AF65-F5344CB8AC3E}">
        <p14:creationId xmlns:p14="http://schemas.microsoft.com/office/powerpoint/2010/main" val="379353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50793F-B5C5-4BB6-A992-0555B768F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ucho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BD3F3F5-205C-4719-BAFA-5917E50A47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985688"/>
            <a:ext cx="4848902" cy="487748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168A1672-41D7-4565-9659-D3656B5DDFAA}"/>
              </a:ext>
            </a:extLst>
          </p:cNvPr>
          <p:cNvSpPr txBox="1"/>
          <p:nvPr/>
        </p:nvSpPr>
        <p:spPr>
          <a:xfrm>
            <a:off x="2472533" y="1123838"/>
            <a:ext cx="1608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Ušní boltec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7235BD5-8290-427F-9B3B-B406BE824BF5}"/>
              </a:ext>
            </a:extLst>
          </p:cNvPr>
          <p:cNvSpPr txBox="1"/>
          <p:nvPr/>
        </p:nvSpPr>
        <p:spPr>
          <a:xfrm>
            <a:off x="4572000" y="4648200"/>
            <a:ext cx="1677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Zevní zvukovod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82DB686-DB93-4677-9C37-1D4621F4A19C}"/>
              </a:ext>
            </a:extLst>
          </p:cNvPr>
          <p:cNvSpPr txBox="1"/>
          <p:nvPr/>
        </p:nvSpPr>
        <p:spPr>
          <a:xfrm>
            <a:off x="685800" y="5734162"/>
            <a:ext cx="8210341" cy="838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tvořeno ušním boltcem a vnějším zvukovodem zakončený bubínkem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zvukové vlny se šíří zvukovodem a při nárazu na bubínek se bubínek rozkmitá</a:t>
            </a:r>
          </a:p>
        </p:txBody>
      </p:sp>
    </p:spTree>
    <p:extLst>
      <p:ext uri="{BB962C8B-B14F-4D97-AF65-F5344CB8AC3E}">
        <p14:creationId xmlns:p14="http://schemas.microsoft.com/office/powerpoint/2010/main" val="38416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5578405-8289-41B0-B8E8-E948E2019A2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Střední ucho</a:t>
            </a: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F333C793-9853-413D-822C-4E0E810F05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0" y="1573270"/>
            <a:ext cx="5486400" cy="37019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98EA0E89-ED18-4DEA-8ADE-34B5AE4E27EF}"/>
              </a:ext>
            </a:extLst>
          </p:cNvPr>
          <p:cNvSpPr txBox="1"/>
          <p:nvPr/>
        </p:nvSpPr>
        <p:spPr>
          <a:xfrm>
            <a:off x="2479668" y="5756252"/>
            <a:ext cx="6330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tvořen ze tří sluchových kůstek – kladívko, kovadlinka, třmínek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B8424AB-D56B-4256-866A-5B54DE93C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C999C28-AD33-4EB7-A5F1-C06D10A5FD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2697" y="761999"/>
            <a:ext cx="219398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864E5C9-52C9-4572-AC75-548B9B9C26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CC6500-4DBD-4C34-BC14-2387FB483B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3481671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4F6F6AF-7A55-4D1E-9117-EF16B603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386" y="1298448"/>
            <a:ext cx="2444016" cy="325526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900" spc="-100"/>
              <a:t>Střední ucho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7E4235BA-37EC-4368-91A6-68C629615D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4058" y="526355"/>
            <a:ext cx="4775453" cy="4799450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4E34A3B6-BAD2-4156-BDC6-4736248BF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26EDB52-E288-4B62-8587-D4CA14C66FA0}"/>
              </a:ext>
            </a:extLst>
          </p:cNvPr>
          <p:cNvSpPr txBox="1"/>
          <p:nvPr/>
        </p:nvSpPr>
        <p:spPr>
          <a:xfrm>
            <a:off x="486239" y="5009560"/>
            <a:ext cx="8546507" cy="21564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přenos zvuku přes tyto tři kůstky, pokračuje na oválné okénko a dále do vnitřního ucha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spojeno s tzv. Eustachovou trubicí – vyrovnává tlak mezi středním uchem a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nosohltanem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rýma se z nosohltanu dostává trubicí do ucha  a tvoří se záněty středního ucha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978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55CA4-8172-4000-A3C4-B414EE599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Vnitřní ucho</a:t>
            </a:r>
            <a:endParaRPr lang="cs-CZ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8957F562-FD83-4C04-A1EF-7CFDACECDA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699" y="985497"/>
            <a:ext cx="4848902" cy="487748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D0CEE9B8-C4D2-403B-95F6-E604520DA7D4}"/>
              </a:ext>
            </a:extLst>
          </p:cNvPr>
          <p:cNvSpPr txBox="1"/>
          <p:nvPr/>
        </p:nvSpPr>
        <p:spPr>
          <a:xfrm>
            <a:off x="7216974" y="4343400"/>
            <a:ext cx="1718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Blanitý hlemýžď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D0A439-7EA5-4FD0-B126-8D373CC3062F}"/>
              </a:ext>
            </a:extLst>
          </p:cNvPr>
          <p:cNvSpPr txBox="1"/>
          <p:nvPr/>
        </p:nvSpPr>
        <p:spPr>
          <a:xfrm>
            <a:off x="7010400" y="1981200"/>
            <a:ext cx="1518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Sluchový nerv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0888B5E-B877-499C-AA57-CA565339CA86}"/>
              </a:ext>
            </a:extLst>
          </p:cNvPr>
          <p:cNvSpPr txBox="1"/>
          <p:nvPr/>
        </p:nvSpPr>
        <p:spPr>
          <a:xfrm>
            <a:off x="6705600" y="2743200"/>
            <a:ext cx="2002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Rovnovážné ústrojí</a:t>
            </a:r>
          </a:p>
        </p:txBody>
      </p:sp>
    </p:spTree>
    <p:extLst>
      <p:ext uri="{BB962C8B-B14F-4D97-AF65-F5344CB8AC3E}">
        <p14:creationId xmlns:p14="http://schemas.microsoft.com/office/powerpoint/2010/main" val="1259862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FA12E93-57B4-44D4-BC09-BA5749F80ADD}"/>
              </a:ext>
            </a:extLst>
          </p:cNvPr>
          <p:cNvSpPr txBox="1"/>
          <p:nvPr/>
        </p:nvSpPr>
        <p:spPr>
          <a:xfrm>
            <a:off x="457200" y="914400"/>
            <a:ext cx="8769837" cy="5284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Vnitřní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uloženo v blanitém hlemýždi ve skalní kosti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jsou zde uloženy sluchové buňky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zvukové vlny narazí do oválného okénka, vlnění přechází do tekutiny v blanitém hlemýždi,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kde jsou uloženy sluchové buňky.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sluchové buňky napojeny na sluchový nerv vedoucí do spánkového laloku mozku.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vnitřního ucha je rovnovážné ústrojí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tvořené 3 polokruhovitými  kanálky a váčky, v nich smyslové buňky, které vedou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informaci do mozečku.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proto pokud máme zalehlé uši, může se nám točit hlava.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42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1CE75A7-F4EC-403E-9539-D67B27BD5DC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Stavba ucha</a:t>
            </a:r>
          </a:p>
        </p:txBody>
      </p:sp>
      <p:pic>
        <p:nvPicPr>
          <p:cNvPr id="11269" name="Picture 5">
            <a:extLst>
              <a:ext uri="{FF2B5EF4-FFF2-40B4-BE49-F238E27FC236}">
                <a16:creationId xmlns:a16="http://schemas.microsoft.com/office/drawing/2014/main" id="{70CB6F3C-0015-47BD-8B95-84869E3F543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950" y="1573270"/>
            <a:ext cx="5486400" cy="370193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70" name="Line 6">
            <a:extLst>
              <a:ext uri="{FF2B5EF4-FFF2-40B4-BE49-F238E27FC236}">
                <a16:creationId xmlns:a16="http://schemas.microsoft.com/office/drawing/2014/main" id="{9A4D9A71-4DAF-4F47-9DF4-FEDDB2B100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2819400"/>
            <a:ext cx="1219200" cy="990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F8F0FDE9-832B-4530-AE01-4264A443F2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2525" y="2551113"/>
            <a:ext cx="1797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0000"/>
                </a:solidFill>
              </a:rPr>
              <a:t>sluchové kůstky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AA2E4F86-1381-4E27-BB1A-371B097CF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343400"/>
            <a:ext cx="685800" cy="1981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73" name="Text Box 9">
            <a:extLst>
              <a:ext uri="{FF2B5EF4-FFF2-40B4-BE49-F238E27FC236}">
                <a16:creationId xmlns:a16="http://schemas.microsoft.com/office/drawing/2014/main" id="{D17D56C4-B391-40EC-93D5-B93633213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2725" y="6056313"/>
            <a:ext cx="175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0000"/>
                </a:solidFill>
              </a:rPr>
              <a:t>zevní zvukovod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Rámeček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ámeček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ámeček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7</TotalTime>
  <Words>230</Words>
  <Application>Microsoft Office PowerPoint</Application>
  <PresentationFormat>Předvádění na obrazovce (4:3)</PresentationFormat>
  <Paragraphs>39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Wingdings</vt:lpstr>
      <vt:lpstr>Rámeček</vt:lpstr>
      <vt:lpstr>Smyslová soustava</vt:lpstr>
      <vt:lpstr>Ucho</vt:lpstr>
      <vt:lpstr>Stavba ucha</vt:lpstr>
      <vt:lpstr>Vnější ucho</vt:lpstr>
      <vt:lpstr>Střední ucho</vt:lpstr>
      <vt:lpstr>Střední ucho</vt:lpstr>
      <vt:lpstr>Vnitřní ucho</vt:lpstr>
      <vt:lpstr>Prezentace aplikace PowerPoint</vt:lpstr>
      <vt:lpstr>Stavba ucha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Šnircová Monika</cp:lastModifiedBy>
  <cp:revision>4</cp:revision>
  <cp:lastPrinted>1601-01-01T00:00:00Z</cp:lastPrinted>
  <dcterms:created xsi:type="dcterms:W3CDTF">1601-01-01T00:00:00Z</dcterms:created>
  <dcterms:modified xsi:type="dcterms:W3CDTF">2021-05-19T08:46:11Z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