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6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49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582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20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21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89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23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94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58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53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0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8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69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10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2E68332-27E5-4C0F-8007-E4541811F9F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C86E3D5-FBF1-46B3-ABFD-7B14FEF1F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542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51576-00BA-4E3E-9C8B-8E6C6133AD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Růst, život a rostlin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954B35-F4C4-4F8B-8C49-7A4242325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Rostliny se rozmnožují pomocí semen</a:t>
            </a:r>
          </a:p>
        </p:txBody>
      </p:sp>
    </p:spTree>
    <p:extLst>
      <p:ext uri="{BB962C8B-B14F-4D97-AF65-F5344CB8AC3E}">
        <p14:creationId xmlns:p14="http://schemas.microsoft.com/office/powerpoint/2010/main" val="102329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6">
            <a:extLst>
              <a:ext uri="{FF2B5EF4-FFF2-40B4-BE49-F238E27FC236}">
                <a16:creationId xmlns:a16="http://schemas.microsoft.com/office/drawing/2014/main" id="{1FCF5244-C62C-4E27-B395-14F26DFB1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a14="http://schemas.microsoft.com/office/drawing/2010/main" xmlns:p14="http://schemas.microsoft.com/office/powerpoint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1DFCBE5-52C1-48A9-89CF-E7D68CCA1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6AB74CA-E76D-4922-91FE-A4AAF048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47203"/>
            <a:ext cx="11707367" cy="2572622"/>
          </a:xfrm>
          <a:custGeom>
            <a:avLst/>
            <a:gdLst>
              <a:gd name="connsiteX0" fmla="*/ 0 w 11707367"/>
              <a:gd name="connsiteY0" fmla="*/ 0 h 2572622"/>
              <a:gd name="connsiteX1" fmla="*/ 1888420 w 11707367"/>
              <a:gd name="connsiteY1" fmla="*/ 0 h 2572622"/>
              <a:gd name="connsiteX2" fmla="*/ 2198560 w 11707367"/>
              <a:gd name="connsiteY2" fmla="*/ 310139 h 2572622"/>
              <a:gd name="connsiteX3" fmla="*/ 2425431 w 11707367"/>
              <a:gd name="connsiteY3" fmla="*/ 310139 h 2572622"/>
              <a:gd name="connsiteX4" fmla="*/ 2735570 w 11707367"/>
              <a:gd name="connsiteY4" fmla="*/ 0 h 2572622"/>
              <a:gd name="connsiteX5" fmla="*/ 11707367 w 11707367"/>
              <a:gd name="connsiteY5" fmla="*/ 0 h 2572622"/>
              <a:gd name="connsiteX6" fmla="*/ 11707367 w 11707367"/>
              <a:gd name="connsiteY6" fmla="*/ 2572622 h 2572622"/>
              <a:gd name="connsiteX7" fmla="*/ 0 w 11707367"/>
              <a:gd name="connsiteY7" fmla="*/ 2572622 h 2572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07367" h="2572622">
                <a:moveTo>
                  <a:pt x="0" y="0"/>
                </a:moveTo>
                <a:lnTo>
                  <a:pt x="1888420" y="0"/>
                </a:lnTo>
                <a:lnTo>
                  <a:pt x="2198560" y="310139"/>
                </a:lnTo>
                <a:cubicBezTo>
                  <a:pt x="2261209" y="372788"/>
                  <a:pt x="2362782" y="372788"/>
                  <a:pt x="2425431" y="310139"/>
                </a:cubicBezTo>
                <a:lnTo>
                  <a:pt x="2735570" y="0"/>
                </a:lnTo>
                <a:lnTo>
                  <a:pt x="11707367" y="0"/>
                </a:lnTo>
                <a:lnTo>
                  <a:pt x="11707367" y="2572622"/>
                </a:lnTo>
                <a:lnTo>
                  <a:pt x="0" y="2572622"/>
                </a:lnTo>
                <a:close/>
              </a:path>
            </a:pathLst>
          </a:custGeom>
          <a:solidFill>
            <a:srgbClr val="59595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741740-5DC8-47A0-BD21-C02D11ABD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91" y="4049486"/>
            <a:ext cx="4825480" cy="18832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Vytrvalé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rostliny</a:t>
            </a:r>
            <a:r>
              <a:rPr lang="en-US" sz="4000" dirty="0">
                <a:solidFill>
                  <a:srgbClr val="FFFFFF"/>
                </a:solidFill>
              </a:rPr>
              <a:t> - </a:t>
            </a:r>
            <a:r>
              <a:rPr lang="en-US" sz="4000" dirty="0" err="1">
                <a:solidFill>
                  <a:srgbClr val="FFFFFF"/>
                </a:solidFill>
              </a:rPr>
              <a:t>trvalky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10" name="Obrázek 9" descr="Obsah obrázku rostlina, květina&#10;&#10;Popis byl vytvořen automaticky">
            <a:extLst>
              <a:ext uri="{FF2B5EF4-FFF2-40B4-BE49-F238E27FC236}">
                <a16:creationId xmlns:a16="http://schemas.microsoft.com/office/drawing/2014/main" id="{955227F7-71C0-49B4-BCD6-B2A81B6A5A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916" y="484633"/>
            <a:ext cx="2153819" cy="2875460"/>
          </a:xfrm>
          <a:prstGeom prst="rect">
            <a:avLst/>
          </a:prstGeom>
        </p:spPr>
      </p:pic>
      <p:pic>
        <p:nvPicPr>
          <p:cNvPr id="8" name="Obrázek 7" descr="Obsah obrázku rostlina, tráva&#10;&#10;Popis byl vytvořen automaticky">
            <a:extLst>
              <a:ext uri="{FF2B5EF4-FFF2-40B4-BE49-F238E27FC236}">
                <a16:creationId xmlns:a16="http://schemas.microsoft.com/office/drawing/2014/main" id="{3352F670-7983-4ADC-9F43-A8D505DF6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869" y="484633"/>
            <a:ext cx="2102772" cy="2880360"/>
          </a:xfrm>
          <a:prstGeom prst="rect">
            <a:avLst/>
          </a:prstGeom>
        </p:spPr>
      </p:pic>
      <p:pic>
        <p:nvPicPr>
          <p:cNvPr id="6" name="Zástupný obsah 5" descr="Obsah obrázku rostlina, květina, tráva, sedmikráska&#10;&#10;Popis byl vytvořen automaticky">
            <a:extLst>
              <a:ext uri="{FF2B5EF4-FFF2-40B4-BE49-F238E27FC236}">
                <a16:creationId xmlns:a16="http://schemas.microsoft.com/office/drawing/2014/main" id="{5ED47E82-AE35-4CD4-B668-13692B3AD1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550" y="970988"/>
            <a:ext cx="2540269" cy="1902749"/>
          </a:xfrm>
          <a:prstGeom prst="rect">
            <a:avLst/>
          </a:prstGeom>
        </p:spPr>
      </p:pic>
      <p:pic>
        <p:nvPicPr>
          <p:cNvPr id="12" name="Obrázek 11" descr="Obsah obrázku tráva, obloha, exteriér, rostlina&#10;&#10;Popis byl vytvořen automaticky">
            <a:extLst>
              <a:ext uri="{FF2B5EF4-FFF2-40B4-BE49-F238E27FC236}">
                <a16:creationId xmlns:a16="http://schemas.microsoft.com/office/drawing/2014/main" id="{77E6E558-3A3C-44E4-99A2-AFD72311D7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098" y="1080209"/>
            <a:ext cx="2540269" cy="1684308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615DDE-6CE6-4EA9-90D7-3A95BA5CC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38316" y="4049485"/>
            <a:ext cx="4846151" cy="18832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742950" indent="-285750">
              <a:buFont typeface="Wingdings 2" charset="2"/>
              <a:buChar char=""/>
            </a:pPr>
            <a:r>
              <a:rPr lang="en-US" sz="1700" dirty="0" err="1">
                <a:solidFill>
                  <a:srgbClr val="FFFFFF"/>
                </a:solidFill>
                <a:effectLst/>
              </a:rPr>
              <a:t>rostou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více</a:t>
            </a:r>
            <a:r>
              <a:rPr lang="en-US" sz="1700" dirty="0">
                <a:solidFill>
                  <a:srgbClr val="FFFFFF"/>
                </a:solidFill>
                <a:effectLst/>
              </a:rPr>
              <a:t> let, po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několika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letech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kvetou</a:t>
            </a:r>
            <a:r>
              <a:rPr lang="en-US" sz="1700" dirty="0">
                <a:solidFill>
                  <a:srgbClr val="FFFFFF"/>
                </a:solidFill>
                <a:effectLst/>
              </a:rPr>
              <a:t> a plod</a:t>
            </a:r>
          </a:p>
          <a:p>
            <a:pPr marL="742950" indent="-285750">
              <a:buFont typeface="Wingdings 2" charset="2"/>
              <a:buChar char=""/>
            </a:pPr>
            <a:r>
              <a:rPr lang="en-US" sz="1700" dirty="0" err="1">
                <a:solidFill>
                  <a:srgbClr val="FFFFFF"/>
                </a:solidFill>
                <a:effectLst/>
              </a:rPr>
              <a:t>patří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sem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stromy</a:t>
            </a:r>
            <a:r>
              <a:rPr lang="en-US" sz="1700" dirty="0">
                <a:solidFill>
                  <a:srgbClr val="FFFFFF"/>
                </a:solidFill>
                <a:effectLst/>
              </a:rPr>
              <a:t>,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keře</a:t>
            </a:r>
            <a:r>
              <a:rPr lang="en-US" sz="1700" dirty="0">
                <a:solidFill>
                  <a:srgbClr val="FFFFFF"/>
                </a:solidFill>
                <a:effectLst/>
              </a:rPr>
              <a:t>, byliny </a:t>
            </a:r>
          </a:p>
          <a:p>
            <a:pPr marL="742950" indent="-285750">
              <a:buFont typeface="Wingdings 2" charset="2"/>
              <a:buChar char=""/>
            </a:pP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narcis</a:t>
            </a:r>
            <a:r>
              <a:rPr lang="en-US" sz="1700" dirty="0">
                <a:solidFill>
                  <a:srgbClr val="FFFFFF"/>
                </a:solidFill>
                <a:effectLst/>
              </a:rPr>
              <a:t>,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bledule</a:t>
            </a:r>
            <a:r>
              <a:rPr lang="en-US" sz="1700" dirty="0">
                <a:solidFill>
                  <a:srgbClr val="FFFFFF"/>
                </a:solidFill>
                <a:effectLst/>
              </a:rPr>
              <a:t>,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smetanka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lékařská</a:t>
            </a:r>
            <a:r>
              <a:rPr lang="en-US" sz="1700" dirty="0">
                <a:solidFill>
                  <a:srgbClr val="FFFFFF"/>
                </a:solidFill>
                <a:effectLst/>
              </a:rPr>
              <a:t>, 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sedmikráska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chudobka</a:t>
            </a:r>
            <a:r>
              <a:rPr lang="en-US" sz="1700" dirty="0">
                <a:solidFill>
                  <a:srgbClr val="FFFFFF"/>
                </a:solidFill>
                <a:effectLst/>
              </a:rPr>
              <a:t>…..</a:t>
            </a:r>
          </a:p>
          <a:p>
            <a:pPr marL="285750" indent="-285750">
              <a:buFont typeface="Wingdings 2" charset="2"/>
              <a:buChar char=""/>
            </a:pPr>
            <a:endParaRPr lang="en-US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19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277119-B941-4A45-9322-FA2BC135D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DFDB457D-F372-428B-A10D-41080EF93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7554995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28BDC7-AA51-4FDB-BA6C-EB1391B51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4349" y="1819275"/>
            <a:ext cx="3606137" cy="42220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 err="1"/>
              <a:t>Semeno</a:t>
            </a:r>
            <a:endParaRPr lang="en-US" sz="44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9FBCF56-445F-434A-A29F-65A142B54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34349" y="457199"/>
            <a:ext cx="3247652" cy="13620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Na </a:t>
            </a:r>
            <a:r>
              <a:rPr lang="en-US" sz="18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vlhké</a:t>
            </a:r>
            <a:r>
              <a:rPr lang="en-US" sz="1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vatě</a:t>
            </a:r>
            <a:r>
              <a:rPr lang="en-US" sz="1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semena</a:t>
            </a:r>
            <a:r>
              <a:rPr lang="en-US" sz="1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přijímají</a:t>
            </a:r>
            <a:r>
              <a:rPr lang="en-US" sz="1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vodu</a:t>
            </a:r>
            <a:r>
              <a:rPr lang="en-US" sz="1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8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zvětšují</a:t>
            </a:r>
            <a:r>
              <a:rPr lang="en-US" sz="1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svůj</a:t>
            </a:r>
            <a:r>
              <a:rPr lang="en-US" sz="1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objem</a:t>
            </a:r>
            <a:r>
              <a:rPr lang="en-US" sz="1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en-US" sz="18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bobtnají</a:t>
            </a:r>
            <a:endParaRPr lang="en-US" sz="18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171913B-80BF-4F2A-8ADB-4EDF1365D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171809"/>
            <a:ext cx="6268060" cy="4341211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522189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B42B55-5783-4861-B22D-70A15E50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Stavba semene</a:t>
            </a:r>
          </a:p>
        </p:txBody>
      </p:sp>
      <p:pic>
        <p:nvPicPr>
          <p:cNvPr id="6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62A0C789-82DC-4946-8B86-DF83BF44A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163" y="809228"/>
            <a:ext cx="6982399" cy="5236799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1541D0-925D-4F75-B64C-BA355C018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841" y="2260738"/>
            <a:ext cx="4535844" cy="435687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semeno obsahuje zárodek – má základy částí rostlin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svrchní část – osemení – po příjmu vody bobtná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 osemením  děloha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jedna – jednoděložné rostliny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dvě – dvouděložné rostliny,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dělohami je zárodek, který z nich čerpá živiny pro růst a roste  z něj nová rostlina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6B22EA3-924A-4E26-A9FE-DE425A04B7B5}"/>
              </a:ext>
            </a:extLst>
          </p:cNvPr>
          <p:cNvSpPr txBox="1"/>
          <p:nvPr/>
        </p:nvSpPr>
        <p:spPr>
          <a:xfrm flipH="1">
            <a:off x="5175315" y="2840477"/>
            <a:ext cx="112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zárodek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56FB55F-313B-4C91-8BA9-5FD0C5ABDFEC}"/>
              </a:ext>
            </a:extLst>
          </p:cNvPr>
          <p:cNvSpPr txBox="1"/>
          <p:nvPr/>
        </p:nvSpPr>
        <p:spPr>
          <a:xfrm>
            <a:off x="5129595" y="3742441"/>
            <a:ext cx="1167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děloha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FDE2200-3DAF-4741-A382-6BED65747882}"/>
              </a:ext>
            </a:extLst>
          </p:cNvPr>
          <p:cNvSpPr txBox="1"/>
          <p:nvPr/>
        </p:nvSpPr>
        <p:spPr>
          <a:xfrm flipH="1">
            <a:off x="5175315" y="4443252"/>
            <a:ext cx="1358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osemení</a:t>
            </a:r>
          </a:p>
        </p:txBody>
      </p:sp>
    </p:spTree>
    <p:extLst>
      <p:ext uri="{BB962C8B-B14F-4D97-AF65-F5344CB8AC3E}">
        <p14:creationId xmlns:p14="http://schemas.microsoft.com/office/powerpoint/2010/main" val="290588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9C197E3-4363-4986-86BE-1A51FED9F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Podmínky klíčení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92533D-6C3F-4DB5-A2C8-2A364605F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713" y="2413000"/>
            <a:ext cx="3835583" cy="3632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2" charset="2"/>
              <a:buChar char=""/>
            </a:pPr>
            <a:r>
              <a:rPr lang="cs-CZ" sz="1600" dirty="0"/>
              <a:t> Ke klíčení a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růstu potřebuje semeno vodu, vhodnou teplotu, vzduch, světlo a živiny</a:t>
            </a:r>
            <a:endParaRPr lang="en-US" sz="1600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7B1CC462-D8C8-4818-8C8A-380FFCA99A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851" y="2507633"/>
            <a:ext cx="6277349" cy="3527072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55147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176CC-BE4D-4CF9-8154-44227EBB6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Život a rozmnožování rostlin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80EC2B-A597-4846-8DA0-0C5A71881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907517" cy="98797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Rozmnožování rostlin pomocí semen je pohlavní rozmnožování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Rozmnožování rostlin pomocí částí rostlin je nepohlavní rozmnožování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19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16E3E5-5186-46A4-AFBD-337387D31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23">
            <a:extLst>
              <a:ext uri="{FF2B5EF4-FFF2-40B4-BE49-F238E27FC236}">
                <a16:creationId xmlns:a16="http://schemas.microsoft.com/office/drawing/2014/main" id="{7B8FAACC-353E-4F84-BA62-A5514185D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7554995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12121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0B2AAB-DBA0-4270-ADC1-F4657F09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749" y="457201"/>
            <a:ext cx="3575737" cy="13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3200" dirty="0">
                <a:solidFill>
                  <a:srgbClr val="FFFFFF"/>
                </a:solidFill>
              </a:rPr>
              <a:t>Jednoleté rostliny</a:t>
            </a: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2A39D0F5-1292-440F-949E-18C7DCB4B6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61" y="1439012"/>
            <a:ext cx="6612856" cy="36205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8EB9E3-4708-4B1B-B30B-040CB8B4B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64749" y="2024743"/>
            <a:ext cx="3575737" cy="4016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2" charset="2"/>
              <a:buChar char=""/>
            </a:pPr>
            <a:r>
              <a:rPr lang="cs-CZ" sz="1600" dirty="0">
                <a:solidFill>
                  <a:srgbClr val="FFFFFF"/>
                </a:solidFill>
              </a:rPr>
              <a:t> </a:t>
            </a: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jednom roce vyklíčí, vyrostou, vykvetou, mají plody a uhynou.</a:t>
            </a:r>
          </a:p>
          <a:p>
            <a:pPr>
              <a:buFont typeface="Wingdings 2" charset="2"/>
              <a:buChar char=""/>
            </a:pP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86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70FFA424-278D-4545-90BA-07151469E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a14="http://schemas.microsoft.com/office/drawing/2010/main" xmlns:p14="http://schemas.microsoft.com/office/powerpoint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Obrázek 9" descr="Obsah obrázku zelenina, interiér, ředkvička&#10;&#10;Popis byl vytvořen automaticky">
            <a:extLst>
              <a:ext uri="{FF2B5EF4-FFF2-40B4-BE49-F238E27FC236}">
                <a16:creationId xmlns:a16="http://schemas.microsoft.com/office/drawing/2014/main" id="{E8628FD3-1023-47F4-8FF9-9C84ADCB22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2" r="18622" b="-1"/>
          <a:stretch/>
        </p:blipFill>
        <p:spPr>
          <a:xfrm>
            <a:off x="7814735" y="10"/>
            <a:ext cx="4377265" cy="4547283"/>
          </a:xfrm>
          <a:prstGeom prst="rect">
            <a:avLst/>
          </a:prstGeom>
        </p:spPr>
      </p:pic>
      <p:pic>
        <p:nvPicPr>
          <p:cNvPr id="8" name="Zástupný obsah 7" descr="Obsah obrázku zelenina, rostlina, různé, čerstvé&#10;&#10;Popis byl vytvořen automaticky">
            <a:extLst>
              <a:ext uri="{FF2B5EF4-FFF2-40B4-BE49-F238E27FC236}">
                <a16:creationId xmlns:a16="http://schemas.microsoft.com/office/drawing/2014/main" id="{89EE196B-4804-4B1D-B078-846D236227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5" r="-1" b="-1"/>
          <a:stretch/>
        </p:blipFill>
        <p:spPr>
          <a:xfrm>
            <a:off x="3750735" y="-1911"/>
            <a:ext cx="4377267" cy="4883281"/>
          </a:xfrm>
          <a:custGeom>
            <a:avLst/>
            <a:gdLst/>
            <a:ahLst/>
            <a:cxnLst/>
            <a:rect l="l" t="t" r="r" b="b"/>
            <a:pathLst>
              <a:path w="4377267" h="4883281">
                <a:moveTo>
                  <a:pt x="0" y="0"/>
                </a:moveTo>
                <a:lnTo>
                  <a:pt x="313267" y="0"/>
                </a:lnTo>
                <a:lnTo>
                  <a:pt x="4064000" y="0"/>
                </a:lnTo>
                <a:lnTo>
                  <a:pt x="4377267" y="0"/>
                </a:lnTo>
                <a:lnTo>
                  <a:pt x="4377267" y="2014600"/>
                </a:lnTo>
                <a:lnTo>
                  <a:pt x="4129005" y="2373182"/>
                </a:lnTo>
                <a:lnTo>
                  <a:pt x="4126075" y="2381649"/>
                </a:lnTo>
                <a:lnTo>
                  <a:pt x="4121678" y="2394349"/>
                </a:lnTo>
                <a:lnTo>
                  <a:pt x="4117282" y="2407048"/>
                </a:lnTo>
                <a:lnTo>
                  <a:pt x="4117282" y="2417632"/>
                </a:lnTo>
                <a:lnTo>
                  <a:pt x="4117282" y="2430332"/>
                </a:lnTo>
                <a:lnTo>
                  <a:pt x="4121678" y="2440915"/>
                </a:lnTo>
                <a:lnTo>
                  <a:pt x="4126075" y="2453615"/>
                </a:lnTo>
                <a:lnTo>
                  <a:pt x="4129005" y="2462082"/>
                </a:lnTo>
                <a:lnTo>
                  <a:pt x="4377267" y="2820664"/>
                </a:lnTo>
                <a:lnTo>
                  <a:pt x="4377267" y="4883281"/>
                </a:lnTo>
                <a:lnTo>
                  <a:pt x="4064000" y="4883281"/>
                </a:lnTo>
                <a:lnTo>
                  <a:pt x="313267" y="4883281"/>
                </a:lnTo>
                <a:lnTo>
                  <a:pt x="0" y="4883281"/>
                </a:lnTo>
                <a:close/>
              </a:path>
            </a:pathLst>
          </a:custGeom>
          <a:ln w="12700">
            <a:solidFill>
              <a:schemeClr val="tx1"/>
            </a:solidFill>
          </a:ln>
        </p:spPr>
      </p:pic>
      <p:pic>
        <p:nvPicPr>
          <p:cNvPr id="6" name="Zástupný obsah 5" descr="Obsah obrázku exteriér, tráva, hrášek, zelená&#10;&#10;Popis byl vytvořen automaticky">
            <a:extLst>
              <a:ext uri="{FF2B5EF4-FFF2-40B4-BE49-F238E27FC236}">
                <a16:creationId xmlns:a16="http://schemas.microsoft.com/office/drawing/2014/main" id="{019309F4-B180-4B4C-9A16-56460DD98D1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37" r="5139" b="-2"/>
          <a:stretch/>
        </p:blipFill>
        <p:spPr>
          <a:xfrm>
            <a:off x="20" y="10"/>
            <a:ext cx="4063980" cy="4883271"/>
          </a:xfrm>
          <a:custGeom>
            <a:avLst/>
            <a:gdLst/>
            <a:ahLst/>
            <a:cxnLst/>
            <a:rect l="l" t="t" r="r" b="b"/>
            <a:pathLst>
              <a:path w="4064000" h="4883281">
                <a:moveTo>
                  <a:pt x="0" y="0"/>
                </a:moveTo>
                <a:lnTo>
                  <a:pt x="4064000" y="0"/>
                </a:lnTo>
                <a:lnTo>
                  <a:pt x="4064000" y="2014600"/>
                </a:lnTo>
                <a:lnTo>
                  <a:pt x="3815738" y="2373182"/>
                </a:lnTo>
                <a:lnTo>
                  <a:pt x="3812808" y="2381649"/>
                </a:lnTo>
                <a:lnTo>
                  <a:pt x="3808411" y="2394349"/>
                </a:lnTo>
                <a:lnTo>
                  <a:pt x="3804015" y="2407048"/>
                </a:lnTo>
                <a:lnTo>
                  <a:pt x="3804015" y="2417632"/>
                </a:lnTo>
                <a:lnTo>
                  <a:pt x="3804015" y="2430332"/>
                </a:lnTo>
                <a:lnTo>
                  <a:pt x="3808411" y="2440915"/>
                </a:lnTo>
                <a:lnTo>
                  <a:pt x="3812808" y="2453615"/>
                </a:lnTo>
                <a:lnTo>
                  <a:pt x="3815738" y="2462082"/>
                </a:lnTo>
                <a:lnTo>
                  <a:pt x="4064000" y="2820664"/>
                </a:lnTo>
                <a:lnTo>
                  <a:pt x="4064000" y="4883281"/>
                </a:lnTo>
                <a:lnTo>
                  <a:pt x="0" y="4883281"/>
                </a:lnTo>
                <a:close/>
              </a:path>
            </a:pathLst>
          </a:custGeom>
          <a:ln w="12700">
            <a:solidFill>
              <a:schemeClr val="tx1"/>
            </a:solidFill>
          </a:ln>
        </p:spPr>
      </p:pic>
      <p:sp>
        <p:nvSpPr>
          <p:cNvPr id="17" name="Freeform 9">
            <a:extLst>
              <a:ext uri="{FF2B5EF4-FFF2-40B4-BE49-F238E27FC236}">
                <a16:creationId xmlns:a16="http://schemas.microsoft.com/office/drawing/2014/main" id="{A10B3C8E-9FBF-459A-A9D9-2FA3784DB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547642"/>
            <a:ext cx="12192000" cy="2332906"/>
          </a:xfrm>
          <a:custGeom>
            <a:avLst/>
            <a:gdLst>
              <a:gd name="connsiteX0" fmla="*/ 0 w 12192000"/>
              <a:gd name="connsiteY0" fmla="*/ 0 h 2332906"/>
              <a:gd name="connsiteX1" fmla="*/ 1996017 w 12192000"/>
              <a:gd name="connsiteY1" fmla="*/ 0 h 2332906"/>
              <a:gd name="connsiteX2" fmla="*/ 2377017 w 12192000"/>
              <a:gd name="connsiteY2" fmla="*/ 263783 h 2332906"/>
              <a:gd name="connsiteX3" fmla="*/ 2385484 w 12192000"/>
              <a:gd name="connsiteY3" fmla="*/ 266713 h 2332906"/>
              <a:gd name="connsiteX4" fmla="*/ 2398184 w 12192000"/>
              <a:gd name="connsiteY4" fmla="*/ 271110 h 2332906"/>
              <a:gd name="connsiteX5" fmla="*/ 2410883 w 12192000"/>
              <a:gd name="connsiteY5" fmla="*/ 275506 h 2332906"/>
              <a:gd name="connsiteX6" fmla="*/ 2421467 w 12192000"/>
              <a:gd name="connsiteY6" fmla="*/ 275506 h 2332906"/>
              <a:gd name="connsiteX7" fmla="*/ 2434167 w 12192000"/>
              <a:gd name="connsiteY7" fmla="*/ 275506 h 2332906"/>
              <a:gd name="connsiteX8" fmla="*/ 2444750 w 12192000"/>
              <a:gd name="connsiteY8" fmla="*/ 271110 h 2332906"/>
              <a:gd name="connsiteX9" fmla="*/ 2457450 w 12192000"/>
              <a:gd name="connsiteY9" fmla="*/ 266713 h 2332906"/>
              <a:gd name="connsiteX10" fmla="*/ 2465917 w 12192000"/>
              <a:gd name="connsiteY10" fmla="*/ 263783 h 2332906"/>
              <a:gd name="connsiteX11" fmla="*/ 2846917 w 12192000"/>
              <a:gd name="connsiteY11" fmla="*/ 0 h 2332906"/>
              <a:gd name="connsiteX12" fmla="*/ 12192000 w 12192000"/>
              <a:gd name="connsiteY12" fmla="*/ 0 h 2332906"/>
              <a:gd name="connsiteX13" fmla="*/ 12192000 w 12192000"/>
              <a:gd name="connsiteY13" fmla="*/ 2332906 h 2332906"/>
              <a:gd name="connsiteX14" fmla="*/ 0 w 12192000"/>
              <a:gd name="connsiteY14" fmla="*/ 2332906 h 233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92000" h="2332906">
                <a:moveTo>
                  <a:pt x="0" y="0"/>
                </a:moveTo>
                <a:lnTo>
                  <a:pt x="1996017" y="0"/>
                </a:lnTo>
                <a:lnTo>
                  <a:pt x="2377017" y="263783"/>
                </a:lnTo>
                <a:lnTo>
                  <a:pt x="2385484" y="266713"/>
                </a:lnTo>
                <a:lnTo>
                  <a:pt x="2398184" y="271110"/>
                </a:lnTo>
                <a:lnTo>
                  <a:pt x="2410883" y="275506"/>
                </a:lnTo>
                <a:lnTo>
                  <a:pt x="2421467" y="275506"/>
                </a:lnTo>
                <a:lnTo>
                  <a:pt x="2434167" y="275506"/>
                </a:lnTo>
                <a:lnTo>
                  <a:pt x="2444750" y="271110"/>
                </a:lnTo>
                <a:lnTo>
                  <a:pt x="2457450" y="266713"/>
                </a:lnTo>
                <a:lnTo>
                  <a:pt x="2465917" y="263783"/>
                </a:lnTo>
                <a:lnTo>
                  <a:pt x="2846917" y="0"/>
                </a:lnTo>
                <a:lnTo>
                  <a:pt x="12192000" y="0"/>
                </a:lnTo>
                <a:lnTo>
                  <a:pt x="12192000" y="2332906"/>
                </a:lnTo>
                <a:lnTo>
                  <a:pt x="0" y="2332906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F7F5C3-3AAA-4442-943D-F444CFE48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788" y="4895558"/>
            <a:ext cx="10572000" cy="779529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Jednoleté rostliny</a:t>
            </a:r>
          </a:p>
        </p:txBody>
      </p:sp>
    </p:spTree>
    <p:extLst>
      <p:ext uri="{BB962C8B-B14F-4D97-AF65-F5344CB8AC3E}">
        <p14:creationId xmlns:p14="http://schemas.microsoft.com/office/powerpoint/2010/main" val="1180016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0DE8A2-73B1-4AFE-8FB9-BE4B66F39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E5ADB140-E61F-4DA4-A342-F5EF70772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EB8EE5-1D18-4AD8-93EA-1282B87B5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394943"/>
            <a:ext cx="11288972" cy="81663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Dvouleté rostliny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8E4C88-30A5-4B17-865B-C5A418D01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1514" y="1211580"/>
            <a:ext cx="11288972" cy="4914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kern="1200" dirty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-  v </a:t>
            </a:r>
            <a:r>
              <a:rPr lang="en-US" sz="1800" kern="1200" dirty="0" err="1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prvním</a:t>
            </a:r>
            <a:r>
              <a:rPr lang="en-US" sz="1800" kern="1200" dirty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800" kern="1200" dirty="0" err="1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roce</a:t>
            </a:r>
            <a:r>
              <a:rPr lang="en-US" sz="1800" kern="1200" dirty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mají</a:t>
            </a:r>
            <a:r>
              <a:rPr lang="en-US" sz="1800" kern="1200" dirty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kořen</a:t>
            </a:r>
            <a:r>
              <a:rPr lang="en-US" sz="1800" kern="1200" dirty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 a list, </a:t>
            </a:r>
            <a:r>
              <a:rPr lang="en-US" sz="1800" kern="1200" dirty="0" err="1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druhém</a:t>
            </a:r>
            <a:r>
              <a:rPr lang="en-US" sz="1800" kern="1200" dirty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roce</a:t>
            </a:r>
            <a:r>
              <a:rPr lang="en-US" sz="1800" kern="1200" dirty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kvetou</a:t>
            </a:r>
            <a:r>
              <a:rPr lang="en-US" sz="1800" kern="1200" dirty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800" kern="1200" dirty="0" err="1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plodí</a:t>
            </a:r>
            <a:r>
              <a:rPr lang="en-US" sz="1800" kern="1200" dirty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800" kern="1200" dirty="0" err="1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t>uhynou</a:t>
            </a:r>
            <a:endParaRPr lang="en-US" sz="18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797B72B3-94DB-4834-AA63-D4195ACADD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14" y="2349499"/>
            <a:ext cx="10548182" cy="3691864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93659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6">
            <a:extLst>
              <a:ext uri="{FF2B5EF4-FFF2-40B4-BE49-F238E27FC236}">
                <a16:creationId xmlns:a16="http://schemas.microsoft.com/office/drawing/2014/main" id="{70FFA424-278D-4545-90BA-07151469E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a14="http://schemas.microsoft.com/office/drawing/2010/main" xmlns:p14="http://schemas.microsoft.com/office/powerpoint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96CEB2-6276-4D9F-A58D-50C03B63FE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 descr="Obsah obrázku rostlina, klipart&#10;&#10;Popis byl vytvořen automaticky">
            <a:extLst>
              <a:ext uri="{FF2B5EF4-FFF2-40B4-BE49-F238E27FC236}">
                <a16:creationId xmlns:a16="http://schemas.microsoft.com/office/drawing/2014/main" id="{67E0D0D8-54B1-416A-86C2-037E80C1B0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2" r="18078" b="2"/>
          <a:stretch/>
        </p:blipFill>
        <p:spPr>
          <a:xfrm>
            <a:off x="6144924" y="-61646"/>
            <a:ext cx="3047996" cy="4805245"/>
          </a:xfrm>
          <a:prstGeom prst="rect">
            <a:avLst/>
          </a:prstGeom>
        </p:spPr>
      </p:pic>
      <p:pic>
        <p:nvPicPr>
          <p:cNvPr id="6" name="Zástupný obsah 5" descr="Obsah obrázku mrkev, zelenina, stoh&#10;&#10;Popis byl vytvořen automaticky">
            <a:extLst>
              <a:ext uri="{FF2B5EF4-FFF2-40B4-BE49-F238E27FC236}">
                <a16:creationId xmlns:a16="http://schemas.microsoft.com/office/drawing/2014/main" id="{9C7C9293-D46E-435F-AF63-227DECC7B2E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74" r="25902" b="-2"/>
          <a:stretch/>
        </p:blipFill>
        <p:spPr>
          <a:xfrm>
            <a:off x="3047986" y="10"/>
            <a:ext cx="3047996" cy="4537360"/>
          </a:xfrm>
          <a:prstGeom prst="rect">
            <a:avLst/>
          </a:prstGeom>
        </p:spPr>
      </p:pic>
      <p:pic>
        <p:nvPicPr>
          <p:cNvPr id="10" name="Obrázek 9" descr="Obsah obrázku rostlina, květina&#10;&#10;Popis byl vytvořen automaticky">
            <a:extLst>
              <a:ext uri="{FF2B5EF4-FFF2-40B4-BE49-F238E27FC236}">
                <a16:creationId xmlns:a16="http://schemas.microsoft.com/office/drawing/2014/main" id="{41273A5F-B6B2-4C16-AF8B-E740928C876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0" r="20387"/>
          <a:stretch/>
        </p:blipFill>
        <p:spPr>
          <a:xfrm>
            <a:off x="-48957" y="-49244"/>
            <a:ext cx="3048001" cy="4537371"/>
          </a:xfrm>
          <a:prstGeom prst="rect">
            <a:avLst/>
          </a:prstGeom>
        </p:spPr>
      </p:pic>
      <p:pic>
        <p:nvPicPr>
          <p:cNvPr id="8" name="Zástupný obsah 7" descr="Obsah obrázku ovoce, jedlá semena&#10;&#10;Popis byl vytvořen automaticky">
            <a:extLst>
              <a:ext uri="{FF2B5EF4-FFF2-40B4-BE49-F238E27FC236}">
                <a16:creationId xmlns:a16="http://schemas.microsoft.com/office/drawing/2014/main" id="{073EBA81-2662-4865-86E3-87F5EC89F0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74" r="25346" b="3"/>
          <a:stretch/>
        </p:blipFill>
        <p:spPr>
          <a:xfrm>
            <a:off x="9143996" y="-1"/>
            <a:ext cx="3048001" cy="4537371"/>
          </a:xfrm>
          <a:prstGeom prst="rect">
            <a:avLst/>
          </a:prstGeom>
        </p:spPr>
      </p:pic>
      <p:sp>
        <p:nvSpPr>
          <p:cNvPr id="25" name="Freeform 18">
            <a:extLst>
              <a:ext uri="{FF2B5EF4-FFF2-40B4-BE49-F238E27FC236}">
                <a16:creationId xmlns:a16="http://schemas.microsoft.com/office/drawing/2014/main" id="{F161F996-D85D-4D74-BC7B-B1E4919E8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25094"/>
            <a:ext cx="12192000" cy="2332906"/>
          </a:xfrm>
          <a:custGeom>
            <a:avLst/>
            <a:gdLst>
              <a:gd name="connsiteX0" fmla="*/ 0 w 12192000"/>
              <a:gd name="connsiteY0" fmla="*/ 0 h 2332906"/>
              <a:gd name="connsiteX1" fmla="*/ 1996017 w 12192000"/>
              <a:gd name="connsiteY1" fmla="*/ 0 h 2332906"/>
              <a:gd name="connsiteX2" fmla="*/ 2377017 w 12192000"/>
              <a:gd name="connsiteY2" fmla="*/ 263783 h 2332906"/>
              <a:gd name="connsiteX3" fmla="*/ 2385484 w 12192000"/>
              <a:gd name="connsiteY3" fmla="*/ 266713 h 2332906"/>
              <a:gd name="connsiteX4" fmla="*/ 2398184 w 12192000"/>
              <a:gd name="connsiteY4" fmla="*/ 271110 h 2332906"/>
              <a:gd name="connsiteX5" fmla="*/ 2410883 w 12192000"/>
              <a:gd name="connsiteY5" fmla="*/ 275506 h 2332906"/>
              <a:gd name="connsiteX6" fmla="*/ 2421467 w 12192000"/>
              <a:gd name="connsiteY6" fmla="*/ 275506 h 2332906"/>
              <a:gd name="connsiteX7" fmla="*/ 2434167 w 12192000"/>
              <a:gd name="connsiteY7" fmla="*/ 275506 h 2332906"/>
              <a:gd name="connsiteX8" fmla="*/ 2444750 w 12192000"/>
              <a:gd name="connsiteY8" fmla="*/ 271110 h 2332906"/>
              <a:gd name="connsiteX9" fmla="*/ 2457450 w 12192000"/>
              <a:gd name="connsiteY9" fmla="*/ 266713 h 2332906"/>
              <a:gd name="connsiteX10" fmla="*/ 2465917 w 12192000"/>
              <a:gd name="connsiteY10" fmla="*/ 263783 h 2332906"/>
              <a:gd name="connsiteX11" fmla="*/ 2846917 w 12192000"/>
              <a:gd name="connsiteY11" fmla="*/ 0 h 2332906"/>
              <a:gd name="connsiteX12" fmla="*/ 12192000 w 12192000"/>
              <a:gd name="connsiteY12" fmla="*/ 0 h 2332906"/>
              <a:gd name="connsiteX13" fmla="*/ 12192000 w 12192000"/>
              <a:gd name="connsiteY13" fmla="*/ 2332906 h 2332906"/>
              <a:gd name="connsiteX14" fmla="*/ 0 w 12192000"/>
              <a:gd name="connsiteY14" fmla="*/ 2332906 h 233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92000" h="2332906">
                <a:moveTo>
                  <a:pt x="0" y="0"/>
                </a:moveTo>
                <a:lnTo>
                  <a:pt x="1996017" y="0"/>
                </a:lnTo>
                <a:lnTo>
                  <a:pt x="2377017" y="263783"/>
                </a:lnTo>
                <a:lnTo>
                  <a:pt x="2385484" y="266713"/>
                </a:lnTo>
                <a:lnTo>
                  <a:pt x="2398184" y="271110"/>
                </a:lnTo>
                <a:lnTo>
                  <a:pt x="2410883" y="275506"/>
                </a:lnTo>
                <a:lnTo>
                  <a:pt x="2421467" y="275506"/>
                </a:lnTo>
                <a:lnTo>
                  <a:pt x="2434167" y="275506"/>
                </a:lnTo>
                <a:lnTo>
                  <a:pt x="2444750" y="271110"/>
                </a:lnTo>
                <a:lnTo>
                  <a:pt x="2457450" y="266713"/>
                </a:lnTo>
                <a:lnTo>
                  <a:pt x="2465917" y="263783"/>
                </a:lnTo>
                <a:lnTo>
                  <a:pt x="2846917" y="0"/>
                </a:lnTo>
                <a:lnTo>
                  <a:pt x="12192000" y="0"/>
                </a:lnTo>
                <a:lnTo>
                  <a:pt x="12192000" y="2332906"/>
                </a:lnTo>
                <a:lnTo>
                  <a:pt x="0" y="2332906"/>
                </a:lnTo>
                <a:close/>
              </a:path>
            </a:pathLst>
          </a:custGeom>
          <a:solidFill>
            <a:srgbClr val="6A41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BF9E785-7A28-403D-A0E2-FAC57986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817533"/>
            <a:ext cx="10572000" cy="779529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Dvouleté rostliny</a:t>
            </a:r>
          </a:p>
        </p:txBody>
      </p:sp>
    </p:spTree>
    <p:extLst>
      <p:ext uri="{BB962C8B-B14F-4D97-AF65-F5344CB8AC3E}">
        <p14:creationId xmlns:p14="http://schemas.microsoft.com/office/powerpoint/2010/main" val="3184419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0</TotalTime>
  <Words>190</Words>
  <Application>Microsoft Office PowerPoint</Application>
  <PresentationFormat>Širokoúhlá obrazovka</PresentationFormat>
  <Paragraphs>29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Wingdings 2</vt:lpstr>
      <vt:lpstr>Citáty</vt:lpstr>
      <vt:lpstr>Růst, život a rostlin</vt:lpstr>
      <vt:lpstr>Semeno</vt:lpstr>
      <vt:lpstr>Stavba semene</vt:lpstr>
      <vt:lpstr>Podmínky klíčení</vt:lpstr>
      <vt:lpstr>Život a rozmnožování rostlin</vt:lpstr>
      <vt:lpstr>Jednoleté rostliny</vt:lpstr>
      <vt:lpstr>Jednoleté rostliny</vt:lpstr>
      <vt:lpstr>Dvouleté rostliny</vt:lpstr>
      <vt:lpstr>Dvouleté rostliny</vt:lpstr>
      <vt:lpstr>Vytrvalé rostliny - trvalky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Růst, život a rostlin</dc:title>
  <dc:creator>Šnircová Monika</dc:creator>
  <cp:lastModifiedBy>Šnircová Monika</cp:lastModifiedBy>
  <cp:revision>6</cp:revision>
  <dcterms:created xsi:type="dcterms:W3CDTF">2021-05-18T17:52:10Z</dcterms:created>
  <dcterms:modified xsi:type="dcterms:W3CDTF">2021-05-18T18:45:34Z</dcterms:modified>
</cp:coreProperties>
</file>