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CE97-2D69-49BA-941D-1AC9F3BED0A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017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837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826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44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086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619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59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663-0A09-4FBB-8E67-2CF9F959789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559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C3FC-018C-4154-81AE-4DAC5D8D511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608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60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3211-5296-4B09-9151-B38E16B860E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196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E7C-4DE6-439D-B30C-44C9E70D7B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679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933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60CC-1BB4-4800-B085-31D032BB39F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78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ACD1-DDCE-4C2F-9A57-B91DDAEED69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56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C902-41E8-499E-8CA9-B6EEFC81BC3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10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EF4A-7580-42CF-B93B-7B69A85287C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78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17D733B-6A7B-43E8-9CE1-EE188953E66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6251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00DC6EB-93FE-454B-A0E6-681D2DD01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     Žlázy s vnitřním vyměšováním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9907AA4-54E8-45E9-9AC8-1D98569E1284}"/>
              </a:ext>
            </a:extLst>
          </p:cNvPr>
          <p:cNvSpPr txBox="1"/>
          <p:nvPr/>
        </p:nvSpPr>
        <p:spPr>
          <a:xfrm>
            <a:off x="2667000" y="396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Vyměšování neboli sekrece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3578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0418B8-4995-4F5B-BAF8-7D1DFAC2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57671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Slinivka břišní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91F72-A59C-4377-866F-F0B6CDF03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231" y="1690688"/>
            <a:ext cx="2753139" cy="44862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produkuje hormon inzulín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reguluje množství cukru v krvi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hormon produkuje část slinivky označovaná jako Langerhansovy ostrůvky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nedostatku inzulínu se vytváří onemocnění cukrovku - diabetes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neléčení této nemoci může způsobit poškození oka, cév i ledvin</a:t>
            </a:r>
          </a:p>
          <a:p>
            <a:pPr marL="57150" indent="-285750" defTabSz="914400">
              <a:buFont typeface="Wingdings" panose="05000000000000000000" pitchFamily="2" charset="2"/>
              <a:buChar char="§"/>
            </a:pP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6FCC774-CD1F-405D-830D-E30B01CA1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04" y="1061067"/>
            <a:ext cx="4735865" cy="47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3578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AB52DF-01D5-4971-B390-608F22A2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57671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Vaječníky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1243FB-0F81-4783-A69F-9D6A67DAB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230" y="1825625"/>
            <a:ext cx="270514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sz="17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285750"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ženské pohlavní žlázy uložené v břišní dutině</a:t>
            </a:r>
          </a:p>
          <a:p>
            <a:pPr marL="285750"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produkují hormony – PROGESTERON a ESTROGEN </a:t>
            </a:r>
          </a:p>
          <a:p>
            <a:pPr marL="285750"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ovlivňují vývin pohlavních  znaků </a:t>
            </a:r>
          </a:p>
          <a:p>
            <a:pPr marL="285750"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růst poprsí, ochlupení</a:t>
            </a:r>
          </a:p>
          <a:p>
            <a:pPr marL="285750"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řídí menstruační cyklus</a:t>
            </a:r>
          </a:p>
          <a:p>
            <a:pPr marL="285750"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průběh těhotenství</a:t>
            </a:r>
            <a:endParaRPr lang="en-US" sz="17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Zástupný obsah 5" descr="Obsah obrázku oblečení, osoba, spodní prádlo&#10;&#10;Popis byl vytvořen automaticky">
            <a:extLst>
              <a:ext uri="{FF2B5EF4-FFF2-40B4-BE49-F238E27FC236}">
                <a16:creationId xmlns:a16="http://schemas.microsoft.com/office/drawing/2014/main" id="{F04DB4EF-54FB-4ED4-BA70-BD5F0F8CB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04" y="1848405"/>
            <a:ext cx="4735865" cy="31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92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309EE-14FB-4396-AA59-F352FEDC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52400"/>
            <a:ext cx="2949178" cy="1219200"/>
          </a:xfrm>
        </p:spPr>
        <p:txBody>
          <a:bodyPr>
            <a:normAutofit/>
          </a:bodyPr>
          <a:lstStyle/>
          <a:p>
            <a:r>
              <a:rPr lang="cs-CZ" sz="4000" dirty="0"/>
              <a:t>Varlata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68E9FD1-4498-4B56-BB36-EFCD11A10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5093167" cy="33609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0D6279-9A13-4A57-BCFB-2E180F7B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903160"/>
            <a:ext cx="3276600" cy="44196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mužské pohlavní žlázy uloženy v šourku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produkuje hormon TESTOSTERON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 vliv na rozvoj pohlavních znaků a orgánů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Znaky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hlasu  neboli mutace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nárůst svalové hmoty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Ochlupení, </a:t>
            </a:r>
            <a:r>
              <a:rPr lang="cs-CZ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růst vousů</a:t>
            </a:r>
            <a:endParaRPr lang="cs-CZ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1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5CC78-162C-4486-A17A-2A6D6BE6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pPr algn="ctr"/>
            <a:r>
              <a:rPr lang="cs-CZ" dirty="0"/>
              <a:t>Žlázy s vnitřní sekrecí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2FE3490-AC92-4DB4-8FF0-E96DCF2DB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221079"/>
            <a:ext cx="5632226" cy="563692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952DBEA-7012-4C8D-ACC0-6173B0997842}"/>
              </a:ext>
            </a:extLst>
          </p:cNvPr>
          <p:cNvSpPr txBox="1"/>
          <p:nvPr/>
        </p:nvSpPr>
        <p:spPr>
          <a:xfrm>
            <a:off x="2677213" y="134404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šišinka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858F93-2B2F-4A9F-B66A-79B958FAFE99}"/>
              </a:ext>
            </a:extLst>
          </p:cNvPr>
          <p:cNvSpPr txBox="1"/>
          <p:nvPr/>
        </p:nvSpPr>
        <p:spPr>
          <a:xfrm>
            <a:off x="5399235" y="1328370"/>
            <a:ext cx="200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podvěsek mozkový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4E27B43-A94C-4E01-B2C7-74DB5B43260E}"/>
              </a:ext>
            </a:extLst>
          </p:cNvPr>
          <p:cNvSpPr txBox="1"/>
          <p:nvPr/>
        </p:nvSpPr>
        <p:spPr>
          <a:xfrm>
            <a:off x="3962400" y="2482334"/>
            <a:ext cx="16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příštítné tělísko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5CD5D91-52BA-408C-9988-F5E6D9984B99}"/>
              </a:ext>
            </a:extLst>
          </p:cNvPr>
          <p:cNvSpPr txBox="1"/>
          <p:nvPr/>
        </p:nvSpPr>
        <p:spPr>
          <a:xfrm>
            <a:off x="4340113" y="3910399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štítná žláza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6164637-80B3-4892-A3BD-83959252CEA9}"/>
              </a:ext>
            </a:extLst>
          </p:cNvPr>
          <p:cNvSpPr txBox="1"/>
          <p:nvPr/>
        </p:nvSpPr>
        <p:spPr>
          <a:xfrm>
            <a:off x="4174156" y="4420931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nadledviny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9DF9BAA-CF36-430B-8004-8207F6B8F813}"/>
              </a:ext>
            </a:extLst>
          </p:cNvPr>
          <p:cNvSpPr txBox="1"/>
          <p:nvPr/>
        </p:nvSpPr>
        <p:spPr>
          <a:xfrm>
            <a:off x="4330686" y="507511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slinivka břišní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F62F7F-8A6A-42D9-86E8-3DA63659EE2E}"/>
              </a:ext>
            </a:extLst>
          </p:cNvPr>
          <p:cNvSpPr txBox="1"/>
          <p:nvPr/>
        </p:nvSpPr>
        <p:spPr>
          <a:xfrm>
            <a:off x="4183144" y="572144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vaječníky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CBFC3A-7F63-41D0-AD3E-FF8E60519732}"/>
              </a:ext>
            </a:extLst>
          </p:cNvPr>
          <p:cNvSpPr txBox="1"/>
          <p:nvPr/>
        </p:nvSpPr>
        <p:spPr>
          <a:xfrm>
            <a:off x="4191000" y="6289724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varlata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0182178-4DC4-4BA2-BEA6-6CE6722DE6C5}"/>
              </a:ext>
            </a:extLst>
          </p:cNvPr>
          <p:cNvSpPr txBox="1"/>
          <p:nvPr/>
        </p:nvSpPr>
        <p:spPr>
          <a:xfrm>
            <a:off x="5614134" y="36576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brzlík</a:t>
            </a:r>
          </a:p>
        </p:txBody>
      </p:sp>
    </p:spTree>
    <p:extLst>
      <p:ext uri="{BB962C8B-B14F-4D97-AF65-F5344CB8AC3E}">
        <p14:creationId xmlns:p14="http://schemas.microsoft.com/office/powerpoint/2010/main" val="34271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3578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3FCF43-D924-415B-BFE2-FB29BBCC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257671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Žlázy s vnitřní sekrecí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AD5257-C819-4DF1-8921-E822915E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230" y="1825625"/>
            <a:ext cx="270514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spolu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s NS </a:t>
            </a:r>
            <a:r>
              <a:rPr lang="cs-CZ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řídí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lidské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těl</a:t>
            </a:r>
            <a:r>
              <a:rPr lang="cs-CZ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o</a:t>
            </a: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produkují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hormony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přímo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do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krve</a:t>
            </a:r>
            <a:endParaRPr lang="cs-CZ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hormony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ovlivňují</a:t>
            </a:r>
            <a:endParaRPr lang="cs-CZ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celkový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metabolismus</a:t>
            </a:r>
            <a:endParaRPr lang="cs-CZ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hospodařením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s vodou a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minerálními</a:t>
            </a:r>
            <a:r>
              <a:rPr lang="cs-CZ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látkami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                          </a:t>
            </a:r>
            <a:endParaRPr lang="cs-CZ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r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ůst</a:t>
            </a:r>
            <a:endParaRPr lang="cs-CZ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rozmnožování</a:t>
            </a:r>
            <a:endParaRPr lang="cs-CZ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indent="-228600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srdeční</a:t>
            </a: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17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činnost</a:t>
            </a: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7F292FC-BB3F-4D4B-BCF3-F62B133CB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04" y="1487295"/>
            <a:ext cx="4735865" cy="38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0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3578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4DFAB1-266C-4770-9B33-51DB2840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57671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Podvěsek mozkový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A146EB-4DAD-4C36-9BB4-5FBD4836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230" y="1825625"/>
            <a:ext cx="270514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Neboli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hypofýza</a:t>
            </a: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spojen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s 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mezimozkem</a:t>
            </a: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řídí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činnost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ostatních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žláz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s 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vnitřní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sekrecí</a:t>
            </a: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produkuje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hormony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ovlivňující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– </a:t>
            </a:r>
            <a:endParaRPr lang="cs-CZ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růst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člověka</a:t>
            </a: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  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činnost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pohlavních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žláz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cs-CZ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a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 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ledvin</a:t>
            </a: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</a:endParaRPr>
          </a:p>
          <a:p>
            <a:pPr marL="228600" defTabSz="914400">
              <a:spcAft>
                <a:spcPts val="1000"/>
              </a:spcAft>
            </a:pPr>
            <a:r>
              <a:rPr lang="en-US" sz="17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</a:rPr>
              <a:t>                                                                           </a:t>
            </a: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43C69B8-AAA1-46CC-AF48-3807F9148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04" y="1447669"/>
            <a:ext cx="4735865" cy="39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0DFAF-625F-4CBF-AD93-C9F18BA3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066800"/>
          </a:xfrm>
        </p:spPr>
        <p:txBody>
          <a:bodyPr>
            <a:normAutofit/>
          </a:bodyPr>
          <a:lstStyle/>
          <a:p>
            <a:r>
              <a:rPr lang="cs-CZ" sz="4000" dirty="0"/>
              <a:t>Šišinka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8335F8C-E72D-4390-881D-7934FF90C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80" y="1447800"/>
            <a:ext cx="5286543" cy="34385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1C36C6-DC9A-4EFC-8A15-7A6730590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tx2"/>
                </a:solidFill>
              </a:rPr>
              <a:t>Nadvěsek</a:t>
            </a:r>
            <a:r>
              <a:rPr lang="cs-CZ" sz="2000" dirty="0">
                <a:solidFill>
                  <a:schemeClr val="tx2"/>
                </a:solidFill>
              </a:rPr>
              <a:t> mozkový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uložena na zadní straně mezimozku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ovlivňuje vývin pohlavních žláz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vliv na cyklus bdění a spánku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6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DF346-0D09-4A00-8B90-D5A1B99F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447800"/>
          </a:xfrm>
        </p:spPr>
        <p:txBody>
          <a:bodyPr>
            <a:normAutofit/>
          </a:bodyPr>
          <a:lstStyle/>
          <a:p>
            <a:r>
              <a:rPr lang="cs-CZ" sz="3600" dirty="0"/>
              <a:t>Štítná žláza</a:t>
            </a:r>
          </a:p>
        </p:txBody>
      </p:sp>
      <p:pic>
        <p:nvPicPr>
          <p:cNvPr id="6" name="Zástupný obsah 5" descr="Obsah obrázku osoba, zeď, žena, interiér&#10;&#10;Popis byl vytvořen automaticky">
            <a:extLst>
              <a:ext uri="{FF2B5EF4-FFF2-40B4-BE49-F238E27FC236}">
                <a16:creationId xmlns:a16="http://schemas.microsoft.com/office/drawing/2014/main" id="{87B61F41-DD77-4E49-BE97-E0962889A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85006"/>
            <a:ext cx="3651821" cy="381158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B0A821-499C-4160-8C60-282F37D0E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025" y="2057400"/>
            <a:ext cx="3880725" cy="411559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nachází se na štítné chrupavce , označované jako „ ohryzek“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produkuje hormon TYROXIN – ovlivňuje tělesný i duševní vývin (zda je člověk malý x velký,  silný x štíhlý)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správnou funkci potřebujeme jód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špatná funkce se projevuje  tzv. strumou (vole)</a:t>
            </a:r>
          </a:p>
          <a:p>
            <a:endParaRPr lang="cs-CZ" dirty="0"/>
          </a:p>
        </p:txBody>
      </p:sp>
      <p:pic>
        <p:nvPicPr>
          <p:cNvPr id="8" name="Obrázek 7" descr="Obsah obrázku osoba&#10;&#10;Popis byl vytvořen automaticky">
            <a:extLst>
              <a:ext uri="{FF2B5EF4-FFF2-40B4-BE49-F238E27FC236}">
                <a16:creationId xmlns:a16="http://schemas.microsoft.com/office/drawing/2014/main" id="{9BE49C72-294D-49C0-B0E9-1B21581A2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8F1B7-7963-450D-9D45-246598FD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Příštítná tělíska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2BD8401-F813-4A7E-936E-E0AB19431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79" y="1232947"/>
            <a:ext cx="4176462" cy="48736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30F401-A27F-439D-8A06-24D98E376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0" y="2362200"/>
            <a:ext cx="2739019" cy="3506788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nachází se na zadní straně štítné žlázy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produkuje hormon  - PARATHORMON – reguluje množství vápníku a fosforu v krvi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6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3578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5C9500-7669-4E1F-9413-AFF6B973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57671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dirty="0" err="1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Brzlík</a:t>
            </a:r>
            <a:endParaRPr lang="en-US" sz="3500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AAEE0E-8032-41BB-98B6-DD418CF28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825625"/>
            <a:ext cx="297677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uložený před průdušnicí v hrudníku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význam do puberty, potom zakrní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význam – podpora imunity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7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DAF3ED5-C807-4A17-8EF2-87B90CF80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04" y="1850378"/>
            <a:ext cx="4735865" cy="31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4ABAD-AFEE-40F9-AD0B-1E6C6071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33718"/>
            <a:ext cx="2949178" cy="990600"/>
          </a:xfrm>
        </p:spPr>
        <p:txBody>
          <a:bodyPr>
            <a:normAutofit/>
          </a:bodyPr>
          <a:lstStyle/>
          <a:p>
            <a:r>
              <a:rPr lang="cs-CZ" sz="3600" dirty="0"/>
              <a:t>Nadledviny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6036DC4-BE05-470A-A8F7-65C35462C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4629150" cy="272463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8AF668-7C1C-4006-B6C7-36D11B6B3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3048000"/>
            <a:ext cx="8229600" cy="35052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uloženy na okraji ledvin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části – každá produkuje jiné hormony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1, kůra – hormony ovlivňující vstřebávání vody v ledvinách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dřeň – hormony ovlivňující činnost hladkého svalstva vnitřních orgánů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- produkuje ADRENALIN – zvyšuje činnost srdce, vzniká při zátěži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6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0</TotalTime>
  <Words>337</Words>
  <Application>Microsoft Office PowerPoint</Application>
  <PresentationFormat>Předvádění na obrazovce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Hloubka</vt:lpstr>
      <vt:lpstr>     Žlázy s vnitřním vyměšováním </vt:lpstr>
      <vt:lpstr>Žlázy s vnitřní sekrecí</vt:lpstr>
      <vt:lpstr>Žlázy s vnitřní sekrecí</vt:lpstr>
      <vt:lpstr>Podvěsek mozkový</vt:lpstr>
      <vt:lpstr>Šišinka</vt:lpstr>
      <vt:lpstr>Štítná žláza</vt:lpstr>
      <vt:lpstr>Příštítná tělíska</vt:lpstr>
      <vt:lpstr>Brzlík</vt:lpstr>
      <vt:lpstr>Nadledviny</vt:lpstr>
      <vt:lpstr>Slinivka břišní</vt:lpstr>
      <vt:lpstr>Vaječníky</vt:lpstr>
      <vt:lpstr>Varlata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Šnircová Monika</cp:lastModifiedBy>
  <cp:revision>13</cp:revision>
  <cp:lastPrinted>1601-01-01T00:00:00Z</cp:lastPrinted>
  <dcterms:created xsi:type="dcterms:W3CDTF">1601-01-01T00:00:00Z</dcterms:created>
  <dcterms:modified xsi:type="dcterms:W3CDTF">2021-05-06T09:24:48Z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