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 id="300" r:id="rId3"/>
    <p:sldId id="298" r:id="rId4"/>
    <p:sldId id="303" r:id="rId5"/>
    <p:sldId id="292" r:id="rId6"/>
    <p:sldId id="299" r:id="rId7"/>
    <p:sldId id="304" r:id="rId8"/>
    <p:sldId id="305" r:id="rId9"/>
    <p:sldId id="293" r:id="rId10"/>
    <p:sldId id="306" r:id="rId11"/>
    <p:sldId id="307" r:id="rId12"/>
  </p:sldIdLst>
  <p:sldSz cx="9144000" cy="6858000" type="screen4x3"/>
  <p:notesSz cx="6858000" cy="9144000"/>
  <p:defaultTextStyle>
    <a:defPPr>
      <a:defRPr lang="sk-SK"/>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rba Jaroslav" initials="VJ" lastIdx="1" clrIdx="0">
    <p:extLst>
      <p:ext uri="{19B8F6BF-5375-455C-9EA6-DF929625EA0E}">
        <p15:presenceInfo xmlns:p15="http://schemas.microsoft.com/office/powerpoint/2012/main" userId="S::vrba.jaroslav@zshtyn.cz::5fd6c6c5-83b4-4da8-9a6c-2ea64c7572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996633"/>
    <a:srgbClr val="FFCC00"/>
    <a:srgbClr val="CCECFF"/>
    <a:srgbClr val="FFFF00"/>
    <a:srgbClr val="4D4D4D"/>
    <a:srgbClr val="EFFFFF"/>
    <a:srgbClr val="7DB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193" autoAdjust="0"/>
  </p:normalViewPr>
  <p:slideViewPr>
    <p:cSldViewPr snapToGrid="0">
      <p:cViewPr varScale="1">
        <p:scale>
          <a:sx n="81" d="100"/>
          <a:sy n="81" d="100"/>
        </p:scale>
        <p:origin x="149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35F50-4892-4D4E-9515-AF869E9C0E7E}"/>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59519F2-8E29-4D1A-802B-E8C49E1856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1B5845D-62AC-4444-A4A6-4E0CC1A8E17F}"/>
              </a:ext>
            </a:extLst>
          </p:cNvPr>
          <p:cNvSpPr>
            <a:spLocks noGrp="1"/>
          </p:cNvSpPr>
          <p:nvPr>
            <p:ph type="dt" sz="half" idx="10"/>
          </p:nvPr>
        </p:nvSpPr>
        <p:spPr/>
        <p:txBody>
          <a:bodyPr/>
          <a:lstStyle>
            <a:lvl1pPr>
              <a:defRPr/>
            </a:lvl1pPr>
          </a:lstStyle>
          <a:p>
            <a:endParaRPr lang="sk-SK" altLang="cs-CZ"/>
          </a:p>
        </p:txBody>
      </p:sp>
      <p:sp>
        <p:nvSpPr>
          <p:cNvPr id="5" name="Zástupný symbol pro zápatí 4">
            <a:extLst>
              <a:ext uri="{FF2B5EF4-FFF2-40B4-BE49-F238E27FC236}">
                <a16:creationId xmlns:a16="http://schemas.microsoft.com/office/drawing/2014/main" id="{DFA3BC60-7876-4207-B2DE-DD82F3637650}"/>
              </a:ext>
            </a:extLst>
          </p:cNvPr>
          <p:cNvSpPr>
            <a:spLocks noGrp="1"/>
          </p:cNvSpPr>
          <p:nvPr>
            <p:ph type="ftr" sz="quarter" idx="11"/>
          </p:nvPr>
        </p:nvSpPr>
        <p:spPr/>
        <p:txBody>
          <a:bodyPr/>
          <a:lstStyle>
            <a:lvl1pPr>
              <a:defRPr/>
            </a:lvl1pPr>
          </a:lstStyle>
          <a:p>
            <a:endParaRPr lang="sk-SK" altLang="cs-CZ"/>
          </a:p>
        </p:txBody>
      </p:sp>
      <p:sp>
        <p:nvSpPr>
          <p:cNvPr id="6" name="Zástupný symbol pro číslo snímku 5">
            <a:extLst>
              <a:ext uri="{FF2B5EF4-FFF2-40B4-BE49-F238E27FC236}">
                <a16:creationId xmlns:a16="http://schemas.microsoft.com/office/drawing/2014/main" id="{ECB83BBE-610A-49D8-AFF8-E2AE82FFA51D}"/>
              </a:ext>
            </a:extLst>
          </p:cNvPr>
          <p:cNvSpPr>
            <a:spLocks noGrp="1"/>
          </p:cNvSpPr>
          <p:nvPr>
            <p:ph type="sldNum" sz="quarter" idx="12"/>
          </p:nvPr>
        </p:nvSpPr>
        <p:spPr/>
        <p:txBody>
          <a:bodyPr/>
          <a:lstStyle>
            <a:lvl1pPr>
              <a:defRPr/>
            </a:lvl1pPr>
          </a:lstStyle>
          <a:p>
            <a:fld id="{245ADD02-6761-4FBC-B107-B277FC79B857}" type="slidenum">
              <a:rPr lang="sk-SK" altLang="cs-CZ"/>
              <a:pPr/>
              <a:t>‹#›</a:t>
            </a:fld>
            <a:endParaRPr lang="sk-SK" altLang="cs-CZ"/>
          </a:p>
        </p:txBody>
      </p:sp>
    </p:spTree>
    <p:extLst>
      <p:ext uri="{BB962C8B-B14F-4D97-AF65-F5344CB8AC3E}">
        <p14:creationId xmlns:p14="http://schemas.microsoft.com/office/powerpoint/2010/main" val="230529417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9494C6-271A-45B1-880C-4C99C05C597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EF7A059-696C-4F2C-BE62-EC2D04C1586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0D923BD-39A9-4FD7-9FE2-7BDCCB721152}"/>
              </a:ext>
            </a:extLst>
          </p:cNvPr>
          <p:cNvSpPr>
            <a:spLocks noGrp="1"/>
          </p:cNvSpPr>
          <p:nvPr>
            <p:ph type="dt" sz="half" idx="10"/>
          </p:nvPr>
        </p:nvSpPr>
        <p:spPr/>
        <p:txBody>
          <a:bodyPr/>
          <a:lstStyle>
            <a:lvl1pPr>
              <a:defRPr/>
            </a:lvl1pPr>
          </a:lstStyle>
          <a:p>
            <a:endParaRPr lang="sk-SK" altLang="cs-CZ"/>
          </a:p>
        </p:txBody>
      </p:sp>
      <p:sp>
        <p:nvSpPr>
          <p:cNvPr id="5" name="Zástupný symbol pro zápatí 4">
            <a:extLst>
              <a:ext uri="{FF2B5EF4-FFF2-40B4-BE49-F238E27FC236}">
                <a16:creationId xmlns:a16="http://schemas.microsoft.com/office/drawing/2014/main" id="{79EB86E2-6341-4F9E-96B5-CB64AA5A2FDD}"/>
              </a:ext>
            </a:extLst>
          </p:cNvPr>
          <p:cNvSpPr>
            <a:spLocks noGrp="1"/>
          </p:cNvSpPr>
          <p:nvPr>
            <p:ph type="ftr" sz="quarter" idx="11"/>
          </p:nvPr>
        </p:nvSpPr>
        <p:spPr/>
        <p:txBody>
          <a:bodyPr/>
          <a:lstStyle>
            <a:lvl1pPr>
              <a:defRPr/>
            </a:lvl1pPr>
          </a:lstStyle>
          <a:p>
            <a:endParaRPr lang="sk-SK" altLang="cs-CZ"/>
          </a:p>
        </p:txBody>
      </p:sp>
      <p:sp>
        <p:nvSpPr>
          <p:cNvPr id="6" name="Zástupný symbol pro číslo snímku 5">
            <a:extLst>
              <a:ext uri="{FF2B5EF4-FFF2-40B4-BE49-F238E27FC236}">
                <a16:creationId xmlns:a16="http://schemas.microsoft.com/office/drawing/2014/main" id="{4960D8BC-3D01-43FE-86C5-ECBDCACC7C43}"/>
              </a:ext>
            </a:extLst>
          </p:cNvPr>
          <p:cNvSpPr>
            <a:spLocks noGrp="1"/>
          </p:cNvSpPr>
          <p:nvPr>
            <p:ph type="sldNum" sz="quarter" idx="12"/>
          </p:nvPr>
        </p:nvSpPr>
        <p:spPr/>
        <p:txBody>
          <a:bodyPr/>
          <a:lstStyle>
            <a:lvl1pPr>
              <a:defRPr/>
            </a:lvl1pPr>
          </a:lstStyle>
          <a:p>
            <a:fld id="{BE63A7B8-0F64-4574-8FAB-761D8E3C79CF}" type="slidenum">
              <a:rPr lang="sk-SK" altLang="cs-CZ"/>
              <a:pPr/>
              <a:t>‹#›</a:t>
            </a:fld>
            <a:endParaRPr lang="sk-SK" altLang="cs-CZ"/>
          </a:p>
        </p:txBody>
      </p:sp>
    </p:spTree>
    <p:extLst>
      <p:ext uri="{BB962C8B-B14F-4D97-AF65-F5344CB8AC3E}">
        <p14:creationId xmlns:p14="http://schemas.microsoft.com/office/powerpoint/2010/main" val="123846359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1909A52-85A3-42F6-936D-47BC61C8D88C}"/>
              </a:ext>
            </a:extLst>
          </p:cNvPr>
          <p:cNvSpPr>
            <a:spLocks noGrp="1"/>
          </p:cNvSpPr>
          <p:nvPr>
            <p:ph type="title" orient="vert"/>
          </p:nvPr>
        </p:nvSpPr>
        <p:spPr>
          <a:xfrm>
            <a:off x="6515100" y="609600"/>
            <a:ext cx="1943100" cy="5486400"/>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60EEF86-B4D4-4C84-90EF-281210C70B91}"/>
              </a:ext>
            </a:extLst>
          </p:cNvPr>
          <p:cNvSpPr>
            <a:spLocks noGrp="1"/>
          </p:cNvSpPr>
          <p:nvPr>
            <p:ph type="body" orient="vert" idx="1"/>
          </p:nvPr>
        </p:nvSpPr>
        <p:spPr>
          <a:xfrm>
            <a:off x="685800" y="609600"/>
            <a:ext cx="5676900" cy="54864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8D1688-44C6-4FFA-8D1C-074C3FA0D617}"/>
              </a:ext>
            </a:extLst>
          </p:cNvPr>
          <p:cNvSpPr>
            <a:spLocks noGrp="1"/>
          </p:cNvSpPr>
          <p:nvPr>
            <p:ph type="dt" sz="half" idx="10"/>
          </p:nvPr>
        </p:nvSpPr>
        <p:spPr/>
        <p:txBody>
          <a:bodyPr/>
          <a:lstStyle>
            <a:lvl1pPr>
              <a:defRPr/>
            </a:lvl1pPr>
          </a:lstStyle>
          <a:p>
            <a:endParaRPr lang="sk-SK" altLang="cs-CZ"/>
          </a:p>
        </p:txBody>
      </p:sp>
      <p:sp>
        <p:nvSpPr>
          <p:cNvPr id="5" name="Zástupný symbol pro zápatí 4">
            <a:extLst>
              <a:ext uri="{FF2B5EF4-FFF2-40B4-BE49-F238E27FC236}">
                <a16:creationId xmlns:a16="http://schemas.microsoft.com/office/drawing/2014/main" id="{81C24B76-5A33-4265-A9D6-2C98EF6211A2}"/>
              </a:ext>
            </a:extLst>
          </p:cNvPr>
          <p:cNvSpPr>
            <a:spLocks noGrp="1"/>
          </p:cNvSpPr>
          <p:nvPr>
            <p:ph type="ftr" sz="quarter" idx="11"/>
          </p:nvPr>
        </p:nvSpPr>
        <p:spPr/>
        <p:txBody>
          <a:bodyPr/>
          <a:lstStyle>
            <a:lvl1pPr>
              <a:defRPr/>
            </a:lvl1pPr>
          </a:lstStyle>
          <a:p>
            <a:endParaRPr lang="sk-SK" altLang="cs-CZ"/>
          </a:p>
        </p:txBody>
      </p:sp>
      <p:sp>
        <p:nvSpPr>
          <p:cNvPr id="6" name="Zástupný symbol pro číslo snímku 5">
            <a:extLst>
              <a:ext uri="{FF2B5EF4-FFF2-40B4-BE49-F238E27FC236}">
                <a16:creationId xmlns:a16="http://schemas.microsoft.com/office/drawing/2014/main" id="{AA7745A9-FB25-4DF9-8C29-A00C15F03FE0}"/>
              </a:ext>
            </a:extLst>
          </p:cNvPr>
          <p:cNvSpPr>
            <a:spLocks noGrp="1"/>
          </p:cNvSpPr>
          <p:nvPr>
            <p:ph type="sldNum" sz="quarter" idx="12"/>
          </p:nvPr>
        </p:nvSpPr>
        <p:spPr/>
        <p:txBody>
          <a:bodyPr/>
          <a:lstStyle>
            <a:lvl1pPr>
              <a:defRPr/>
            </a:lvl1pPr>
          </a:lstStyle>
          <a:p>
            <a:fld id="{52F5534C-F73A-4715-BA42-4FCB18540ADA}" type="slidenum">
              <a:rPr lang="sk-SK" altLang="cs-CZ"/>
              <a:pPr/>
              <a:t>‹#›</a:t>
            </a:fld>
            <a:endParaRPr lang="sk-SK" altLang="cs-CZ"/>
          </a:p>
        </p:txBody>
      </p:sp>
    </p:spTree>
    <p:extLst>
      <p:ext uri="{BB962C8B-B14F-4D97-AF65-F5344CB8AC3E}">
        <p14:creationId xmlns:p14="http://schemas.microsoft.com/office/powerpoint/2010/main" val="266946917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9E3E18-239F-47A1-AE08-3967DAEE6EB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8BC387C-9FB3-403C-8BBD-E5C34C107C4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A61878-5CA3-4675-BDB3-54E7198B9CB4}"/>
              </a:ext>
            </a:extLst>
          </p:cNvPr>
          <p:cNvSpPr>
            <a:spLocks noGrp="1"/>
          </p:cNvSpPr>
          <p:nvPr>
            <p:ph type="dt" sz="half" idx="10"/>
          </p:nvPr>
        </p:nvSpPr>
        <p:spPr/>
        <p:txBody>
          <a:bodyPr/>
          <a:lstStyle>
            <a:lvl1pPr>
              <a:defRPr/>
            </a:lvl1pPr>
          </a:lstStyle>
          <a:p>
            <a:endParaRPr lang="sk-SK" altLang="cs-CZ"/>
          </a:p>
        </p:txBody>
      </p:sp>
      <p:sp>
        <p:nvSpPr>
          <p:cNvPr id="5" name="Zástupný symbol pro zápatí 4">
            <a:extLst>
              <a:ext uri="{FF2B5EF4-FFF2-40B4-BE49-F238E27FC236}">
                <a16:creationId xmlns:a16="http://schemas.microsoft.com/office/drawing/2014/main" id="{9D528D45-A0BC-4240-AB7A-5DD5017CA428}"/>
              </a:ext>
            </a:extLst>
          </p:cNvPr>
          <p:cNvSpPr>
            <a:spLocks noGrp="1"/>
          </p:cNvSpPr>
          <p:nvPr>
            <p:ph type="ftr" sz="quarter" idx="11"/>
          </p:nvPr>
        </p:nvSpPr>
        <p:spPr/>
        <p:txBody>
          <a:bodyPr/>
          <a:lstStyle>
            <a:lvl1pPr>
              <a:defRPr/>
            </a:lvl1pPr>
          </a:lstStyle>
          <a:p>
            <a:endParaRPr lang="sk-SK" altLang="cs-CZ"/>
          </a:p>
        </p:txBody>
      </p:sp>
      <p:sp>
        <p:nvSpPr>
          <p:cNvPr id="6" name="Zástupný symbol pro číslo snímku 5">
            <a:extLst>
              <a:ext uri="{FF2B5EF4-FFF2-40B4-BE49-F238E27FC236}">
                <a16:creationId xmlns:a16="http://schemas.microsoft.com/office/drawing/2014/main" id="{24529669-90C7-49FB-9F70-6EF7A27F92C7}"/>
              </a:ext>
            </a:extLst>
          </p:cNvPr>
          <p:cNvSpPr>
            <a:spLocks noGrp="1"/>
          </p:cNvSpPr>
          <p:nvPr>
            <p:ph type="sldNum" sz="quarter" idx="12"/>
          </p:nvPr>
        </p:nvSpPr>
        <p:spPr/>
        <p:txBody>
          <a:bodyPr/>
          <a:lstStyle>
            <a:lvl1pPr>
              <a:defRPr/>
            </a:lvl1pPr>
          </a:lstStyle>
          <a:p>
            <a:fld id="{6765CD89-CF7E-4B8A-87CF-CBBD181E0791}" type="slidenum">
              <a:rPr lang="sk-SK" altLang="cs-CZ"/>
              <a:pPr/>
              <a:t>‹#›</a:t>
            </a:fld>
            <a:endParaRPr lang="sk-SK" altLang="cs-CZ"/>
          </a:p>
        </p:txBody>
      </p:sp>
    </p:spTree>
    <p:extLst>
      <p:ext uri="{BB962C8B-B14F-4D97-AF65-F5344CB8AC3E}">
        <p14:creationId xmlns:p14="http://schemas.microsoft.com/office/powerpoint/2010/main" val="305493334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D8EE3-A947-43D7-A52A-76484EFC67B2}"/>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186F9CF-0193-4F6E-82F4-51FAF643448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BC3CB76-BCBB-4DC3-AFDA-DB0686FD1ABC}"/>
              </a:ext>
            </a:extLst>
          </p:cNvPr>
          <p:cNvSpPr>
            <a:spLocks noGrp="1"/>
          </p:cNvSpPr>
          <p:nvPr>
            <p:ph type="dt" sz="half" idx="10"/>
          </p:nvPr>
        </p:nvSpPr>
        <p:spPr/>
        <p:txBody>
          <a:bodyPr/>
          <a:lstStyle>
            <a:lvl1pPr>
              <a:defRPr/>
            </a:lvl1pPr>
          </a:lstStyle>
          <a:p>
            <a:endParaRPr lang="sk-SK" altLang="cs-CZ"/>
          </a:p>
        </p:txBody>
      </p:sp>
      <p:sp>
        <p:nvSpPr>
          <p:cNvPr id="5" name="Zástupný symbol pro zápatí 4">
            <a:extLst>
              <a:ext uri="{FF2B5EF4-FFF2-40B4-BE49-F238E27FC236}">
                <a16:creationId xmlns:a16="http://schemas.microsoft.com/office/drawing/2014/main" id="{73A3FD85-8DF4-49CD-A139-D1016B838966}"/>
              </a:ext>
            </a:extLst>
          </p:cNvPr>
          <p:cNvSpPr>
            <a:spLocks noGrp="1"/>
          </p:cNvSpPr>
          <p:nvPr>
            <p:ph type="ftr" sz="quarter" idx="11"/>
          </p:nvPr>
        </p:nvSpPr>
        <p:spPr/>
        <p:txBody>
          <a:bodyPr/>
          <a:lstStyle>
            <a:lvl1pPr>
              <a:defRPr/>
            </a:lvl1pPr>
          </a:lstStyle>
          <a:p>
            <a:endParaRPr lang="sk-SK" altLang="cs-CZ"/>
          </a:p>
        </p:txBody>
      </p:sp>
      <p:sp>
        <p:nvSpPr>
          <p:cNvPr id="6" name="Zástupný symbol pro číslo snímku 5">
            <a:extLst>
              <a:ext uri="{FF2B5EF4-FFF2-40B4-BE49-F238E27FC236}">
                <a16:creationId xmlns:a16="http://schemas.microsoft.com/office/drawing/2014/main" id="{A57BF2A4-77D6-4F19-8FB2-E23902F4804A}"/>
              </a:ext>
            </a:extLst>
          </p:cNvPr>
          <p:cNvSpPr>
            <a:spLocks noGrp="1"/>
          </p:cNvSpPr>
          <p:nvPr>
            <p:ph type="sldNum" sz="quarter" idx="12"/>
          </p:nvPr>
        </p:nvSpPr>
        <p:spPr/>
        <p:txBody>
          <a:bodyPr/>
          <a:lstStyle>
            <a:lvl1pPr>
              <a:defRPr/>
            </a:lvl1pPr>
          </a:lstStyle>
          <a:p>
            <a:fld id="{9B8758EE-74DC-4BD8-A24D-492363E1649E}" type="slidenum">
              <a:rPr lang="sk-SK" altLang="cs-CZ"/>
              <a:pPr/>
              <a:t>‹#›</a:t>
            </a:fld>
            <a:endParaRPr lang="sk-SK" altLang="cs-CZ"/>
          </a:p>
        </p:txBody>
      </p:sp>
    </p:spTree>
    <p:extLst>
      <p:ext uri="{BB962C8B-B14F-4D97-AF65-F5344CB8AC3E}">
        <p14:creationId xmlns:p14="http://schemas.microsoft.com/office/powerpoint/2010/main" val="211462915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67BABD-3FF2-49BE-B4CC-4A65A21DEB5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E72632-A86E-4AD0-A9EF-744FB07AABF5}"/>
              </a:ext>
            </a:extLst>
          </p:cNvPr>
          <p:cNvSpPr>
            <a:spLocks noGrp="1"/>
          </p:cNvSpPr>
          <p:nvPr>
            <p:ph sz="half" idx="1"/>
          </p:nvPr>
        </p:nvSpPr>
        <p:spPr>
          <a:xfrm>
            <a:off x="685800" y="1981200"/>
            <a:ext cx="3810000" cy="4114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BB84959-DA85-4C58-9A09-6F27E8D548C4}"/>
              </a:ext>
            </a:extLst>
          </p:cNvPr>
          <p:cNvSpPr>
            <a:spLocks noGrp="1"/>
          </p:cNvSpPr>
          <p:nvPr>
            <p:ph sz="half" idx="2"/>
          </p:nvPr>
        </p:nvSpPr>
        <p:spPr>
          <a:xfrm>
            <a:off x="4648200" y="1981200"/>
            <a:ext cx="3810000" cy="4114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3467557-8682-4124-8587-F3EE003B47F2}"/>
              </a:ext>
            </a:extLst>
          </p:cNvPr>
          <p:cNvSpPr>
            <a:spLocks noGrp="1"/>
          </p:cNvSpPr>
          <p:nvPr>
            <p:ph type="dt" sz="half" idx="10"/>
          </p:nvPr>
        </p:nvSpPr>
        <p:spPr/>
        <p:txBody>
          <a:bodyPr/>
          <a:lstStyle>
            <a:lvl1pPr>
              <a:defRPr/>
            </a:lvl1pPr>
          </a:lstStyle>
          <a:p>
            <a:endParaRPr lang="sk-SK" altLang="cs-CZ"/>
          </a:p>
        </p:txBody>
      </p:sp>
      <p:sp>
        <p:nvSpPr>
          <p:cNvPr id="6" name="Zástupný symbol pro zápatí 5">
            <a:extLst>
              <a:ext uri="{FF2B5EF4-FFF2-40B4-BE49-F238E27FC236}">
                <a16:creationId xmlns:a16="http://schemas.microsoft.com/office/drawing/2014/main" id="{E4B891A8-6A82-480D-B16D-FC2C84D46B31}"/>
              </a:ext>
            </a:extLst>
          </p:cNvPr>
          <p:cNvSpPr>
            <a:spLocks noGrp="1"/>
          </p:cNvSpPr>
          <p:nvPr>
            <p:ph type="ftr" sz="quarter" idx="11"/>
          </p:nvPr>
        </p:nvSpPr>
        <p:spPr/>
        <p:txBody>
          <a:bodyPr/>
          <a:lstStyle>
            <a:lvl1pPr>
              <a:defRPr/>
            </a:lvl1pPr>
          </a:lstStyle>
          <a:p>
            <a:endParaRPr lang="sk-SK" altLang="cs-CZ"/>
          </a:p>
        </p:txBody>
      </p:sp>
      <p:sp>
        <p:nvSpPr>
          <p:cNvPr id="7" name="Zástupný symbol pro číslo snímku 6">
            <a:extLst>
              <a:ext uri="{FF2B5EF4-FFF2-40B4-BE49-F238E27FC236}">
                <a16:creationId xmlns:a16="http://schemas.microsoft.com/office/drawing/2014/main" id="{1D4A24C2-899E-44A9-9698-139CD317BA12}"/>
              </a:ext>
            </a:extLst>
          </p:cNvPr>
          <p:cNvSpPr>
            <a:spLocks noGrp="1"/>
          </p:cNvSpPr>
          <p:nvPr>
            <p:ph type="sldNum" sz="quarter" idx="12"/>
          </p:nvPr>
        </p:nvSpPr>
        <p:spPr/>
        <p:txBody>
          <a:bodyPr/>
          <a:lstStyle>
            <a:lvl1pPr>
              <a:defRPr/>
            </a:lvl1pPr>
          </a:lstStyle>
          <a:p>
            <a:fld id="{0EF7F47F-4584-4475-AD98-8F69AC29C00E}" type="slidenum">
              <a:rPr lang="sk-SK" altLang="cs-CZ"/>
              <a:pPr/>
              <a:t>‹#›</a:t>
            </a:fld>
            <a:endParaRPr lang="sk-SK" altLang="cs-CZ"/>
          </a:p>
        </p:txBody>
      </p:sp>
    </p:spTree>
    <p:extLst>
      <p:ext uri="{BB962C8B-B14F-4D97-AF65-F5344CB8AC3E}">
        <p14:creationId xmlns:p14="http://schemas.microsoft.com/office/powerpoint/2010/main" val="208202299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E9331D-1F2E-42DA-9C2B-97304D420E5A}"/>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785C34E-9967-4971-BA48-51B5A43D89E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F7347AB-030C-4E8A-BE95-E2BB41285BF7}"/>
              </a:ext>
            </a:extLst>
          </p:cNvPr>
          <p:cNvSpPr>
            <a:spLocks noGrp="1"/>
          </p:cNvSpPr>
          <p:nvPr>
            <p:ph sz="half" idx="2"/>
          </p:nvPr>
        </p:nvSpPr>
        <p:spPr>
          <a:xfrm>
            <a:off x="630238" y="2505075"/>
            <a:ext cx="386873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6519616-8B4C-45D4-9361-3B2293DCB8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A5DD369-BA86-4E35-863E-C4E0AF33E29D}"/>
              </a:ext>
            </a:extLst>
          </p:cNvPr>
          <p:cNvSpPr>
            <a:spLocks noGrp="1"/>
          </p:cNvSpPr>
          <p:nvPr>
            <p:ph sz="quarter" idx="4"/>
          </p:nvPr>
        </p:nvSpPr>
        <p:spPr>
          <a:xfrm>
            <a:off x="4629150" y="2505075"/>
            <a:ext cx="38877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97CA1E2-4975-4AC6-88EE-2E41D12A0F5A}"/>
              </a:ext>
            </a:extLst>
          </p:cNvPr>
          <p:cNvSpPr>
            <a:spLocks noGrp="1"/>
          </p:cNvSpPr>
          <p:nvPr>
            <p:ph type="dt" sz="half" idx="10"/>
          </p:nvPr>
        </p:nvSpPr>
        <p:spPr/>
        <p:txBody>
          <a:bodyPr/>
          <a:lstStyle>
            <a:lvl1pPr>
              <a:defRPr/>
            </a:lvl1pPr>
          </a:lstStyle>
          <a:p>
            <a:endParaRPr lang="sk-SK" altLang="cs-CZ"/>
          </a:p>
        </p:txBody>
      </p:sp>
      <p:sp>
        <p:nvSpPr>
          <p:cNvPr id="8" name="Zástupný symbol pro zápatí 7">
            <a:extLst>
              <a:ext uri="{FF2B5EF4-FFF2-40B4-BE49-F238E27FC236}">
                <a16:creationId xmlns:a16="http://schemas.microsoft.com/office/drawing/2014/main" id="{60D00942-B2C3-4BA2-94AD-DC8F515740E2}"/>
              </a:ext>
            </a:extLst>
          </p:cNvPr>
          <p:cNvSpPr>
            <a:spLocks noGrp="1"/>
          </p:cNvSpPr>
          <p:nvPr>
            <p:ph type="ftr" sz="quarter" idx="11"/>
          </p:nvPr>
        </p:nvSpPr>
        <p:spPr/>
        <p:txBody>
          <a:bodyPr/>
          <a:lstStyle>
            <a:lvl1pPr>
              <a:defRPr/>
            </a:lvl1pPr>
          </a:lstStyle>
          <a:p>
            <a:endParaRPr lang="sk-SK" altLang="cs-CZ"/>
          </a:p>
        </p:txBody>
      </p:sp>
      <p:sp>
        <p:nvSpPr>
          <p:cNvPr id="9" name="Zástupný symbol pro číslo snímku 8">
            <a:extLst>
              <a:ext uri="{FF2B5EF4-FFF2-40B4-BE49-F238E27FC236}">
                <a16:creationId xmlns:a16="http://schemas.microsoft.com/office/drawing/2014/main" id="{FB3B7459-F25E-45E4-BC93-392EA337B9C7}"/>
              </a:ext>
            </a:extLst>
          </p:cNvPr>
          <p:cNvSpPr>
            <a:spLocks noGrp="1"/>
          </p:cNvSpPr>
          <p:nvPr>
            <p:ph type="sldNum" sz="quarter" idx="12"/>
          </p:nvPr>
        </p:nvSpPr>
        <p:spPr/>
        <p:txBody>
          <a:bodyPr/>
          <a:lstStyle>
            <a:lvl1pPr>
              <a:defRPr/>
            </a:lvl1pPr>
          </a:lstStyle>
          <a:p>
            <a:fld id="{7F287327-C197-4F67-9EE3-9799E89BD070}" type="slidenum">
              <a:rPr lang="sk-SK" altLang="cs-CZ"/>
              <a:pPr/>
              <a:t>‹#›</a:t>
            </a:fld>
            <a:endParaRPr lang="sk-SK" altLang="cs-CZ"/>
          </a:p>
        </p:txBody>
      </p:sp>
    </p:spTree>
    <p:extLst>
      <p:ext uri="{BB962C8B-B14F-4D97-AF65-F5344CB8AC3E}">
        <p14:creationId xmlns:p14="http://schemas.microsoft.com/office/powerpoint/2010/main" val="274659945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2881E7-1841-49B3-95ED-F8A96177444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548BE11-FAA8-45D7-87BE-08ED59C35F39}"/>
              </a:ext>
            </a:extLst>
          </p:cNvPr>
          <p:cNvSpPr>
            <a:spLocks noGrp="1"/>
          </p:cNvSpPr>
          <p:nvPr>
            <p:ph type="dt" sz="half" idx="10"/>
          </p:nvPr>
        </p:nvSpPr>
        <p:spPr/>
        <p:txBody>
          <a:bodyPr/>
          <a:lstStyle>
            <a:lvl1pPr>
              <a:defRPr/>
            </a:lvl1pPr>
          </a:lstStyle>
          <a:p>
            <a:endParaRPr lang="sk-SK" altLang="cs-CZ"/>
          </a:p>
        </p:txBody>
      </p:sp>
      <p:sp>
        <p:nvSpPr>
          <p:cNvPr id="4" name="Zástupný symbol pro zápatí 3">
            <a:extLst>
              <a:ext uri="{FF2B5EF4-FFF2-40B4-BE49-F238E27FC236}">
                <a16:creationId xmlns:a16="http://schemas.microsoft.com/office/drawing/2014/main" id="{30162572-B1AA-498B-A1A0-0FCA518B0F33}"/>
              </a:ext>
            </a:extLst>
          </p:cNvPr>
          <p:cNvSpPr>
            <a:spLocks noGrp="1"/>
          </p:cNvSpPr>
          <p:nvPr>
            <p:ph type="ftr" sz="quarter" idx="11"/>
          </p:nvPr>
        </p:nvSpPr>
        <p:spPr/>
        <p:txBody>
          <a:bodyPr/>
          <a:lstStyle>
            <a:lvl1pPr>
              <a:defRPr/>
            </a:lvl1pPr>
          </a:lstStyle>
          <a:p>
            <a:endParaRPr lang="sk-SK" altLang="cs-CZ"/>
          </a:p>
        </p:txBody>
      </p:sp>
      <p:sp>
        <p:nvSpPr>
          <p:cNvPr id="5" name="Zástupný symbol pro číslo snímku 4">
            <a:extLst>
              <a:ext uri="{FF2B5EF4-FFF2-40B4-BE49-F238E27FC236}">
                <a16:creationId xmlns:a16="http://schemas.microsoft.com/office/drawing/2014/main" id="{71818E66-0A5C-470A-9DC0-B5AB196A1190}"/>
              </a:ext>
            </a:extLst>
          </p:cNvPr>
          <p:cNvSpPr>
            <a:spLocks noGrp="1"/>
          </p:cNvSpPr>
          <p:nvPr>
            <p:ph type="sldNum" sz="quarter" idx="12"/>
          </p:nvPr>
        </p:nvSpPr>
        <p:spPr/>
        <p:txBody>
          <a:bodyPr/>
          <a:lstStyle>
            <a:lvl1pPr>
              <a:defRPr/>
            </a:lvl1pPr>
          </a:lstStyle>
          <a:p>
            <a:fld id="{DBCFFFE0-9DAA-4D10-9132-B5BE775CBD8D}" type="slidenum">
              <a:rPr lang="sk-SK" altLang="cs-CZ"/>
              <a:pPr/>
              <a:t>‹#›</a:t>
            </a:fld>
            <a:endParaRPr lang="sk-SK" altLang="cs-CZ"/>
          </a:p>
        </p:txBody>
      </p:sp>
    </p:spTree>
    <p:extLst>
      <p:ext uri="{BB962C8B-B14F-4D97-AF65-F5344CB8AC3E}">
        <p14:creationId xmlns:p14="http://schemas.microsoft.com/office/powerpoint/2010/main" val="81650226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32B977-DAD3-474C-AE1B-91A47931B8AD}"/>
              </a:ext>
            </a:extLst>
          </p:cNvPr>
          <p:cNvSpPr>
            <a:spLocks noGrp="1"/>
          </p:cNvSpPr>
          <p:nvPr>
            <p:ph type="dt" sz="half" idx="10"/>
          </p:nvPr>
        </p:nvSpPr>
        <p:spPr/>
        <p:txBody>
          <a:bodyPr/>
          <a:lstStyle>
            <a:lvl1pPr>
              <a:defRPr/>
            </a:lvl1pPr>
          </a:lstStyle>
          <a:p>
            <a:endParaRPr lang="sk-SK" altLang="cs-CZ"/>
          </a:p>
        </p:txBody>
      </p:sp>
      <p:sp>
        <p:nvSpPr>
          <p:cNvPr id="3" name="Zástupný symbol pro zápatí 2">
            <a:extLst>
              <a:ext uri="{FF2B5EF4-FFF2-40B4-BE49-F238E27FC236}">
                <a16:creationId xmlns:a16="http://schemas.microsoft.com/office/drawing/2014/main" id="{303A52EC-8BE3-4DF4-BD03-0E008DF91163}"/>
              </a:ext>
            </a:extLst>
          </p:cNvPr>
          <p:cNvSpPr>
            <a:spLocks noGrp="1"/>
          </p:cNvSpPr>
          <p:nvPr>
            <p:ph type="ftr" sz="quarter" idx="11"/>
          </p:nvPr>
        </p:nvSpPr>
        <p:spPr/>
        <p:txBody>
          <a:bodyPr/>
          <a:lstStyle>
            <a:lvl1pPr>
              <a:defRPr/>
            </a:lvl1pPr>
          </a:lstStyle>
          <a:p>
            <a:endParaRPr lang="sk-SK" altLang="cs-CZ"/>
          </a:p>
        </p:txBody>
      </p:sp>
      <p:sp>
        <p:nvSpPr>
          <p:cNvPr id="4" name="Zástupný symbol pro číslo snímku 3">
            <a:extLst>
              <a:ext uri="{FF2B5EF4-FFF2-40B4-BE49-F238E27FC236}">
                <a16:creationId xmlns:a16="http://schemas.microsoft.com/office/drawing/2014/main" id="{B2207257-F0BF-4F77-A3B8-62E194B2AE5E}"/>
              </a:ext>
            </a:extLst>
          </p:cNvPr>
          <p:cNvSpPr>
            <a:spLocks noGrp="1"/>
          </p:cNvSpPr>
          <p:nvPr>
            <p:ph type="sldNum" sz="quarter" idx="12"/>
          </p:nvPr>
        </p:nvSpPr>
        <p:spPr/>
        <p:txBody>
          <a:bodyPr/>
          <a:lstStyle>
            <a:lvl1pPr>
              <a:defRPr/>
            </a:lvl1pPr>
          </a:lstStyle>
          <a:p>
            <a:fld id="{FD5A832F-E2C4-4EC9-BEF8-1CF14240F186}" type="slidenum">
              <a:rPr lang="sk-SK" altLang="cs-CZ"/>
              <a:pPr/>
              <a:t>‹#›</a:t>
            </a:fld>
            <a:endParaRPr lang="sk-SK" altLang="cs-CZ"/>
          </a:p>
        </p:txBody>
      </p:sp>
    </p:spTree>
    <p:extLst>
      <p:ext uri="{BB962C8B-B14F-4D97-AF65-F5344CB8AC3E}">
        <p14:creationId xmlns:p14="http://schemas.microsoft.com/office/powerpoint/2010/main" val="321238947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B7FFE-B2F0-452B-B0D7-39A5B90C1359}"/>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F0AAB85-33C1-44A9-A445-885A98E354C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F97CDEA-A19E-4A94-B579-487A88821E8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FC360F-3780-4B8D-824D-11FA9335C7CF}"/>
              </a:ext>
            </a:extLst>
          </p:cNvPr>
          <p:cNvSpPr>
            <a:spLocks noGrp="1"/>
          </p:cNvSpPr>
          <p:nvPr>
            <p:ph type="dt" sz="half" idx="10"/>
          </p:nvPr>
        </p:nvSpPr>
        <p:spPr/>
        <p:txBody>
          <a:bodyPr/>
          <a:lstStyle>
            <a:lvl1pPr>
              <a:defRPr/>
            </a:lvl1pPr>
          </a:lstStyle>
          <a:p>
            <a:endParaRPr lang="sk-SK" altLang="cs-CZ"/>
          </a:p>
        </p:txBody>
      </p:sp>
      <p:sp>
        <p:nvSpPr>
          <p:cNvPr id="6" name="Zástupný symbol pro zápatí 5">
            <a:extLst>
              <a:ext uri="{FF2B5EF4-FFF2-40B4-BE49-F238E27FC236}">
                <a16:creationId xmlns:a16="http://schemas.microsoft.com/office/drawing/2014/main" id="{66CBE23D-EAFA-483B-92CE-AFE87940235D}"/>
              </a:ext>
            </a:extLst>
          </p:cNvPr>
          <p:cNvSpPr>
            <a:spLocks noGrp="1"/>
          </p:cNvSpPr>
          <p:nvPr>
            <p:ph type="ftr" sz="quarter" idx="11"/>
          </p:nvPr>
        </p:nvSpPr>
        <p:spPr/>
        <p:txBody>
          <a:bodyPr/>
          <a:lstStyle>
            <a:lvl1pPr>
              <a:defRPr/>
            </a:lvl1pPr>
          </a:lstStyle>
          <a:p>
            <a:endParaRPr lang="sk-SK" altLang="cs-CZ"/>
          </a:p>
        </p:txBody>
      </p:sp>
      <p:sp>
        <p:nvSpPr>
          <p:cNvPr id="7" name="Zástupný symbol pro číslo snímku 6">
            <a:extLst>
              <a:ext uri="{FF2B5EF4-FFF2-40B4-BE49-F238E27FC236}">
                <a16:creationId xmlns:a16="http://schemas.microsoft.com/office/drawing/2014/main" id="{13289529-5F05-4FD6-B246-D609E3F92E88}"/>
              </a:ext>
            </a:extLst>
          </p:cNvPr>
          <p:cNvSpPr>
            <a:spLocks noGrp="1"/>
          </p:cNvSpPr>
          <p:nvPr>
            <p:ph type="sldNum" sz="quarter" idx="12"/>
          </p:nvPr>
        </p:nvSpPr>
        <p:spPr/>
        <p:txBody>
          <a:bodyPr/>
          <a:lstStyle>
            <a:lvl1pPr>
              <a:defRPr/>
            </a:lvl1pPr>
          </a:lstStyle>
          <a:p>
            <a:fld id="{177BDB5B-5B12-429E-8499-13AFB118647D}" type="slidenum">
              <a:rPr lang="sk-SK" altLang="cs-CZ"/>
              <a:pPr/>
              <a:t>‹#›</a:t>
            </a:fld>
            <a:endParaRPr lang="sk-SK" altLang="cs-CZ"/>
          </a:p>
        </p:txBody>
      </p:sp>
    </p:spTree>
    <p:extLst>
      <p:ext uri="{BB962C8B-B14F-4D97-AF65-F5344CB8AC3E}">
        <p14:creationId xmlns:p14="http://schemas.microsoft.com/office/powerpoint/2010/main" val="280436399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3436E-3012-4832-91E0-B70F3D06FA05}"/>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80E9FED-CE95-4A9F-83A8-487C14C579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89A9E51-9D73-41E3-9CB0-94EE17479D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7DFDAA8-D44E-426C-A49F-ED12740B95EE}"/>
              </a:ext>
            </a:extLst>
          </p:cNvPr>
          <p:cNvSpPr>
            <a:spLocks noGrp="1"/>
          </p:cNvSpPr>
          <p:nvPr>
            <p:ph type="dt" sz="half" idx="10"/>
          </p:nvPr>
        </p:nvSpPr>
        <p:spPr/>
        <p:txBody>
          <a:bodyPr/>
          <a:lstStyle>
            <a:lvl1pPr>
              <a:defRPr/>
            </a:lvl1pPr>
          </a:lstStyle>
          <a:p>
            <a:endParaRPr lang="sk-SK" altLang="cs-CZ"/>
          </a:p>
        </p:txBody>
      </p:sp>
      <p:sp>
        <p:nvSpPr>
          <p:cNvPr id="6" name="Zástupný symbol pro zápatí 5">
            <a:extLst>
              <a:ext uri="{FF2B5EF4-FFF2-40B4-BE49-F238E27FC236}">
                <a16:creationId xmlns:a16="http://schemas.microsoft.com/office/drawing/2014/main" id="{26860309-E644-44FA-91AC-A69B025FC0FC}"/>
              </a:ext>
            </a:extLst>
          </p:cNvPr>
          <p:cNvSpPr>
            <a:spLocks noGrp="1"/>
          </p:cNvSpPr>
          <p:nvPr>
            <p:ph type="ftr" sz="quarter" idx="11"/>
          </p:nvPr>
        </p:nvSpPr>
        <p:spPr/>
        <p:txBody>
          <a:bodyPr/>
          <a:lstStyle>
            <a:lvl1pPr>
              <a:defRPr/>
            </a:lvl1pPr>
          </a:lstStyle>
          <a:p>
            <a:endParaRPr lang="sk-SK" altLang="cs-CZ"/>
          </a:p>
        </p:txBody>
      </p:sp>
      <p:sp>
        <p:nvSpPr>
          <p:cNvPr id="7" name="Zástupný symbol pro číslo snímku 6">
            <a:extLst>
              <a:ext uri="{FF2B5EF4-FFF2-40B4-BE49-F238E27FC236}">
                <a16:creationId xmlns:a16="http://schemas.microsoft.com/office/drawing/2014/main" id="{F5333AD7-BAFA-4C4C-89EB-F08B7003AF96}"/>
              </a:ext>
            </a:extLst>
          </p:cNvPr>
          <p:cNvSpPr>
            <a:spLocks noGrp="1"/>
          </p:cNvSpPr>
          <p:nvPr>
            <p:ph type="sldNum" sz="quarter" idx="12"/>
          </p:nvPr>
        </p:nvSpPr>
        <p:spPr/>
        <p:txBody>
          <a:bodyPr/>
          <a:lstStyle>
            <a:lvl1pPr>
              <a:defRPr/>
            </a:lvl1pPr>
          </a:lstStyle>
          <a:p>
            <a:fld id="{12353915-DFDF-44CE-9044-A16CF2DFE595}" type="slidenum">
              <a:rPr lang="sk-SK" altLang="cs-CZ"/>
              <a:pPr/>
              <a:t>‹#›</a:t>
            </a:fld>
            <a:endParaRPr lang="sk-SK" altLang="cs-CZ"/>
          </a:p>
        </p:txBody>
      </p:sp>
    </p:spTree>
    <p:extLst>
      <p:ext uri="{BB962C8B-B14F-4D97-AF65-F5344CB8AC3E}">
        <p14:creationId xmlns:p14="http://schemas.microsoft.com/office/powerpoint/2010/main" val="79283179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2683B60-636C-4B18-A161-30DE51D4687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k-SK" altLang="cs-CZ"/>
              <a:t>Klepnutím lze upravit styl předlohy nadpisů.</a:t>
            </a:r>
          </a:p>
        </p:txBody>
      </p:sp>
      <p:sp>
        <p:nvSpPr>
          <p:cNvPr id="1027" name="Rectangle 3">
            <a:extLst>
              <a:ext uri="{FF2B5EF4-FFF2-40B4-BE49-F238E27FC236}">
                <a16:creationId xmlns:a16="http://schemas.microsoft.com/office/drawing/2014/main" id="{1999B31A-2A6A-429D-BA19-BAB23B95C96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k-SK" altLang="cs-CZ"/>
              <a:t>Klepnutím lze upravit styly předlohy textu</a:t>
            </a:r>
          </a:p>
          <a:p>
            <a:pPr lvl="1"/>
            <a:r>
              <a:rPr lang="sk-SK" altLang="cs-CZ"/>
              <a:t>Druhá úroveň</a:t>
            </a:r>
          </a:p>
          <a:p>
            <a:pPr lvl="2"/>
            <a:r>
              <a:rPr lang="sk-SK" altLang="cs-CZ"/>
              <a:t>Třetí úroveň</a:t>
            </a:r>
          </a:p>
          <a:p>
            <a:pPr lvl="3"/>
            <a:r>
              <a:rPr lang="sk-SK" altLang="cs-CZ"/>
              <a:t>Čtvrtá úroveň</a:t>
            </a:r>
          </a:p>
          <a:p>
            <a:pPr lvl="4"/>
            <a:r>
              <a:rPr lang="sk-SK" altLang="cs-CZ"/>
              <a:t>Pátá úroveň</a:t>
            </a:r>
          </a:p>
        </p:txBody>
      </p:sp>
      <p:sp>
        <p:nvSpPr>
          <p:cNvPr id="1028" name="Rectangle 4">
            <a:extLst>
              <a:ext uri="{FF2B5EF4-FFF2-40B4-BE49-F238E27FC236}">
                <a16:creationId xmlns:a16="http://schemas.microsoft.com/office/drawing/2014/main" id="{8C479C40-13EE-41B8-B7EC-F3C6F88E304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k-SK" altLang="cs-CZ"/>
          </a:p>
        </p:txBody>
      </p:sp>
      <p:sp>
        <p:nvSpPr>
          <p:cNvPr id="1029" name="Rectangle 5">
            <a:extLst>
              <a:ext uri="{FF2B5EF4-FFF2-40B4-BE49-F238E27FC236}">
                <a16:creationId xmlns:a16="http://schemas.microsoft.com/office/drawing/2014/main" id="{D1F23A6D-E59D-417B-BFEB-2AD0A8F11AA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k-SK" altLang="cs-CZ"/>
          </a:p>
        </p:txBody>
      </p:sp>
      <p:sp>
        <p:nvSpPr>
          <p:cNvPr id="1030" name="Rectangle 6">
            <a:extLst>
              <a:ext uri="{FF2B5EF4-FFF2-40B4-BE49-F238E27FC236}">
                <a16:creationId xmlns:a16="http://schemas.microsoft.com/office/drawing/2014/main" id="{1A973E6E-6DE7-4221-BB87-F63E817626B4}"/>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C09AC4A-292F-4004-A5C7-A985BF0300CE}" type="slidenum">
              <a:rPr lang="sk-SK" altLang="cs-CZ"/>
              <a:pPr/>
              <a:t>‹#›</a:t>
            </a:fld>
            <a:endParaRPr lang="sk-SK"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4" name="Object 2">
            <a:extLst>
              <a:ext uri="{FF2B5EF4-FFF2-40B4-BE49-F238E27FC236}">
                <a16:creationId xmlns:a16="http://schemas.microsoft.com/office/drawing/2014/main" id="{B45AA254-1896-497E-ABAC-5832552FAC96}"/>
              </a:ext>
            </a:extLst>
          </p:cNvPr>
          <p:cNvGraphicFramePr>
            <a:graphicFrameLocks/>
          </p:cNvGraphicFramePr>
          <p:nvPr>
            <p:extLst>
              <p:ext uri="{D42A27DB-BD31-4B8C-83A1-F6EECF244321}">
                <p14:modId xmlns:p14="http://schemas.microsoft.com/office/powerpoint/2010/main" val="243957826"/>
              </p:ext>
            </p:extLst>
          </p:nvPr>
        </p:nvGraphicFramePr>
        <p:xfrm>
          <a:off x="0" y="0"/>
          <a:ext cx="9142413" cy="6858000"/>
        </p:xfrm>
        <a:graphic>
          <a:graphicData uri="http://schemas.openxmlformats.org/presentationml/2006/ole">
            <mc:AlternateContent xmlns:mc="http://schemas.openxmlformats.org/markup-compatibility/2006">
              <mc:Choice xmlns:v="urn:schemas-microsoft-com:vml" Requires="v">
                <p:oleObj name="Slide" r:id="rId2" imgW="3118240" imgH="2337963" progId="PowerPoint.Slide.8">
                  <p:embed/>
                </p:oleObj>
              </mc:Choice>
              <mc:Fallback>
                <p:oleObj name="Slide" r:id="rId2" imgW="3118240" imgH="2337963" progId="PowerPoint.Slide.8">
                  <p:embed/>
                  <p:pic>
                    <p:nvPicPr>
                      <p:cNvPr id="0" name="Object 2"/>
                      <p:cNvPicPr>
                        <a:picLocks noChangeArrowheads="1"/>
                      </p:cNvPicPr>
                      <p:nvPr/>
                    </p:nvPicPr>
                    <p:blipFill>
                      <a:blip r:embed="rId3"/>
                      <a:srcRect/>
                      <a:stretch>
                        <a:fillRect/>
                      </a:stretch>
                    </p:blipFill>
                    <p:spPr bwMode="auto">
                      <a:xfrm>
                        <a:off x="0" y="0"/>
                        <a:ext cx="91424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5" name="TextovéPole 14">
                <a:extLst>
                  <a:ext uri="{FF2B5EF4-FFF2-40B4-BE49-F238E27FC236}">
                    <a16:creationId xmlns:a16="http://schemas.microsoft.com/office/drawing/2014/main" id="{635CCFAD-38E7-4B94-A9F1-7B779C7A2381}"/>
                  </a:ext>
                </a:extLst>
              </p:cNvPr>
              <p:cNvSpPr txBox="1"/>
              <p:nvPr/>
            </p:nvSpPr>
            <p:spPr>
              <a:xfrm>
                <a:off x="754144" y="800515"/>
                <a:ext cx="7541444" cy="5639044"/>
              </a:xfrm>
              <a:prstGeom prst="rect">
                <a:avLst/>
              </a:prstGeom>
              <a:noFill/>
            </p:spPr>
            <p:txBody>
              <a:bodyPr wrap="square" rtlCol="0">
                <a:spAutoFit/>
              </a:bodyPr>
              <a:lstStyle/>
              <a:p>
                <a:r>
                  <a:rPr lang="cs-CZ" dirty="0"/>
                  <a:t>Platí, že příkon P</a:t>
                </a:r>
                <a:r>
                  <a:rPr lang="cs-CZ" baseline="-25000" dirty="0"/>
                  <a:t>1 </a:t>
                </a:r>
                <a:r>
                  <a:rPr lang="cs-CZ" dirty="0"/>
                  <a:t>nabíječky je stejný jako její výkon, P</a:t>
                </a:r>
                <a:r>
                  <a:rPr lang="cs-CZ" baseline="-25000" dirty="0"/>
                  <a:t>1</a:t>
                </a:r>
                <a:r>
                  <a:rPr lang="cs-CZ" dirty="0"/>
                  <a:t> = P</a:t>
                </a:r>
                <a:r>
                  <a:rPr lang="cs-CZ" baseline="-25000" dirty="0"/>
                  <a:t>2</a:t>
                </a:r>
                <a:endParaRPr lang="cs-CZ" dirty="0"/>
              </a:p>
              <a:p>
                <a14:m>
                  <m:oMath xmlns:m="http://schemas.openxmlformats.org/officeDocument/2006/math">
                    <m:sSub>
                      <m:sSubPr>
                        <m:ctrlPr>
                          <a:rPr lang="cs-CZ" i="1"/>
                        </m:ctrlPr>
                      </m:sSubPr>
                      <m:e>
                        <m:r>
                          <a:rPr lang="cs-CZ" i="1"/>
                          <m:t>𝑃</m:t>
                        </m:r>
                      </m:e>
                      <m:sub>
                        <m:r>
                          <a:rPr lang="cs-CZ" i="1"/>
                          <m:t>1</m:t>
                        </m:r>
                      </m:sub>
                    </m:sSub>
                    <m:r>
                      <a:rPr lang="cs-CZ" i="1"/>
                      <m:t>= </m:t>
                    </m:r>
                    <m:sSub>
                      <m:sSubPr>
                        <m:ctrlPr>
                          <a:rPr lang="cs-CZ" i="1"/>
                        </m:ctrlPr>
                      </m:sSubPr>
                      <m:e>
                        <m:r>
                          <a:rPr lang="cs-CZ" i="1"/>
                          <m:t>𝑈</m:t>
                        </m:r>
                      </m:e>
                      <m:sub>
                        <m:r>
                          <a:rPr lang="cs-CZ" i="1"/>
                          <m:t>1</m:t>
                        </m:r>
                      </m:sub>
                    </m:sSub>
                    <m:r>
                      <a:rPr lang="cs-CZ" i="1"/>
                      <m:t>.</m:t>
                    </m:r>
                    <m:sSub>
                      <m:sSubPr>
                        <m:ctrlPr>
                          <a:rPr lang="cs-CZ" i="1"/>
                        </m:ctrlPr>
                      </m:sSubPr>
                      <m:e>
                        <m:r>
                          <a:rPr lang="cs-CZ" i="1"/>
                          <m:t>𝐼</m:t>
                        </m:r>
                      </m:e>
                      <m:sub>
                        <m:r>
                          <a:rPr lang="cs-CZ" i="1"/>
                          <m:t>1</m:t>
                        </m:r>
                      </m:sub>
                    </m:sSub>
                  </m:oMath>
                </a14:m>
                <a:r>
                  <a:rPr lang="cs-CZ" dirty="0"/>
                  <a:t> </a:t>
                </a:r>
              </a:p>
              <a:p>
                <a14:m>
                  <m:oMath xmlns:m="http://schemas.openxmlformats.org/officeDocument/2006/math">
                    <m:sSub>
                      <m:sSubPr>
                        <m:ctrlPr>
                          <a:rPr lang="cs-CZ" i="1"/>
                        </m:ctrlPr>
                      </m:sSubPr>
                      <m:e>
                        <m:r>
                          <a:rPr lang="cs-CZ" i="1"/>
                          <m:t>𝑃</m:t>
                        </m:r>
                      </m:e>
                      <m:sub>
                        <m:r>
                          <a:rPr lang="cs-CZ" i="1"/>
                          <m:t>1</m:t>
                        </m:r>
                      </m:sub>
                    </m:sSub>
                    <m:r>
                      <a:rPr lang="cs-CZ" i="1"/>
                      <m:t>= 230.0,125</m:t>
                    </m:r>
                  </m:oMath>
                </a14:m>
                <a:r>
                  <a:rPr lang="cs-CZ" dirty="0"/>
                  <a:t> </a:t>
                </a:r>
              </a:p>
              <a:p>
                <a14:m>
                  <m:oMath xmlns:m="http://schemas.openxmlformats.org/officeDocument/2006/math">
                    <m:sSub>
                      <m:sSubPr>
                        <m:ctrlPr>
                          <a:rPr lang="cs-CZ" i="1"/>
                        </m:ctrlPr>
                      </m:sSubPr>
                      <m:e>
                        <m:r>
                          <a:rPr lang="cs-CZ" i="1"/>
                          <m:t>𝑃</m:t>
                        </m:r>
                      </m:e>
                      <m:sub>
                        <m:r>
                          <a:rPr lang="cs-CZ" i="1"/>
                          <m:t>1</m:t>
                        </m:r>
                      </m:sub>
                    </m:sSub>
                    <m:r>
                      <a:rPr lang="cs-CZ" i="1"/>
                      <m:t>= 28,75 </m:t>
                    </m:r>
                    <m:r>
                      <a:rPr lang="cs-CZ" i="1"/>
                      <m:t>𝑊</m:t>
                    </m:r>
                  </m:oMath>
                </a14:m>
                <a:r>
                  <a:rPr lang="cs-CZ" dirty="0"/>
                  <a:t>  </a:t>
                </a:r>
              </a:p>
              <a:p>
                <a14:m>
                  <m:oMath xmlns:m="http://schemas.openxmlformats.org/officeDocument/2006/math">
                    <m:sSub>
                      <m:sSubPr>
                        <m:ctrlPr>
                          <a:rPr lang="cs-CZ" i="1"/>
                        </m:ctrlPr>
                      </m:sSubPr>
                      <m:e>
                        <m:r>
                          <a:rPr lang="cs-CZ" i="1"/>
                          <m:t>𝑃</m:t>
                        </m:r>
                      </m:e>
                      <m:sub>
                        <m:r>
                          <a:rPr lang="cs-CZ" i="1"/>
                          <m:t>1</m:t>
                        </m:r>
                      </m:sub>
                    </m:sSub>
                    <m:r>
                      <a:rPr lang="cs-CZ" i="1"/>
                      <m:t>= </m:t>
                    </m:r>
                    <m:sSub>
                      <m:sSubPr>
                        <m:ctrlPr>
                          <a:rPr lang="cs-CZ" i="1"/>
                        </m:ctrlPr>
                      </m:sSubPr>
                      <m:e>
                        <m:r>
                          <a:rPr lang="cs-CZ" i="1"/>
                          <m:t>𝑃</m:t>
                        </m:r>
                      </m:e>
                      <m:sub>
                        <m:r>
                          <a:rPr lang="cs-CZ" i="1"/>
                          <m:t>2</m:t>
                        </m:r>
                      </m:sub>
                    </m:sSub>
                  </m:oMath>
                </a14:m>
                <a:r>
                  <a:rPr lang="cs-CZ" dirty="0"/>
                  <a:t> </a:t>
                </a:r>
              </a:p>
              <a:p>
                <a14:m>
                  <m:oMath xmlns:m="http://schemas.openxmlformats.org/officeDocument/2006/math">
                    <m:sSub>
                      <m:sSubPr>
                        <m:ctrlPr>
                          <a:rPr lang="cs-CZ" i="1"/>
                        </m:ctrlPr>
                      </m:sSubPr>
                      <m:e>
                        <m:r>
                          <a:rPr lang="cs-CZ" i="1"/>
                          <m:t>𝐼</m:t>
                        </m:r>
                      </m:e>
                      <m:sub>
                        <m:r>
                          <a:rPr lang="cs-CZ" i="1"/>
                          <m:t>2</m:t>
                        </m:r>
                      </m:sub>
                    </m:sSub>
                    <m:r>
                      <a:rPr lang="cs-CZ" i="1"/>
                      <m:t>=</m:t>
                    </m:r>
                    <m:f>
                      <m:fPr>
                        <m:ctrlPr>
                          <a:rPr lang="cs-CZ" i="1"/>
                        </m:ctrlPr>
                      </m:fPr>
                      <m:num>
                        <m:sSub>
                          <m:sSubPr>
                            <m:ctrlPr>
                              <a:rPr lang="cs-CZ" i="1"/>
                            </m:ctrlPr>
                          </m:sSubPr>
                          <m:e>
                            <m:r>
                              <a:rPr lang="cs-CZ" i="1"/>
                              <m:t>𝑃</m:t>
                            </m:r>
                          </m:e>
                          <m:sub>
                            <m:r>
                              <a:rPr lang="cs-CZ" i="1"/>
                              <m:t>2</m:t>
                            </m:r>
                          </m:sub>
                        </m:sSub>
                      </m:num>
                      <m:den>
                        <m:sSub>
                          <m:sSubPr>
                            <m:ctrlPr>
                              <a:rPr lang="cs-CZ" i="1"/>
                            </m:ctrlPr>
                          </m:sSubPr>
                          <m:e>
                            <m:r>
                              <a:rPr lang="cs-CZ" i="1"/>
                              <m:t>𝑈</m:t>
                            </m:r>
                          </m:e>
                          <m:sub>
                            <m:r>
                              <a:rPr lang="cs-CZ" i="1"/>
                              <m:t>2</m:t>
                            </m:r>
                          </m:sub>
                        </m:sSub>
                      </m:den>
                    </m:f>
                  </m:oMath>
                </a14:m>
                <a:r>
                  <a:rPr lang="cs-CZ" dirty="0"/>
                  <a:t> </a:t>
                </a:r>
              </a:p>
              <a:p>
                <a14:m>
                  <m:oMath xmlns:m="http://schemas.openxmlformats.org/officeDocument/2006/math">
                    <m:sSub>
                      <m:sSubPr>
                        <m:ctrlPr>
                          <a:rPr lang="cs-CZ" i="1"/>
                        </m:ctrlPr>
                      </m:sSubPr>
                      <m:e>
                        <m:r>
                          <a:rPr lang="cs-CZ" i="1"/>
                          <m:t>𝐼</m:t>
                        </m:r>
                      </m:e>
                      <m:sub>
                        <m:r>
                          <a:rPr lang="cs-CZ" i="1"/>
                          <m:t>2</m:t>
                        </m:r>
                      </m:sub>
                    </m:sSub>
                    <m:r>
                      <a:rPr lang="cs-CZ" i="1"/>
                      <m:t>=</m:t>
                    </m:r>
                    <m:f>
                      <m:fPr>
                        <m:ctrlPr>
                          <a:rPr lang="cs-CZ" i="1"/>
                        </m:ctrlPr>
                      </m:fPr>
                      <m:num>
                        <m:r>
                          <a:rPr lang="cs-CZ" i="1"/>
                          <m:t>28,75</m:t>
                        </m:r>
                      </m:num>
                      <m:den>
                        <m:r>
                          <a:rPr lang="cs-CZ" i="1"/>
                          <m:t>5</m:t>
                        </m:r>
                      </m:den>
                    </m:f>
                  </m:oMath>
                </a14:m>
                <a:r>
                  <a:rPr lang="cs-CZ" dirty="0"/>
                  <a:t> </a:t>
                </a:r>
              </a:p>
              <a:p>
                <a14:m>
                  <m:oMath xmlns:m="http://schemas.openxmlformats.org/officeDocument/2006/math">
                    <m:sSub>
                      <m:sSubPr>
                        <m:ctrlPr>
                          <a:rPr lang="cs-CZ" i="1"/>
                        </m:ctrlPr>
                      </m:sSubPr>
                      <m:e>
                        <m:r>
                          <a:rPr lang="cs-CZ" i="1"/>
                          <m:t>𝐼</m:t>
                        </m:r>
                      </m:e>
                      <m:sub>
                        <m:r>
                          <a:rPr lang="cs-CZ" i="1"/>
                          <m:t>2</m:t>
                        </m:r>
                      </m:sub>
                    </m:sSub>
                    <m:r>
                      <a:rPr lang="cs-CZ" i="1"/>
                      <m:t>=5,75 </m:t>
                    </m:r>
                    <m:r>
                      <a:rPr lang="cs-CZ" i="1"/>
                      <m:t>𝐴</m:t>
                    </m:r>
                  </m:oMath>
                </a14:m>
                <a:r>
                  <a:rPr lang="cs-CZ" dirty="0"/>
                  <a:t> </a:t>
                </a:r>
              </a:p>
              <a:p>
                <a:r>
                  <a:rPr lang="cs-CZ" dirty="0"/>
                  <a:t>Telefon je nabíjen proudem 5,75 ampéru.</a:t>
                </a:r>
              </a:p>
              <a:p>
                <a:r>
                  <a:rPr lang="cs-CZ" dirty="0"/>
                  <a:t>Úlohu lze řešit také nepřímou úměrností, změna proudu je nepřímo úměrná změně napětí.</a:t>
                </a:r>
              </a:p>
              <a:p>
                <a:endParaRPr lang="cs-CZ" dirty="0"/>
              </a:p>
              <a:p>
                <a:endParaRPr lang="cs-CZ" dirty="0"/>
              </a:p>
            </p:txBody>
          </p:sp>
        </mc:Choice>
        <mc:Fallback>
          <p:sp>
            <p:nvSpPr>
              <p:cNvPr id="15" name="TextovéPole 14">
                <a:extLst>
                  <a:ext uri="{FF2B5EF4-FFF2-40B4-BE49-F238E27FC236}">
                    <a16:creationId xmlns:a16="http://schemas.microsoft.com/office/drawing/2014/main" id="{635CCFAD-38E7-4B94-A9F1-7B779C7A2381}"/>
                  </a:ext>
                </a:extLst>
              </p:cNvPr>
              <p:cNvSpPr txBox="1">
                <a:spLocks noRot="1" noChangeAspect="1" noMove="1" noResize="1" noEditPoints="1" noAdjustHandles="1" noChangeArrowheads="1" noChangeShapeType="1" noTextEdit="1"/>
              </p:cNvSpPr>
              <p:nvPr/>
            </p:nvSpPr>
            <p:spPr>
              <a:xfrm>
                <a:off x="754144" y="800515"/>
                <a:ext cx="7541444" cy="5639044"/>
              </a:xfrm>
              <a:prstGeom prst="rect">
                <a:avLst/>
              </a:prstGeom>
              <a:blipFill>
                <a:blip r:embed="rId2"/>
                <a:stretch>
                  <a:fillRect l="-1293" t="-865"/>
                </a:stretch>
              </a:blipFill>
            </p:spPr>
            <p:txBody>
              <a:bodyPr/>
              <a:lstStyle/>
              <a:p>
                <a:r>
                  <a:rPr lang="cs-CZ">
                    <a:noFill/>
                  </a:rPr>
                  <a:t> </a:t>
                </a:r>
              </a:p>
            </p:txBody>
          </p:sp>
        </mc:Fallback>
      </mc:AlternateContent>
      <p:sp>
        <p:nvSpPr>
          <p:cNvPr id="6" name="TextovéPole 5">
            <a:extLst>
              <a:ext uri="{FF2B5EF4-FFF2-40B4-BE49-F238E27FC236}">
                <a16:creationId xmlns:a16="http://schemas.microsoft.com/office/drawing/2014/main" id="{1C78539A-910D-4244-A3E6-D72ADA2A7156}"/>
              </a:ext>
            </a:extLst>
          </p:cNvPr>
          <p:cNvSpPr txBox="1"/>
          <p:nvPr/>
        </p:nvSpPr>
        <p:spPr>
          <a:xfrm>
            <a:off x="952107" y="174162"/>
            <a:ext cx="2073897" cy="400110"/>
          </a:xfrm>
          <a:prstGeom prst="rect">
            <a:avLst/>
          </a:prstGeom>
          <a:noFill/>
        </p:spPr>
        <p:txBody>
          <a:bodyPr wrap="square" rtlCol="0">
            <a:spAutoFit/>
          </a:bodyPr>
          <a:lstStyle/>
          <a:p>
            <a:r>
              <a:rPr lang="cs-CZ" sz="2000" dirty="0"/>
              <a:t>Zapiš si do sešitu:</a:t>
            </a:r>
          </a:p>
        </p:txBody>
      </p:sp>
    </p:spTree>
    <p:extLst>
      <p:ext uri="{BB962C8B-B14F-4D97-AF65-F5344CB8AC3E}">
        <p14:creationId xmlns:p14="http://schemas.microsoft.com/office/powerpoint/2010/main" val="284541164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left)">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wipe(left)">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wipe(left)">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left)">
                                      <p:cBhvr>
                                        <p:cTn id="37" dur="500"/>
                                        <p:tgtEl>
                                          <p:spTgt spid="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xEl>
                                              <p:pRg st="7" end="7"/>
                                            </p:txEl>
                                          </p:spTgt>
                                        </p:tgtEl>
                                        <p:attrNameLst>
                                          <p:attrName>style.visibility</p:attrName>
                                        </p:attrNameLst>
                                      </p:cBhvr>
                                      <p:to>
                                        <p:strVal val="visible"/>
                                      </p:to>
                                    </p:set>
                                    <p:animEffect transition="in" filter="wipe(left)">
                                      <p:cBhvr>
                                        <p:cTn id="42" dur="500"/>
                                        <p:tgtEl>
                                          <p:spTgt spid="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xEl>
                                              <p:pRg st="8" end="8"/>
                                            </p:txEl>
                                          </p:spTgt>
                                        </p:tgtEl>
                                        <p:attrNameLst>
                                          <p:attrName>style.visibility</p:attrName>
                                        </p:attrNameLst>
                                      </p:cBhvr>
                                      <p:to>
                                        <p:strVal val="visible"/>
                                      </p:to>
                                    </p:set>
                                    <p:animEffect transition="in" filter="wipe(left)">
                                      <p:cBhvr>
                                        <p:cTn id="47" dur="500"/>
                                        <p:tgtEl>
                                          <p:spTgt spid="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5">
                                            <p:txEl>
                                              <p:pRg st="9" end="9"/>
                                            </p:txEl>
                                          </p:spTgt>
                                        </p:tgtEl>
                                        <p:attrNameLst>
                                          <p:attrName>style.visibility</p:attrName>
                                        </p:attrNameLst>
                                      </p:cBhvr>
                                      <p:to>
                                        <p:strVal val="visible"/>
                                      </p:to>
                                    </p:set>
                                    <p:animEffect transition="in" filter="wipe(left)">
                                      <p:cBhvr>
                                        <p:cTn id="52" dur="5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ovéPole 14">
            <a:extLst>
              <a:ext uri="{FF2B5EF4-FFF2-40B4-BE49-F238E27FC236}">
                <a16:creationId xmlns:a16="http://schemas.microsoft.com/office/drawing/2014/main" id="{635CCFAD-38E7-4B94-A9F1-7B779C7A2381}"/>
              </a:ext>
            </a:extLst>
          </p:cNvPr>
          <p:cNvSpPr txBox="1"/>
          <p:nvPr/>
        </p:nvSpPr>
        <p:spPr>
          <a:xfrm>
            <a:off x="754144" y="800515"/>
            <a:ext cx="7541444" cy="3785652"/>
          </a:xfrm>
          <a:prstGeom prst="rect">
            <a:avLst/>
          </a:prstGeom>
          <a:noFill/>
        </p:spPr>
        <p:txBody>
          <a:bodyPr wrap="square" rtlCol="0">
            <a:spAutoFit/>
          </a:bodyPr>
          <a:lstStyle/>
          <a:p>
            <a:pPr marL="457200" indent="-457200">
              <a:buAutoNum type="arabicPeriod"/>
            </a:pPr>
            <a:r>
              <a:rPr lang="cs-CZ" dirty="0"/>
              <a:t>Jak velké napětí můžete získat transformátorem s cívkami 200 a 400 závitů z primárního napětí 12 V? (2 řešení)</a:t>
            </a:r>
          </a:p>
          <a:p>
            <a:pPr marL="457200" indent="-457200">
              <a:buAutoNum type="arabicPeriod"/>
            </a:pPr>
            <a:r>
              <a:rPr lang="cs-CZ" dirty="0"/>
              <a:t>Na transformátor s cívkami 200 závitů (primární) a 600 závitů (sekundární) je přivedeno střídavé napětí 6 V a primárním obvodem prochází proud 1 A. Jak velké napětí je na výstupu a jak ?velký proud prochází sekundární cívkou?</a:t>
            </a:r>
          </a:p>
          <a:p>
            <a:endParaRPr lang="cs-CZ" dirty="0"/>
          </a:p>
          <a:p>
            <a:endParaRPr lang="cs-CZ" dirty="0"/>
          </a:p>
        </p:txBody>
      </p:sp>
      <p:sp>
        <p:nvSpPr>
          <p:cNvPr id="6" name="TextovéPole 5">
            <a:extLst>
              <a:ext uri="{FF2B5EF4-FFF2-40B4-BE49-F238E27FC236}">
                <a16:creationId xmlns:a16="http://schemas.microsoft.com/office/drawing/2014/main" id="{1C78539A-910D-4244-A3E6-D72ADA2A7156}"/>
              </a:ext>
            </a:extLst>
          </p:cNvPr>
          <p:cNvSpPr txBox="1"/>
          <p:nvPr/>
        </p:nvSpPr>
        <p:spPr>
          <a:xfrm>
            <a:off x="952107" y="174162"/>
            <a:ext cx="2073897" cy="400110"/>
          </a:xfrm>
          <a:prstGeom prst="rect">
            <a:avLst/>
          </a:prstGeom>
          <a:noFill/>
        </p:spPr>
        <p:txBody>
          <a:bodyPr wrap="square" rtlCol="0">
            <a:spAutoFit/>
          </a:bodyPr>
          <a:lstStyle/>
          <a:p>
            <a:r>
              <a:rPr lang="cs-CZ" sz="2000" dirty="0"/>
              <a:t>Zapiš si do sešitu:</a:t>
            </a:r>
          </a:p>
        </p:txBody>
      </p:sp>
    </p:spTree>
    <p:extLst>
      <p:ext uri="{BB962C8B-B14F-4D97-AF65-F5344CB8AC3E}">
        <p14:creationId xmlns:p14="http://schemas.microsoft.com/office/powerpoint/2010/main" val="2207757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Transformátor - schéma">
            <a:extLst>
              <a:ext uri="{FF2B5EF4-FFF2-40B4-BE49-F238E27FC236}">
                <a16:creationId xmlns:a16="http://schemas.microsoft.com/office/drawing/2014/main" id="{C9218B73-30FD-42C7-93E3-DD91BE5031A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1535" y="975676"/>
            <a:ext cx="7484881" cy="5882324"/>
          </a:xfrm>
          <a:prstGeom prst="rect">
            <a:avLst/>
          </a:prstGeom>
          <a:noFill/>
          <a:ln>
            <a:noFill/>
          </a:ln>
        </p:spPr>
      </p:pic>
      <p:sp>
        <p:nvSpPr>
          <p:cNvPr id="3" name="TextovéPole 2">
            <a:extLst>
              <a:ext uri="{FF2B5EF4-FFF2-40B4-BE49-F238E27FC236}">
                <a16:creationId xmlns:a16="http://schemas.microsoft.com/office/drawing/2014/main" id="{457152F3-2F4E-4817-A60A-27BE791956D0}"/>
              </a:ext>
            </a:extLst>
          </p:cNvPr>
          <p:cNvSpPr txBox="1"/>
          <p:nvPr/>
        </p:nvSpPr>
        <p:spPr>
          <a:xfrm>
            <a:off x="631596" y="377072"/>
            <a:ext cx="5439266" cy="461665"/>
          </a:xfrm>
          <a:prstGeom prst="rect">
            <a:avLst/>
          </a:prstGeom>
          <a:noFill/>
        </p:spPr>
        <p:txBody>
          <a:bodyPr wrap="square" rtlCol="0">
            <a:spAutoFit/>
          </a:bodyPr>
          <a:lstStyle/>
          <a:p>
            <a:r>
              <a:rPr lang="cs-CZ" dirty="0"/>
              <a:t>Schéma konstrukce transformátoru</a:t>
            </a:r>
          </a:p>
        </p:txBody>
      </p:sp>
    </p:spTree>
    <p:extLst>
      <p:ext uri="{BB962C8B-B14F-4D97-AF65-F5344CB8AC3E}">
        <p14:creationId xmlns:p14="http://schemas.microsoft.com/office/powerpoint/2010/main" val="22534383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out)">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 name="TextovéPole 14">
                <a:extLst>
                  <a:ext uri="{FF2B5EF4-FFF2-40B4-BE49-F238E27FC236}">
                    <a16:creationId xmlns:a16="http://schemas.microsoft.com/office/drawing/2014/main" id="{635CCFAD-38E7-4B94-A9F1-7B779C7A2381}"/>
                  </a:ext>
                </a:extLst>
              </p:cNvPr>
              <p:cNvSpPr txBox="1"/>
              <p:nvPr/>
            </p:nvSpPr>
            <p:spPr>
              <a:xfrm>
                <a:off x="801278" y="234907"/>
                <a:ext cx="7541444" cy="2884059"/>
              </a:xfrm>
              <a:prstGeom prst="rect">
                <a:avLst/>
              </a:prstGeom>
              <a:noFill/>
            </p:spPr>
            <p:txBody>
              <a:bodyPr wrap="square" rtlCol="0">
                <a:spAutoFit/>
              </a:bodyPr>
              <a:lstStyle/>
              <a:p>
                <a:r>
                  <a:rPr lang="cs-CZ" dirty="0"/>
                  <a:t>Velikost sekundárního napětí závisí na primárním vstupním napětí a počtu závitů obou cívek a je přímo úměrná počtu závitů sekundární cívky. </a:t>
                </a:r>
              </a:p>
              <a:p>
                <a:r>
                  <a:rPr lang="cs-CZ" dirty="0"/>
                  <a:t>Poměr mezi počtem závitů sekundární a primární cívky je stejný jako poměr výstupního a vstupního napětí a nazývá se </a:t>
                </a:r>
                <a:r>
                  <a:rPr lang="cs-CZ" b="1" i="1" u="sng" dirty="0"/>
                  <a:t>transformační poměr</a:t>
                </a:r>
                <a:r>
                  <a:rPr lang="cs-CZ" dirty="0"/>
                  <a:t>.</a:t>
                </a:r>
              </a:p>
              <a:p>
                <a:r>
                  <a:rPr lang="cs-CZ" dirty="0"/>
                  <a:t> </a:t>
                </a:r>
                <a14:m>
                  <m:oMath xmlns:m="http://schemas.openxmlformats.org/officeDocument/2006/math">
                    <m:r>
                      <a:rPr lang="cs-CZ" i="1">
                        <a:latin typeface="Cambria Math" panose="02040503050406030204" pitchFamily="18" charset="0"/>
                      </a:rPr>
                      <m:t>𝑘</m:t>
                    </m:r>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𝑁</m:t>
                            </m:r>
                          </m:e>
                          <m:sub>
                            <m:r>
                              <a:rPr lang="cs-CZ" i="1">
                                <a:latin typeface="Cambria Math" panose="02040503050406030204" pitchFamily="18" charset="0"/>
                              </a:rPr>
                              <m:t>2</m:t>
                            </m:r>
                          </m:sub>
                        </m:sSub>
                      </m:num>
                      <m:den>
                        <m:sSub>
                          <m:sSubPr>
                            <m:ctrlPr>
                              <a:rPr lang="cs-CZ" i="1">
                                <a:latin typeface="Cambria Math" panose="02040503050406030204" pitchFamily="18" charset="0"/>
                              </a:rPr>
                            </m:ctrlPr>
                          </m:sSubPr>
                          <m:e>
                            <m:r>
                              <a:rPr lang="cs-CZ" i="1">
                                <a:latin typeface="Cambria Math" panose="02040503050406030204" pitchFamily="18" charset="0"/>
                              </a:rPr>
                              <m:t>𝑁</m:t>
                            </m:r>
                          </m:e>
                          <m:sub>
                            <m:r>
                              <a:rPr lang="cs-CZ" i="1">
                                <a:latin typeface="Cambria Math" panose="02040503050406030204" pitchFamily="18" charset="0"/>
                              </a:rPr>
                              <m:t>1</m:t>
                            </m:r>
                          </m:sub>
                        </m:sSub>
                      </m:den>
                    </m:f>
                    <m:r>
                      <a:rPr lang="cs-CZ" i="1">
                        <a:latin typeface="Cambria Math" panose="02040503050406030204" pitchFamily="18" charset="0"/>
                      </a:rPr>
                      <m:t>= </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i="1">
                                <a:latin typeface="Cambria Math" panose="02040503050406030204" pitchFamily="18" charset="0"/>
                              </a:rPr>
                              <m:t>2</m:t>
                            </m:r>
                          </m:sub>
                        </m:sSub>
                      </m:num>
                      <m:den>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i="1">
                                <a:latin typeface="Cambria Math" panose="02040503050406030204" pitchFamily="18" charset="0"/>
                              </a:rPr>
                              <m:t>1</m:t>
                            </m:r>
                          </m:sub>
                        </m:sSub>
                      </m:den>
                    </m:f>
                  </m:oMath>
                </a14:m>
                <a:endParaRPr lang="cs-CZ" dirty="0"/>
              </a:p>
            </p:txBody>
          </p:sp>
        </mc:Choice>
        <mc:Fallback xmlns="">
          <p:sp>
            <p:nvSpPr>
              <p:cNvPr id="15" name="TextovéPole 14">
                <a:extLst>
                  <a:ext uri="{FF2B5EF4-FFF2-40B4-BE49-F238E27FC236}">
                    <a16:creationId xmlns:a16="http://schemas.microsoft.com/office/drawing/2014/main" id="{635CCFAD-38E7-4B94-A9F1-7B779C7A2381}"/>
                  </a:ext>
                </a:extLst>
              </p:cNvPr>
              <p:cNvSpPr txBox="1">
                <a:spLocks noRot="1" noChangeAspect="1" noMove="1" noResize="1" noEditPoints="1" noAdjustHandles="1" noChangeArrowheads="1" noChangeShapeType="1" noTextEdit="1"/>
              </p:cNvSpPr>
              <p:nvPr/>
            </p:nvSpPr>
            <p:spPr>
              <a:xfrm>
                <a:off x="801278" y="234907"/>
                <a:ext cx="7541444" cy="2884059"/>
              </a:xfrm>
              <a:prstGeom prst="rect">
                <a:avLst/>
              </a:prstGeom>
              <a:blipFill>
                <a:blip r:embed="rId2"/>
                <a:stretch>
                  <a:fillRect l="-1212" t="-1691" r="-889"/>
                </a:stretch>
              </a:blipFill>
            </p:spPr>
            <p:txBody>
              <a:bodyPr/>
              <a:lstStyle/>
              <a:p>
                <a:r>
                  <a:rPr lang="cs-CZ">
                    <a:noFill/>
                  </a:rPr>
                  <a:t> </a:t>
                </a:r>
              </a:p>
            </p:txBody>
          </p:sp>
        </mc:Fallback>
      </mc:AlternateContent>
      <p:pic>
        <p:nvPicPr>
          <p:cNvPr id="4" name="Obrázek 3">
            <a:extLst>
              <a:ext uri="{FF2B5EF4-FFF2-40B4-BE49-F238E27FC236}">
                <a16:creationId xmlns:a16="http://schemas.microsoft.com/office/drawing/2014/main" id="{815E8D74-3ECF-4D73-BBCE-F6EFF2607816}"/>
              </a:ext>
            </a:extLst>
          </p:cNvPr>
          <p:cNvPicPr>
            <a:picLocks noChangeAspect="1"/>
          </p:cNvPicPr>
          <p:nvPr/>
        </p:nvPicPr>
        <p:blipFill>
          <a:blip r:embed="rId3"/>
          <a:stretch>
            <a:fillRect/>
          </a:stretch>
        </p:blipFill>
        <p:spPr>
          <a:xfrm>
            <a:off x="3124163" y="3304674"/>
            <a:ext cx="5152571" cy="3137858"/>
          </a:xfrm>
          <a:prstGeom prst="rect">
            <a:avLst/>
          </a:prstGeom>
        </p:spPr>
      </p:pic>
    </p:spTree>
    <p:extLst>
      <p:ext uri="{BB962C8B-B14F-4D97-AF65-F5344CB8AC3E}">
        <p14:creationId xmlns:p14="http://schemas.microsoft.com/office/powerpoint/2010/main" val="36499806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ovéPole 1">
                <a:extLst>
                  <a:ext uri="{FF2B5EF4-FFF2-40B4-BE49-F238E27FC236}">
                    <a16:creationId xmlns:a16="http://schemas.microsoft.com/office/drawing/2014/main" id="{CF9DED9D-9C2F-4297-92C8-2AFA96D77D3D}"/>
                  </a:ext>
                </a:extLst>
              </p:cNvPr>
              <p:cNvSpPr txBox="1"/>
              <p:nvPr/>
            </p:nvSpPr>
            <p:spPr>
              <a:xfrm>
                <a:off x="509047" y="838986"/>
                <a:ext cx="8097625" cy="5837304"/>
              </a:xfrm>
              <a:prstGeom prst="rect">
                <a:avLst/>
              </a:prstGeom>
              <a:noFill/>
            </p:spPr>
            <p:txBody>
              <a:bodyPr wrap="square" rtlCol="0">
                <a:spAutoFit/>
              </a:bodyPr>
              <a:lstStyle/>
              <a:p>
                <a:pPr algn="ctr">
                  <a:lnSpc>
                    <a:spcPct val="107000"/>
                  </a:lnSpc>
                  <a:spcAft>
                    <a:spcPts val="800"/>
                  </a:spcAft>
                </a:pP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Výpočet transformátoru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000" dirty="0">
                    <a:effectLst/>
                    <a:latin typeface="+mn-lt"/>
                    <a:ea typeface="Calibri" panose="020F0502020204030204" pitchFamily="34" charset="0"/>
                    <a:cs typeface="Times New Roman" panose="02020603050405020304" pitchFamily="18" charset="0"/>
                  </a:rPr>
                  <a:t>Následující výpočty platí pro ideální transformátory, ve kterých nedochází při transformaci napětí ke ztrátám. Ve skutečnosti jsou výpočty mnohem složitější, neboť zahrnují mnoho dalších faktorů (zahřívání vlivem odporu vodičů ve vinutí cívek, materiál jádra, vířivé (</a:t>
                </a:r>
                <a:r>
                  <a:rPr lang="cs-CZ" sz="2000" dirty="0" err="1">
                    <a:effectLst/>
                    <a:latin typeface="+mn-lt"/>
                    <a:ea typeface="Calibri" panose="020F0502020204030204" pitchFamily="34" charset="0"/>
                    <a:cs typeface="Times New Roman" panose="02020603050405020304" pitchFamily="18" charset="0"/>
                  </a:rPr>
                  <a:t>Foucaltovy</a:t>
                </a:r>
                <a:r>
                  <a:rPr lang="cs-CZ" sz="2000" dirty="0">
                    <a:effectLst/>
                    <a:latin typeface="+mn-lt"/>
                    <a:ea typeface="Calibri" panose="020F0502020204030204" pitchFamily="34" charset="0"/>
                    <a:cs typeface="Times New Roman" panose="02020603050405020304" pitchFamily="18" charset="0"/>
                  </a:rPr>
                  <a:t>) proudy, konstrukce transformátoru apod.)</a:t>
                </a:r>
              </a:p>
              <a:p>
                <a:pPr>
                  <a:lnSpc>
                    <a:spcPct val="107000"/>
                  </a:lnSpc>
                  <a:spcAft>
                    <a:spcPts val="800"/>
                  </a:spcAft>
                </a:pPr>
                <a:r>
                  <a:rPr lang="cs-CZ" sz="2000" dirty="0">
                    <a:effectLst/>
                    <a:latin typeface="+mn-lt"/>
                    <a:ea typeface="Calibri" panose="020F0502020204030204" pitchFamily="34" charset="0"/>
                    <a:cs typeface="Times New Roman" panose="02020603050405020304" pitchFamily="18" charset="0"/>
                  </a:rPr>
                  <a:t>Každý transformátor je dán počtem závitů primární a sekundární cívky (</a:t>
                </a:r>
                <a:r>
                  <a:rPr lang="cs-CZ" sz="2000" dirty="0">
                    <a:solidFill>
                      <a:srgbClr val="FF0000"/>
                    </a:solidFill>
                    <a:effectLst/>
                    <a:latin typeface="+mn-lt"/>
                    <a:ea typeface="Calibri" panose="020F0502020204030204" pitchFamily="34" charset="0"/>
                    <a:cs typeface="Times New Roman" panose="02020603050405020304" pitchFamily="18" charset="0"/>
                  </a:rPr>
                  <a:t>N</a:t>
                </a:r>
                <a:r>
                  <a:rPr lang="cs-CZ" sz="2000" baseline="-25000" dirty="0">
                    <a:solidFill>
                      <a:srgbClr val="FF0000"/>
                    </a:solidFill>
                    <a:effectLst/>
                    <a:latin typeface="+mn-lt"/>
                    <a:ea typeface="Calibri" panose="020F0502020204030204" pitchFamily="34" charset="0"/>
                    <a:cs typeface="Times New Roman" panose="02020603050405020304" pitchFamily="18" charset="0"/>
                  </a:rPr>
                  <a:t>1</a:t>
                </a:r>
                <a:r>
                  <a:rPr lang="cs-CZ" sz="2000" dirty="0">
                    <a:effectLst/>
                    <a:latin typeface="+mn-lt"/>
                    <a:ea typeface="Calibri" panose="020F0502020204030204" pitchFamily="34" charset="0"/>
                    <a:cs typeface="Times New Roman" panose="02020603050405020304" pitchFamily="18" charset="0"/>
                  </a:rPr>
                  <a:t> a </a:t>
                </a:r>
                <a:r>
                  <a:rPr lang="cs-CZ" sz="2000" dirty="0">
                    <a:solidFill>
                      <a:srgbClr val="FF0000"/>
                    </a:solidFill>
                    <a:effectLst/>
                    <a:latin typeface="+mn-lt"/>
                    <a:ea typeface="Calibri" panose="020F0502020204030204" pitchFamily="34" charset="0"/>
                    <a:cs typeface="Times New Roman" panose="02020603050405020304" pitchFamily="18" charset="0"/>
                  </a:rPr>
                  <a:t>N</a:t>
                </a:r>
                <a:r>
                  <a:rPr lang="cs-CZ" sz="2000" baseline="-25000" dirty="0">
                    <a:solidFill>
                      <a:srgbClr val="FF0000"/>
                    </a:solidFill>
                    <a:effectLst/>
                    <a:latin typeface="+mn-lt"/>
                    <a:ea typeface="Calibri" panose="020F0502020204030204" pitchFamily="34" charset="0"/>
                    <a:cs typeface="Times New Roman" panose="02020603050405020304" pitchFamily="18" charset="0"/>
                  </a:rPr>
                  <a:t>2</a:t>
                </a:r>
                <a:r>
                  <a:rPr lang="cs-CZ" sz="2000" dirty="0">
                    <a:effectLst/>
                    <a:latin typeface="+mn-lt"/>
                    <a:ea typeface="Calibri" panose="020F0502020204030204" pitchFamily="34" charset="0"/>
                    <a:cs typeface="Times New Roman" panose="02020603050405020304" pitchFamily="18" charset="0"/>
                  </a:rPr>
                  <a:t>), vstupním napětím </a:t>
                </a:r>
                <a:r>
                  <a:rPr lang="cs-CZ" sz="2000" dirty="0">
                    <a:solidFill>
                      <a:srgbClr val="FF0000"/>
                    </a:solidFill>
                    <a:effectLst/>
                    <a:latin typeface="+mn-lt"/>
                    <a:ea typeface="Calibri" panose="020F0502020204030204" pitchFamily="34" charset="0"/>
                    <a:cs typeface="Times New Roman" panose="02020603050405020304" pitchFamily="18" charset="0"/>
                  </a:rPr>
                  <a:t>U</a:t>
                </a:r>
                <a:r>
                  <a:rPr lang="cs-CZ" sz="2000" baseline="-25000" dirty="0">
                    <a:solidFill>
                      <a:srgbClr val="FF0000"/>
                    </a:solidFill>
                    <a:effectLst/>
                    <a:latin typeface="+mn-lt"/>
                    <a:ea typeface="Calibri" panose="020F0502020204030204" pitchFamily="34" charset="0"/>
                    <a:cs typeface="Times New Roman" panose="02020603050405020304" pitchFamily="18" charset="0"/>
                  </a:rPr>
                  <a:t>1</a:t>
                </a:r>
                <a:r>
                  <a:rPr lang="cs-CZ" sz="2000" dirty="0">
                    <a:effectLst/>
                    <a:latin typeface="+mn-lt"/>
                    <a:ea typeface="Calibri" panose="020F0502020204030204" pitchFamily="34" charset="0"/>
                    <a:cs typeface="Times New Roman" panose="02020603050405020304" pitchFamily="18" charset="0"/>
                  </a:rPr>
                  <a:t>, výstupním napětím </a:t>
                </a:r>
                <a:r>
                  <a:rPr lang="cs-CZ" sz="2000" dirty="0">
                    <a:solidFill>
                      <a:srgbClr val="FF0000"/>
                    </a:solidFill>
                    <a:effectLst/>
                    <a:latin typeface="+mn-lt"/>
                    <a:ea typeface="Calibri" panose="020F0502020204030204" pitchFamily="34" charset="0"/>
                    <a:cs typeface="Times New Roman" panose="02020603050405020304" pitchFamily="18" charset="0"/>
                  </a:rPr>
                  <a:t>U</a:t>
                </a:r>
                <a:r>
                  <a:rPr lang="cs-CZ" sz="2000" baseline="-25000" dirty="0">
                    <a:solidFill>
                      <a:srgbClr val="FF0000"/>
                    </a:solidFill>
                    <a:effectLst/>
                    <a:latin typeface="+mn-lt"/>
                    <a:ea typeface="Calibri" panose="020F0502020204030204" pitchFamily="34" charset="0"/>
                    <a:cs typeface="Times New Roman" panose="02020603050405020304" pitchFamily="18" charset="0"/>
                  </a:rPr>
                  <a:t>2</a:t>
                </a:r>
                <a:r>
                  <a:rPr lang="cs-CZ" sz="2000" dirty="0">
                    <a:effectLst/>
                    <a:latin typeface="+mn-lt"/>
                    <a:ea typeface="Calibri" panose="020F0502020204030204" pitchFamily="34" charset="0"/>
                    <a:cs typeface="Times New Roman" panose="02020603050405020304" pitchFamily="18" charset="0"/>
                  </a:rPr>
                  <a:t>, vstupním proudem </a:t>
                </a:r>
                <a:r>
                  <a:rPr lang="cs-CZ" sz="2000" dirty="0">
                    <a:solidFill>
                      <a:srgbClr val="FF0000"/>
                    </a:solidFill>
                    <a:effectLst/>
                    <a:latin typeface="+mn-lt"/>
                    <a:ea typeface="Calibri" panose="020F0502020204030204" pitchFamily="34" charset="0"/>
                    <a:cs typeface="Times New Roman" panose="02020603050405020304" pitchFamily="18" charset="0"/>
                  </a:rPr>
                  <a:t>I</a:t>
                </a:r>
                <a:r>
                  <a:rPr lang="cs-CZ" sz="2000" baseline="-25000" dirty="0">
                    <a:solidFill>
                      <a:srgbClr val="FF0000"/>
                    </a:solidFill>
                    <a:effectLst/>
                    <a:latin typeface="+mn-lt"/>
                    <a:ea typeface="Calibri" panose="020F0502020204030204" pitchFamily="34" charset="0"/>
                    <a:cs typeface="Times New Roman" panose="02020603050405020304" pitchFamily="18" charset="0"/>
                  </a:rPr>
                  <a:t>1</a:t>
                </a:r>
                <a:r>
                  <a:rPr lang="cs-CZ" sz="2000" baseline="-25000" dirty="0">
                    <a:effectLst/>
                    <a:latin typeface="+mn-lt"/>
                    <a:ea typeface="Calibri" panose="020F0502020204030204" pitchFamily="34" charset="0"/>
                    <a:cs typeface="Times New Roman" panose="02020603050405020304" pitchFamily="18" charset="0"/>
                  </a:rPr>
                  <a:t> </a:t>
                </a:r>
                <a:r>
                  <a:rPr lang="cs-CZ" sz="2000" dirty="0">
                    <a:effectLst/>
                    <a:latin typeface="+mn-lt"/>
                    <a:ea typeface="Calibri" panose="020F0502020204030204" pitchFamily="34" charset="0"/>
                    <a:cs typeface="Times New Roman" panose="02020603050405020304" pitchFamily="18" charset="0"/>
                  </a:rPr>
                  <a:t>a výstupním proudem </a:t>
                </a:r>
                <a:r>
                  <a:rPr lang="cs-CZ" sz="2000" dirty="0">
                    <a:solidFill>
                      <a:srgbClr val="FF0000"/>
                    </a:solidFill>
                    <a:effectLst/>
                    <a:latin typeface="+mn-lt"/>
                    <a:ea typeface="Calibri" panose="020F0502020204030204" pitchFamily="34" charset="0"/>
                    <a:cs typeface="Times New Roman" panose="02020603050405020304" pitchFamily="18" charset="0"/>
                  </a:rPr>
                  <a:t>I</a:t>
                </a:r>
                <a:r>
                  <a:rPr lang="cs-CZ" sz="2000" baseline="-25000" dirty="0">
                    <a:solidFill>
                      <a:srgbClr val="FF0000"/>
                    </a:solidFill>
                    <a:effectLst/>
                    <a:latin typeface="+mn-lt"/>
                    <a:ea typeface="Calibri" panose="020F0502020204030204" pitchFamily="34" charset="0"/>
                    <a:cs typeface="Times New Roman" panose="02020603050405020304" pitchFamily="18" charset="0"/>
                  </a:rPr>
                  <a:t>2</a:t>
                </a:r>
                <a:r>
                  <a:rPr lang="cs-CZ" sz="2000" dirty="0">
                    <a:effectLst/>
                    <a:latin typeface="+mn-lt"/>
                    <a:ea typeface="Calibri" panose="020F0502020204030204" pitchFamily="34" charset="0"/>
                    <a:cs typeface="Times New Roman" panose="02020603050405020304" pitchFamily="18" charset="0"/>
                  </a:rPr>
                  <a:t>.</a:t>
                </a:r>
              </a:p>
              <a:p>
                <a:pPr>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Dále platí transformační poměr:</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i="1">
                                  <a:effectLst/>
                                  <a:latin typeface="Cambria Math" panose="02040503050406030204" pitchFamily="18" charset="0"/>
                                  <a:ea typeface="Calibri" panose="020F0502020204030204" pitchFamily="34" charset="0"/>
                                  <a:cs typeface="Times New Roman" panose="02020603050405020304" pitchFamily="18" charset="0"/>
                                </a:rPr>
                                <m:t>𝑁</m:t>
                              </m:r>
                            </m:e>
                            <m:sub>
                              <m:r>
                                <a:rPr lang="cs-CZ" sz="18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i="1">
                                  <a:effectLst/>
                                  <a:latin typeface="Cambria Math" panose="02040503050406030204" pitchFamily="18" charset="0"/>
                                  <a:ea typeface="Calibri" panose="020F0502020204030204" pitchFamily="34" charset="0"/>
                                  <a:cs typeface="Times New Roman" panose="02020603050405020304" pitchFamily="18" charset="0"/>
                                </a:rPr>
                                <m:t>𝑁</m:t>
                              </m:r>
                            </m:e>
                            <m:sub>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sub>
                          </m:sSub>
                        </m:den>
                      </m:f>
                      <m:r>
                        <a:rPr lang="cs-CZ"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i="1">
                                  <a:effectLst/>
                                  <a:latin typeface="Cambria Math" panose="02040503050406030204" pitchFamily="18" charset="0"/>
                                  <a:ea typeface="Calibri" panose="020F0502020204030204" pitchFamily="34" charset="0"/>
                                  <a:cs typeface="Times New Roman" panose="02020603050405020304" pitchFamily="18" charset="0"/>
                                </a:rPr>
                                <m:t>𝑈</m:t>
                              </m:r>
                            </m:e>
                            <m:sub>
                              <m:r>
                                <a:rPr lang="cs-CZ" sz="18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cs-CZ"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800" i="1">
                                  <a:effectLst/>
                                  <a:latin typeface="Cambria Math" panose="02040503050406030204" pitchFamily="18" charset="0"/>
                                  <a:ea typeface="Calibri" panose="020F0502020204030204" pitchFamily="34" charset="0"/>
                                  <a:cs typeface="Times New Roman" panose="02020603050405020304" pitchFamily="18" charset="0"/>
                                </a:rPr>
                                <m:t>𝑈</m:t>
                              </m:r>
                            </m:e>
                            <m:sub>
                              <m:r>
                                <a:rPr lang="cs-CZ" sz="18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m:oMathPara>
                </a14:m>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Příkon transformátoru (který do transformátoru přichází): </a:t>
                </a:r>
                <a14:m>
                  <m:oMath xmlns:m="http://schemas.openxmlformats.org/officeDocument/2006/math">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𝑈</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𝐼</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je stejný jako výkon (který je z transformátoru odebírán):</a:t>
                </a:r>
                <a14:m>
                  <m:oMath xmlns:m="http://schemas.openxmlformats.org/officeDocument/2006/math">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𝑈</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𝐼</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cs-CZ"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cs-CZ"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oMath>
                  </m:oMathPara>
                </a14:m>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2000" dirty="0">
                  <a:effectLst/>
                  <a:latin typeface="+mn-lt"/>
                  <a:ea typeface="Calibri" panose="020F0502020204030204" pitchFamily="34" charset="0"/>
                  <a:cs typeface="Times New Roman" panose="02020603050405020304" pitchFamily="18" charset="0"/>
                </a:endParaRPr>
              </a:p>
            </p:txBody>
          </p:sp>
        </mc:Choice>
        <mc:Fallback>
          <p:sp>
            <p:nvSpPr>
              <p:cNvPr id="2" name="TextovéPole 1">
                <a:extLst>
                  <a:ext uri="{FF2B5EF4-FFF2-40B4-BE49-F238E27FC236}">
                    <a16:creationId xmlns:a16="http://schemas.microsoft.com/office/drawing/2014/main" id="{CF9DED9D-9C2F-4297-92C8-2AFA96D77D3D}"/>
                  </a:ext>
                </a:extLst>
              </p:cNvPr>
              <p:cNvSpPr txBox="1">
                <a:spLocks noRot="1" noChangeAspect="1" noMove="1" noResize="1" noEditPoints="1" noAdjustHandles="1" noChangeArrowheads="1" noChangeShapeType="1" noTextEdit="1"/>
              </p:cNvSpPr>
              <p:nvPr/>
            </p:nvSpPr>
            <p:spPr>
              <a:xfrm>
                <a:off x="509047" y="838986"/>
                <a:ext cx="8097625" cy="5837304"/>
              </a:xfrm>
              <a:prstGeom prst="rect">
                <a:avLst/>
              </a:prstGeom>
              <a:blipFill>
                <a:blip r:embed="rId2"/>
                <a:stretch>
                  <a:fillRect l="-828" t="-627" r="-1205"/>
                </a:stretch>
              </a:blipFill>
            </p:spPr>
            <p:txBody>
              <a:bodyPr/>
              <a:lstStyle/>
              <a:p>
                <a:r>
                  <a:rPr lang="cs-CZ">
                    <a:noFill/>
                  </a:rPr>
                  <a:t> </a:t>
                </a:r>
              </a:p>
            </p:txBody>
          </p:sp>
        </mc:Fallback>
      </mc:AlternateContent>
    </p:spTree>
    <p:extLst>
      <p:ext uri="{BB962C8B-B14F-4D97-AF65-F5344CB8AC3E}">
        <p14:creationId xmlns:p14="http://schemas.microsoft.com/office/powerpoint/2010/main" val="4041738898"/>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ovéPole 14">
            <a:extLst>
              <a:ext uri="{FF2B5EF4-FFF2-40B4-BE49-F238E27FC236}">
                <a16:creationId xmlns:a16="http://schemas.microsoft.com/office/drawing/2014/main" id="{635CCFAD-38E7-4B94-A9F1-7B779C7A2381}"/>
              </a:ext>
            </a:extLst>
          </p:cNvPr>
          <p:cNvSpPr txBox="1"/>
          <p:nvPr/>
        </p:nvSpPr>
        <p:spPr>
          <a:xfrm>
            <a:off x="754144" y="800515"/>
            <a:ext cx="7541444" cy="3785652"/>
          </a:xfrm>
          <a:prstGeom prst="rect">
            <a:avLst/>
          </a:prstGeom>
          <a:noFill/>
        </p:spPr>
        <p:txBody>
          <a:bodyPr wrap="square" rtlCol="0">
            <a:spAutoFit/>
          </a:bodyPr>
          <a:lstStyle/>
          <a:p>
            <a:r>
              <a:rPr lang="cs-CZ" dirty="0"/>
              <a:t>Je- </a:t>
            </a:r>
            <a:r>
              <a:rPr lang="cs-CZ" dirty="0" err="1"/>
              <a:t>li</a:t>
            </a:r>
            <a:r>
              <a:rPr lang="cs-CZ" dirty="0"/>
              <a:t> počet závitů sekundární cívky vyšší než u primární, výstupní napětí je větší než vstupní, mluvíme o transformaci </a:t>
            </a:r>
            <a:r>
              <a:rPr lang="cs-CZ" dirty="0">
                <a:solidFill>
                  <a:srgbClr val="FF0000"/>
                </a:solidFill>
              </a:rPr>
              <a:t>nahoru</a:t>
            </a:r>
            <a:r>
              <a:rPr lang="cs-CZ" dirty="0"/>
              <a:t>. </a:t>
            </a:r>
          </a:p>
          <a:p>
            <a:r>
              <a:rPr lang="cs-CZ" dirty="0"/>
              <a:t>(N</a:t>
            </a:r>
            <a:r>
              <a:rPr lang="cs-CZ" baseline="-25000" dirty="0"/>
              <a:t>2</a:t>
            </a:r>
            <a:r>
              <a:rPr lang="cs-CZ" dirty="0"/>
              <a:t> &gt; N</a:t>
            </a:r>
            <a:r>
              <a:rPr lang="cs-CZ" baseline="-25000" dirty="0"/>
              <a:t>1 </a:t>
            </a:r>
            <a:r>
              <a:rPr lang="cs-CZ" dirty="0"/>
              <a:t> potom U</a:t>
            </a:r>
            <a:r>
              <a:rPr lang="cs-CZ" baseline="-25000" dirty="0"/>
              <a:t>2</a:t>
            </a:r>
            <a:r>
              <a:rPr lang="cs-CZ" dirty="0"/>
              <a:t> &gt; U</a:t>
            </a:r>
            <a:r>
              <a:rPr lang="cs-CZ" baseline="-25000" dirty="0"/>
              <a:t>1</a:t>
            </a:r>
            <a:r>
              <a:rPr lang="cs-CZ" dirty="0"/>
              <a:t>)</a:t>
            </a:r>
          </a:p>
          <a:p>
            <a:r>
              <a:rPr lang="cs-CZ" dirty="0"/>
              <a:t>Je- </a:t>
            </a:r>
            <a:r>
              <a:rPr lang="cs-CZ" dirty="0" err="1"/>
              <a:t>li</a:t>
            </a:r>
            <a:r>
              <a:rPr lang="cs-CZ" dirty="0"/>
              <a:t> počet závitů sekundární cívky nižší než u primární, výstupní napětí je menší než vstupní, mluvíme o transformaci </a:t>
            </a:r>
            <a:r>
              <a:rPr lang="cs-CZ" dirty="0">
                <a:solidFill>
                  <a:schemeClr val="accent2"/>
                </a:solidFill>
              </a:rPr>
              <a:t>dolů</a:t>
            </a:r>
            <a:r>
              <a:rPr lang="cs-CZ" dirty="0"/>
              <a:t>. </a:t>
            </a:r>
          </a:p>
          <a:p>
            <a:r>
              <a:rPr lang="cs-CZ" dirty="0"/>
              <a:t>(N</a:t>
            </a:r>
            <a:r>
              <a:rPr lang="cs-CZ" baseline="-25000" dirty="0"/>
              <a:t>2</a:t>
            </a:r>
            <a:r>
              <a:rPr lang="cs-CZ" dirty="0"/>
              <a:t> &lt; N</a:t>
            </a:r>
            <a:r>
              <a:rPr lang="cs-CZ" baseline="-25000" dirty="0"/>
              <a:t>1 </a:t>
            </a:r>
            <a:r>
              <a:rPr lang="cs-CZ" dirty="0"/>
              <a:t> potom U</a:t>
            </a:r>
            <a:r>
              <a:rPr lang="cs-CZ" baseline="-25000" dirty="0"/>
              <a:t>2</a:t>
            </a:r>
            <a:r>
              <a:rPr lang="cs-CZ" dirty="0"/>
              <a:t> &lt; U</a:t>
            </a:r>
            <a:r>
              <a:rPr lang="cs-CZ" baseline="-25000" dirty="0"/>
              <a:t>1</a:t>
            </a:r>
            <a:r>
              <a:rPr lang="cs-CZ" dirty="0"/>
              <a:t>)</a:t>
            </a:r>
          </a:p>
          <a:p>
            <a:endParaRPr lang="cs-CZ" dirty="0"/>
          </a:p>
          <a:p>
            <a:endParaRPr lang="cs-CZ" dirty="0"/>
          </a:p>
        </p:txBody>
      </p:sp>
    </p:spTree>
    <p:extLst>
      <p:ext uri="{BB962C8B-B14F-4D97-AF65-F5344CB8AC3E}">
        <p14:creationId xmlns:p14="http://schemas.microsoft.com/office/powerpoint/2010/main" val="133634611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left)">
                                      <p:cBhvr>
                                        <p:cTn id="22"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 name="TextovéPole 14">
                <a:extLst>
                  <a:ext uri="{FF2B5EF4-FFF2-40B4-BE49-F238E27FC236}">
                    <a16:creationId xmlns:a16="http://schemas.microsoft.com/office/drawing/2014/main" id="{635CCFAD-38E7-4B94-A9F1-7B779C7A2381}"/>
                  </a:ext>
                </a:extLst>
              </p:cNvPr>
              <p:cNvSpPr txBox="1"/>
              <p:nvPr/>
            </p:nvSpPr>
            <p:spPr>
              <a:xfrm>
                <a:off x="801278" y="574272"/>
                <a:ext cx="7541444" cy="3245953"/>
              </a:xfrm>
              <a:prstGeom prst="rect">
                <a:avLst/>
              </a:prstGeom>
              <a:noFill/>
            </p:spPr>
            <p:txBody>
              <a:bodyPr wrap="square" rtlCol="0">
                <a:spAutoFit/>
              </a:bodyPr>
              <a:lstStyle/>
              <a:p>
                <a:r>
                  <a:rPr lang="cs-CZ" b="1" i="1" u="sng" dirty="0"/>
                  <a:t>Transformační poměr</a:t>
                </a:r>
                <a:r>
                  <a:rPr lang="cs-CZ" dirty="0"/>
                  <a:t>.</a:t>
                </a:r>
              </a:p>
              <a:p>
                <a:r>
                  <a:rPr lang="cs-CZ" dirty="0"/>
                  <a:t> </a:t>
                </a:r>
                <a14:m>
                  <m:oMath xmlns:m="http://schemas.openxmlformats.org/officeDocument/2006/math">
                    <m:r>
                      <a:rPr lang="cs-CZ" i="1">
                        <a:latin typeface="Cambria Math" panose="02040503050406030204" pitchFamily="18" charset="0"/>
                      </a:rPr>
                      <m:t>𝑘</m:t>
                    </m:r>
                    <m:r>
                      <a:rPr lang="cs-CZ" i="1">
                        <a:latin typeface="Cambria Math" panose="02040503050406030204" pitchFamily="18" charset="0"/>
                      </a:rPr>
                      <m:t>=</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𝑁</m:t>
                            </m:r>
                          </m:e>
                          <m:sub>
                            <m:r>
                              <a:rPr lang="cs-CZ" i="1">
                                <a:latin typeface="Cambria Math" panose="02040503050406030204" pitchFamily="18" charset="0"/>
                              </a:rPr>
                              <m:t>2</m:t>
                            </m:r>
                          </m:sub>
                        </m:sSub>
                      </m:num>
                      <m:den>
                        <m:sSub>
                          <m:sSubPr>
                            <m:ctrlPr>
                              <a:rPr lang="cs-CZ" i="1">
                                <a:latin typeface="Cambria Math" panose="02040503050406030204" pitchFamily="18" charset="0"/>
                              </a:rPr>
                            </m:ctrlPr>
                          </m:sSubPr>
                          <m:e>
                            <m:r>
                              <a:rPr lang="cs-CZ" i="1">
                                <a:latin typeface="Cambria Math" panose="02040503050406030204" pitchFamily="18" charset="0"/>
                              </a:rPr>
                              <m:t>𝑁</m:t>
                            </m:r>
                          </m:e>
                          <m:sub>
                            <m:r>
                              <a:rPr lang="cs-CZ" i="1">
                                <a:latin typeface="Cambria Math" panose="02040503050406030204" pitchFamily="18" charset="0"/>
                              </a:rPr>
                              <m:t>1</m:t>
                            </m:r>
                          </m:sub>
                        </m:sSub>
                      </m:den>
                    </m:f>
                    <m:r>
                      <a:rPr lang="cs-CZ" i="1">
                        <a:latin typeface="Cambria Math" panose="02040503050406030204" pitchFamily="18" charset="0"/>
                      </a:rPr>
                      <m:t>= </m:t>
                    </m:r>
                    <m:f>
                      <m:fPr>
                        <m:ctrlPr>
                          <a:rPr lang="cs-CZ" i="1">
                            <a:latin typeface="Cambria Math" panose="02040503050406030204" pitchFamily="18" charset="0"/>
                          </a:rPr>
                        </m:ctrlPr>
                      </m:fPr>
                      <m:num>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i="1">
                                <a:latin typeface="Cambria Math" panose="02040503050406030204" pitchFamily="18" charset="0"/>
                              </a:rPr>
                              <m:t>2</m:t>
                            </m:r>
                          </m:sub>
                        </m:sSub>
                      </m:num>
                      <m:den>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i="1">
                                <a:latin typeface="Cambria Math" panose="02040503050406030204" pitchFamily="18" charset="0"/>
                              </a:rPr>
                              <m:t>1</m:t>
                            </m:r>
                          </m:sub>
                        </m:sSub>
                      </m:den>
                    </m:f>
                  </m:oMath>
                </a14:m>
                <a:endParaRPr lang="cs-CZ" dirty="0"/>
              </a:p>
              <a:p>
                <a:r>
                  <a:rPr lang="cs-CZ" dirty="0"/>
                  <a:t>Slouží k výpočtu parametrů transformátoru (vstupní nebo výstupní napětí, počet závitů </a:t>
                </a:r>
                <a:r>
                  <a:rPr lang="cs-CZ"/>
                  <a:t>použitých cívek).</a:t>
                </a:r>
                <a:endParaRPr lang="cs-CZ" dirty="0"/>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i="1">
                            <a:latin typeface="Cambria Math" panose="02040503050406030204" pitchFamily="18" charset="0"/>
                          </a:rPr>
                          <m:t>1</m:t>
                        </m:r>
                      </m:sub>
                    </m:sSub>
                  </m:oMath>
                </a14:m>
                <a:r>
                  <a:rPr lang="cs-CZ" dirty="0"/>
                  <a:t> …vstupní napětí</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𝑈</m:t>
                        </m:r>
                      </m:e>
                      <m:sub>
                        <m:r>
                          <a:rPr lang="cs-CZ" b="0" i="1" smtClean="0">
                            <a:latin typeface="Cambria Math" panose="02040503050406030204" pitchFamily="18" charset="0"/>
                          </a:rPr>
                          <m:t>2</m:t>
                        </m:r>
                      </m:sub>
                    </m:sSub>
                  </m:oMath>
                </a14:m>
                <a:r>
                  <a:rPr lang="cs-CZ" dirty="0"/>
                  <a:t> …výstupní napětí</a:t>
                </a:r>
              </a:p>
              <a:p>
                <a14:m>
                  <m:oMath xmlns:m="http://schemas.openxmlformats.org/officeDocument/2006/math">
                    <m:sSub>
                      <m:sSubPr>
                        <m:ctrlPr>
                          <a:rPr lang="cs-CZ" i="1">
                            <a:latin typeface="Cambria Math" panose="02040503050406030204" pitchFamily="18" charset="0"/>
                          </a:rPr>
                        </m:ctrlPr>
                      </m:sSubPr>
                      <m:e>
                        <m:r>
                          <a:rPr lang="cs-CZ" b="0" i="1" smtClean="0">
                            <a:latin typeface="Cambria Math" panose="02040503050406030204" pitchFamily="18" charset="0"/>
                          </a:rPr>
                          <m:t>𝑁</m:t>
                        </m:r>
                      </m:e>
                      <m:sub>
                        <m:r>
                          <a:rPr lang="cs-CZ" b="0" i="1" smtClean="0">
                            <a:latin typeface="Cambria Math" panose="02040503050406030204" pitchFamily="18" charset="0"/>
                          </a:rPr>
                          <m:t>1</m:t>
                        </m:r>
                      </m:sub>
                    </m:sSub>
                  </m:oMath>
                </a14:m>
                <a:r>
                  <a:rPr lang="cs-CZ" dirty="0"/>
                  <a:t> … počet závitů primární cívky</a:t>
                </a:r>
              </a:p>
              <a:p>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𝑁</m:t>
                        </m:r>
                      </m:e>
                      <m:sub>
                        <m:r>
                          <a:rPr lang="cs-CZ" b="0" i="1" smtClean="0">
                            <a:latin typeface="Cambria Math" panose="02040503050406030204" pitchFamily="18" charset="0"/>
                          </a:rPr>
                          <m:t>2</m:t>
                        </m:r>
                      </m:sub>
                    </m:sSub>
                  </m:oMath>
                </a14:m>
                <a:r>
                  <a:rPr lang="cs-CZ" dirty="0"/>
                  <a:t> … počet závitů sekundární cívky</a:t>
                </a:r>
              </a:p>
            </p:txBody>
          </p:sp>
        </mc:Choice>
        <mc:Fallback xmlns="">
          <p:sp>
            <p:nvSpPr>
              <p:cNvPr id="15" name="TextovéPole 14">
                <a:extLst>
                  <a:ext uri="{FF2B5EF4-FFF2-40B4-BE49-F238E27FC236}">
                    <a16:creationId xmlns:a16="http://schemas.microsoft.com/office/drawing/2014/main" id="{635CCFAD-38E7-4B94-A9F1-7B779C7A2381}"/>
                  </a:ext>
                </a:extLst>
              </p:cNvPr>
              <p:cNvSpPr txBox="1">
                <a:spLocks noRot="1" noChangeAspect="1" noMove="1" noResize="1" noEditPoints="1" noAdjustHandles="1" noChangeArrowheads="1" noChangeShapeType="1" noTextEdit="1"/>
              </p:cNvSpPr>
              <p:nvPr/>
            </p:nvSpPr>
            <p:spPr>
              <a:xfrm>
                <a:off x="801278" y="574272"/>
                <a:ext cx="7541444" cy="3245953"/>
              </a:xfrm>
              <a:prstGeom prst="rect">
                <a:avLst/>
              </a:prstGeom>
              <a:blipFill>
                <a:blip r:embed="rId2"/>
                <a:stretch>
                  <a:fillRect l="-1212" t="-1501" b="-3377"/>
                </a:stretch>
              </a:blipFill>
            </p:spPr>
            <p:txBody>
              <a:bodyPr/>
              <a:lstStyle/>
              <a:p>
                <a:r>
                  <a:rPr lang="cs-CZ">
                    <a:noFill/>
                  </a:rPr>
                  <a:t> </a:t>
                </a:r>
              </a:p>
            </p:txBody>
          </p:sp>
        </mc:Fallback>
      </mc:AlternateContent>
      <p:pic>
        <p:nvPicPr>
          <p:cNvPr id="4" name="Obrázek 3">
            <a:extLst>
              <a:ext uri="{FF2B5EF4-FFF2-40B4-BE49-F238E27FC236}">
                <a16:creationId xmlns:a16="http://schemas.microsoft.com/office/drawing/2014/main" id="{815E8D74-3ECF-4D73-BBCE-F6EFF2607816}"/>
              </a:ext>
            </a:extLst>
          </p:cNvPr>
          <p:cNvPicPr>
            <a:picLocks noChangeAspect="1"/>
          </p:cNvPicPr>
          <p:nvPr/>
        </p:nvPicPr>
        <p:blipFill>
          <a:blip r:embed="rId3"/>
          <a:stretch>
            <a:fillRect/>
          </a:stretch>
        </p:blipFill>
        <p:spPr>
          <a:xfrm>
            <a:off x="4217674" y="3910055"/>
            <a:ext cx="4454988" cy="2713038"/>
          </a:xfrm>
          <a:prstGeom prst="rect">
            <a:avLst/>
          </a:prstGeom>
        </p:spPr>
      </p:pic>
      <p:sp>
        <p:nvSpPr>
          <p:cNvPr id="6" name="TextovéPole 5">
            <a:extLst>
              <a:ext uri="{FF2B5EF4-FFF2-40B4-BE49-F238E27FC236}">
                <a16:creationId xmlns:a16="http://schemas.microsoft.com/office/drawing/2014/main" id="{6048E0D6-1E0C-4E0B-B3EC-0ECDF3485EB4}"/>
              </a:ext>
            </a:extLst>
          </p:cNvPr>
          <p:cNvSpPr txBox="1"/>
          <p:nvPr/>
        </p:nvSpPr>
        <p:spPr>
          <a:xfrm>
            <a:off x="1491006" y="4020280"/>
            <a:ext cx="2439971" cy="400110"/>
          </a:xfrm>
          <a:prstGeom prst="rect">
            <a:avLst/>
          </a:prstGeom>
          <a:noFill/>
        </p:spPr>
        <p:txBody>
          <a:bodyPr wrap="square" rtlCol="0">
            <a:spAutoFit/>
          </a:bodyPr>
          <a:lstStyle/>
          <a:p>
            <a:r>
              <a:rPr lang="cs-CZ" sz="2000" dirty="0"/>
              <a:t>Nakresli si do sešitu:</a:t>
            </a:r>
          </a:p>
        </p:txBody>
      </p:sp>
    </p:spTree>
    <p:extLst>
      <p:ext uri="{BB962C8B-B14F-4D97-AF65-F5344CB8AC3E}">
        <p14:creationId xmlns:p14="http://schemas.microsoft.com/office/powerpoint/2010/main" val="36011491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left)">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wipe(left)">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wipe(left)">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left)">
                                      <p:cBhvr>
                                        <p:cTn id="37" dur="500"/>
                                        <p:tgtEl>
                                          <p:spTgt spid="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circle(in)">
                                      <p:cBhvr>
                                        <p:cTn id="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9EA682E-5D2E-40E5-8ABE-382B71133754}"/>
              </a:ext>
            </a:extLst>
          </p:cNvPr>
          <p:cNvSpPr txBox="1"/>
          <p:nvPr/>
        </p:nvSpPr>
        <p:spPr>
          <a:xfrm>
            <a:off x="952107" y="174162"/>
            <a:ext cx="2073897" cy="400110"/>
          </a:xfrm>
          <a:prstGeom prst="rect">
            <a:avLst/>
          </a:prstGeom>
          <a:noFill/>
        </p:spPr>
        <p:txBody>
          <a:bodyPr wrap="square" rtlCol="0">
            <a:spAutoFit/>
          </a:bodyPr>
          <a:lstStyle/>
          <a:p>
            <a:r>
              <a:rPr lang="cs-CZ" sz="2000" dirty="0"/>
              <a:t>Zapiš si do sešitu:</a:t>
            </a:r>
          </a:p>
        </p:txBody>
      </p:sp>
      <p:sp>
        <p:nvSpPr>
          <p:cNvPr id="3" name="TextovéPole 2">
            <a:extLst>
              <a:ext uri="{FF2B5EF4-FFF2-40B4-BE49-F238E27FC236}">
                <a16:creationId xmlns:a16="http://schemas.microsoft.com/office/drawing/2014/main" id="{F87AC9AE-726A-4499-93C2-0DD56D51A739}"/>
              </a:ext>
            </a:extLst>
          </p:cNvPr>
          <p:cNvSpPr txBox="1"/>
          <p:nvPr/>
        </p:nvSpPr>
        <p:spPr>
          <a:xfrm>
            <a:off x="952107" y="1121790"/>
            <a:ext cx="7475456" cy="5234125"/>
          </a:xfrm>
          <a:prstGeom prst="rect">
            <a:avLst/>
          </a:prstGeom>
          <a:noFill/>
        </p:spPr>
        <p:txBody>
          <a:bodyPr wrap="square" rtlCol="0">
            <a:spAutoFit/>
          </a:bodyPr>
          <a:lstStyle/>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Př. 1</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Primární cívka transformátoru má 200 závitů, sekundární cívka 600 závitů. Vypočítej výstupní napětí, jestliže vstupní napětí je 4 V. Urči transformační poměr.</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Řešení:</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cs-CZ"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 200 závitů</a:t>
            </a:r>
          </a:p>
          <a:p>
            <a:pPr>
              <a:lnSpc>
                <a:spcPct val="107000"/>
              </a:lnSpc>
              <a:spcAft>
                <a:spcPts val="800"/>
              </a:spcAft>
            </a:pPr>
            <a:r>
              <a:rPr lang="cs-CZ" dirty="0">
                <a:ea typeface="Times New Roman" panose="02020603050405020304" pitchFamily="18" charset="0"/>
                <a:cs typeface="Times New Roman" panose="02020603050405020304" pitchFamily="18" charset="0"/>
              </a:rPr>
              <a:t>N</a:t>
            </a:r>
            <a:r>
              <a:rPr lang="cs-CZ" baseline="-25000" dirty="0">
                <a:ea typeface="Times New Roman" panose="02020603050405020304" pitchFamily="18" charset="0"/>
                <a:cs typeface="Times New Roman" panose="02020603050405020304" pitchFamily="18" charset="0"/>
              </a:rPr>
              <a:t>2</a:t>
            </a:r>
            <a:r>
              <a:rPr lang="cs-CZ" dirty="0">
                <a:ea typeface="Times New Roman" panose="02020603050405020304" pitchFamily="18" charset="0"/>
                <a:cs typeface="Times New Roman" panose="02020603050405020304" pitchFamily="18" charset="0"/>
              </a:rPr>
              <a:t> = 600 závitů</a:t>
            </a: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cs-CZ"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 4 V</a:t>
            </a:r>
            <a:endParaRPr lang="cs-CZ"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U</a:t>
            </a:r>
            <a:r>
              <a:rPr lang="cs-CZ"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 ? (V)</a:t>
            </a:r>
          </a:p>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k =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85435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9EA682E-5D2E-40E5-8ABE-382B71133754}"/>
              </a:ext>
            </a:extLst>
          </p:cNvPr>
          <p:cNvSpPr txBox="1"/>
          <p:nvPr/>
        </p:nvSpPr>
        <p:spPr>
          <a:xfrm>
            <a:off x="952107" y="174162"/>
            <a:ext cx="2073897" cy="400110"/>
          </a:xfrm>
          <a:prstGeom prst="rect">
            <a:avLst/>
          </a:prstGeom>
          <a:noFill/>
        </p:spPr>
        <p:txBody>
          <a:bodyPr wrap="square" rtlCol="0">
            <a:spAutoFit/>
          </a:bodyPr>
          <a:lstStyle/>
          <a:p>
            <a:r>
              <a:rPr lang="cs-CZ" sz="2000" dirty="0"/>
              <a:t>Zapiš si do sešitu:</a:t>
            </a:r>
          </a:p>
        </p:txBody>
      </p:sp>
      <mc:AlternateContent xmlns:mc="http://schemas.openxmlformats.org/markup-compatibility/2006">
        <mc:Choice xmlns:a14="http://schemas.microsoft.com/office/drawing/2010/main" Requires="a14">
          <p:sp>
            <p:nvSpPr>
              <p:cNvPr id="3" name="TextovéPole 2">
                <a:extLst>
                  <a:ext uri="{FF2B5EF4-FFF2-40B4-BE49-F238E27FC236}">
                    <a16:creationId xmlns:a16="http://schemas.microsoft.com/office/drawing/2014/main" id="{F87AC9AE-726A-4499-93C2-0DD56D51A739}"/>
                  </a:ext>
                </a:extLst>
              </p:cNvPr>
              <p:cNvSpPr txBox="1"/>
              <p:nvPr/>
            </p:nvSpPr>
            <p:spPr>
              <a:xfrm>
                <a:off x="952107" y="1121790"/>
                <a:ext cx="7475456" cy="5393849"/>
              </a:xfrm>
              <a:prstGeom prst="rect">
                <a:avLst/>
              </a:prstGeom>
              <a:noFill/>
            </p:spPr>
            <p:txBody>
              <a:bodyPr wrap="square" rtlCol="0">
                <a:spAutoFit/>
              </a:bodyPr>
              <a:lstStyle/>
              <a:p>
                <a:pPr>
                  <a:lnSpc>
                    <a:spcPct val="107000"/>
                  </a:lnSpc>
                  <a:spcAft>
                    <a:spcPts val="800"/>
                  </a:spcAft>
                </a:pP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Řešení:</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r>
                  <a:rPr lang="cs-CZ" dirty="0"/>
                  <a:t>Můžeme řešit přímou úměrností:   	</a:t>
                </a:r>
              </a:p>
              <a:p>
                <a:r>
                  <a:rPr lang="cs-CZ" dirty="0"/>
                  <a:t>N</a:t>
                </a:r>
                <a:r>
                  <a:rPr lang="cs-CZ" baseline="-25000" dirty="0"/>
                  <a:t>1</a:t>
                </a:r>
                <a:r>
                  <a:rPr lang="cs-CZ" dirty="0"/>
                  <a:t>………. U</a:t>
                </a:r>
                <a:r>
                  <a:rPr lang="cs-CZ" baseline="-25000" dirty="0"/>
                  <a:t>1</a:t>
                </a:r>
                <a:endParaRPr lang="cs-CZ" dirty="0"/>
              </a:p>
              <a:p>
                <a:r>
                  <a:rPr lang="cs-CZ" u="sng" dirty="0"/>
                  <a:t>N</a:t>
                </a:r>
                <a:r>
                  <a:rPr lang="cs-CZ" u="sng" baseline="-25000" dirty="0"/>
                  <a:t>2</a:t>
                </a:r>
                <a:r>
                  <a:rPr lang="cs-CZ" u="sng" dirty="0"/>
                  <a:t>………. U</a:t>
                </a:r>
                <a:r>
                  <a:rPr lang="cs-CZ" u="sng" baseline="-25000" dirty="0"/>
                  <a:t>2	</a:t>
                </a:r>
              </a:p>
              <a:p>
                <a:r>
                  <a:rPr lang="cs-CZ" dirty="0"/>
                  <a:t> </a:t>
                </a:r>
                <a14:m>
                  <m:oMath xmlns:m="http://schemas.openxmlformats.org/officeDocument/2006/math">
                    <m:sSub>
                      <m:sSubPr>
                        <m:ctrlPr>
                          <a:rPr lang="cs-CZ" i="1"/>
                        </m:ctrlPr>
                      </m:sSubPr>
                      <m:e>
                        <m:r>
                          <a:rPr lang="cs-CZ" i="1"/>
                          <m:t>𝑈</m:t>
                        </m:r>
                      </m:e>
                      <m:sub>
                        <m:r>
                          <a:rPr lang="cs-CZ" i="1"/>
                          <m:t>2</m:t>
                        </m:r>
                      </m:sub>
                    </m:sSub>
                    <m:r>
                      <a:rPr lang="cs-CZ" i="1"/>
                      <m:t>=</m:t>
                    </m:r>
                    <m:f>
                      <m:fPr>
                        <m:ctrlPr>
                          <a:rPr lang="cs-CZ" i="1"/>
                        </m:ctrlPr>
                      </m:fPr>
                      <m:num>
                        <m:sSub>
                          <m:sSubPr>
                            <m:ctrlPr>
                              <a:rPr lang="cs-CZ" i="1"/>
                            </m:ctrlPr>
                          </m:sSubPr>
                          <m:e>
                            <m:r>
                              <a:rPr lang="cs-CZ" i="1"/>
                              <m:t>𝑁</m:t>
                            </m:r>
                          </m:e>
                          <m:sub>
                            <m:r>
                              <a:rPr lang="cs-CZ" i="1"/>
                              <m:t>2</m:t>
                            </m:r>
                          </m:sub>
                        </m:sSub>
                        <m:sSub>
                          <m:sSubPr>
                            <m:ctrlPr>
                              <a:rPr lang="cs-CZ" i="1"/>
                            </m:ctrlPr>
                          </m:sSubPr>
                          <m:e>
                            <m:r>
                              <a:rPr lang="cs-CZ" i="1"/>
                              <m:t>.</m:t>
                            </m:r>
                            <m:r>
                              <a:rPr lang="cs-CZ" i="1"/>
                              <m:t>𝑈</m:t>
                            </m:r>
                          </m:e>
                          <m:sub>
                            <m:r>
                              <a:rPr lang="cs-CZ" i="1"/>
                              <m:t>1</m:t>
                            </m:r>
                          </m:sub>
                        </m:sSub>
                      </m:num>
                      <m:den>
                        <m:sSub>
                          <m:sSubPr>
                            <m:ctrlPr>
                              <a:rPr lang="cs-CZ" i="1"/>
                            </m:ctrlPr>
                          </m:sSubPr>
                          <m:e>
                            <m:r>
                              <a:rPr lang="cs-CZ" i="1"/>
                              <m:t>𝑁</m:t>
                            </m:r>
                          </m:e>
                          <m:sub>
                            <m:r>
                              <a:rPr lang="cs-CZ" i="1"/>
                              <m:t>1</m:t>
                            </m:r>
                          </m:sub>
                        </m:sSub>
                      </m:den>
                    </m:f>
                  </m:oMath>
                </a14:m>
                <a:endParaRPr lang="cs-CZ" dirty="0"/>
              </a:p>
              <a:p>
                <a14:m>
                  <m:oMath xmlns:m="http://schemas.openxmlformats.org/officeDocument/2006/math">
                    <m:sSub>
                      <m:sSubPr>
                        <m:ctrlPr>
                          <a:rPr lang="cs-CZ" i="1"/>
                        </m:ctrlPr>
                      </m:sSubPr>
                      <m:e>
                        <m:r>
                          <a:rPr lang="cs-CZ" i="1"/>
                          <m:t>𝑈</m:t>
                        </m:r>
                      </m:e>
                      <m:sub>
                        <m:r>
                          <a:rPr lang="cs-CZ" i="1"/>
                          <m:t>2</m:t>
                        </m:r>
                      </m:sub>
                    </m:sSub>
                    <m:r>
                      <a:rPr lang="cs-CZ" i="1"/>
                      <m:t>=</m:t>
                    </m:r>
                    <m:f>
                      <m:fPr>
                        <m:ctrlPr>
                          <a:rPr lang="cs-CZ" i="1"/>
                        </m:ctrlPr>
                      </m:fPr>
                      <m:num>
                        <m:r>
                          <a:rPr lang="cs-CZ" i="1"/>
                          <m:t>600.4</m:t>
                        </m:r>
                      </m:num>
                      <m:den>
                        <m:r>
                          <a:rPr lang="cs-CZ" i="1"/>
                          <m:t>200</m:t>
                        </m:r>
                      </m:den>
                    </m:f>
                  </m:oMath>
                </a14:m>
                <a:r>
                  <a:rPr lang="cs-CZ" dirty="0"/>
                  <a:t> </a:t>
                </a:r>
              </a:p>
              <a:p>
                <a14:m>
                  <m:oMath xmlns:m="http://schemas.openxmlformats.org/officeDocument/2006/math">
                    <m:sSub>
                      <m:sSubPr>
                        <m:ctrlPr>
                          <a:rPr lang="cs-CZ" i="1"/>
                        </m:ctrlPr>
                      </m:sSubPr>
                      <m:e>
                        <m:r>
                          <a:rPr lang="cs-CZ" i="1"/>
                          <m:t>𝑈</m:t>
                        </m:r>
                      </m:e>
                      <m:sub>
                        <m:r>
                          <a:rPr lang="cs-CZ" i="1"/>
                          <m:t>2</m:t>
                        </m:r>
                      </m:sub>
                    </m:sSub>
                    <m:r>
                      <a:rPr lang="cs-CZ" i="1"/>
                      <m:t>=12 </m:t>
                    </m:r>
                    <m:r>
                      <a:rPr lang="cs-CZ" i="1"/>
                      <m:t>𝑉</m:t>
                    </m:r>
                  </m:oMath>
                </a14:m>
                <a:r>
                  <a:rPr lang="cs-CZ" dirty="0"/>
                  <a:t> </a:t>
                </a:r>
              </a:p>
              <a:p>
                <a14:m>
                  <m:oMath xmlns:m="http://schemas.openxmlformats.org/officeDocument/2006/math">
                    <m:r>
                      <a:rPr lang="cs-CZ" i="1"/>
                      <m:t>𝑘</m:t>
                    </m:r>
                    <m:r>
                      <a:rPr lang="cs-CZ" i="1"/>
                      <m:t>=</m:t>
                    </m:r>
                    <m:f>
                      <m:fPr>
                        <m:ctrlPr>
                          <a:rPr lang="cs-CZ" i="1"/>
                        </m:ctrlPr>
                      </m:fPr>
                      <m:num>
                        <m:sSub>
                          <m:sSubPr>
                            <m:ctrlPr>
                              <a:rPr lang="cs-CZ" i="1"/>
                            </m:ctrlPr>
                          </m:sSubPr>
                          <m:e>
                            <m:r>
                              <a:rPr lang="cs-CZ" i="1"/>
                              <m:t>𝑁</m:t>
                            </m:r>
                          </m:e>
                          <m:sub>
                            <m:r>
                              <a:rPr lang="cs-CZ" i="1"/>
                              <m:t>2</m:t>
                            </m:r>
                          </m:sub>
                        </m:sSub>
                      </m:num>
                      <m:den>
                        <m:sSub>
                          <m:sSubPr>
                            <m:ctrlPr>
                              <a:rPr lang="cs-CZ" i="1"/>
                            </m:ctrlPr>
                          </m:sSubPr>
                          <m:e>
                            <m:r>
                              <a:rPr lang="cs-CZ" i="1"/>
                              <m:t>𝑁</m:t>
                            </m:r>
                          </m:e>
                          <m:sub>
                            <m:r>
                              <a:rPr lang="cs-CZ" i="1"/>
                              <m:t>1</m:t>
                            </m:r>
                          </m:sub>
                        </m:sSub>
                      </m:den>
                    </m:f>
                    <m:r>
                      <a:rPr lang="cs-CZ" i="1"/>
                      <m:t>=</m:t>
                    </m:r>
                    <m:f>
                      <m:fPr>
                        <m:ctrlPr>
                          <a:rPr lang="cs-CZ" i="1"/>
                        </m:ctrlPr>
                      </m:fPr>
                      <m:num>
                        <m:sSub>
                          <m:sSubPr>
                            <m:ctrlPr>
                              <a:rPr lang="cs-CZ" i="1"/>
                            </m:ctrlPr>
                          </m:sSubPr>
                          <m:e>
                            <m:r>
                              <a:rPr lang="cs-CZ" i="1"/>
                              <m:t>𝑈</m:t>
                            </m:r>
                          </m:e>
                          <m:sub>
                            <m:r>
                              <a:rPr lang="cs-CZ" i="1"/>
                              <m:t>2</m:t>
                            </m:r>
                          </m:sub>
                        </m:sSub>
                      </m:num>
                      <m:den>
                        <m:sSub>
                          <m:sSubPr>
                            <m:ctrlPr>
                              <a:rPr lang="cs-CZ" i="1"/>
                            </m:ctrlPr>
                          </m:sSubPr>
                          <m:e>
                            <m:r>
                              <a:rPr lang="cs-CZ" i="1"/>
                              <m:t>𝑈</m:t>
                            </m:r>
                          </m:e>
                          <m:sub>
                            <m:r>
                              <a:rPr lang="cs-CZ" i="1"/>
                              <m:t>1</m:t>
                            </m:r>
                          </m:sub>
                        </m:sSub>
                      </m:den>
                    </m:f>
                  </m:oMath>
                </a14:m>
                <a:r>
                  <a:rPr lang="cs-CZ" dirty="0"/>
                  <a:t> </a:t>
                </a:r>
              </a:p>
              <a:p>
                <a14:m>
                  <m:oMath xmlns:m="http://schemas.openxmlformats.org/officeDocument/2006/math">
                    <m:r>
                      <a:rPr lang="cs-CZ" i="1"/>
                      <m:t>𝑘</m:t>
                    </m:r>
                    <m:r>
                      <a:rPr lang="cs-CZ" i="1"/>
                      <m:t>=</m:t>
                    </m:r>
                    <m:f>
                      <m:fPr>
                        <m:ctrlPr>
                          <a:rPr lang="cs-CZ" i="1"/>
                        </m:ctrlPr>
                      </m:fPr>
                      <m:num>
                        <m:r>
                          <a:rPr lang="cs-CZ" i="1"/>
                          <m:t>600</m:t>
                        </m:r>
                      </m:num>
                      <m:den>
                        <m:r>
                          <a:rPr lang="cs-CZ" i="1"/>
                          <m:t>200</m:t>
                        </m:r>
                      </m:den>
                    </m:f>
                    <m:r>
                      <a:rPr lang="cs-CZ" i="1"/>
                      <m:t>=</m:t>
                    </m:r>
                    <m:f>
                      <m:fPr>
                        <m:ctrlPr>
                          <a:rPr lang="cs-CZ" i="1"/>
                        </m:ctrlPr>
                      </m:fPr>
                      <m:num>
                        <m:r>
                          <a:rPr lang="cs-CZ" i="1"/>
                          <m:t>12</m:t>
                        </m:r>
                      </m:num>
                      <m:den>
                        <m:r>
                          <a:rPr lang="cs-CZ" i="1"/>
                          <m:t>4</m:t>
                        </m:r>
                      </m:den>
                    </m:f>
                    <m:r>
                      <a:rPr lang="cs-CZ" i="1"/>
                      <m:t>=3</m:t>
                    </m:r>
                  </m:oMath>
                </a14:m>
                <a:r>
                  <a:rPr lang="cs-CZ" dirty="0"/>
                  <a:t> </a:t>
                </a:r>
              </a:p>
              <a:p>
                <a:r>
                  <a:rPr lang="cs-CZ" dirty="0"/>
                  <a:t>Výstupní napětí transformátoru je 12 voltů.</a:t>
                </a:r>
              </a:p>
              <a:p>
                <a:r>
                  <a:rPr lang="cs-CZ" dirty="0"/>
                  <a:t>Transformační poměr je 3, výstupní napětí je třikrát větší než vstupní napětí, jedná se o transformaci „nahoru“.</a:t>
                </a:r>
              </a:p>
            </p:txBody>
          </p:sp>
        </mc:Choice>
        <mc:Fallback>
          <p:sp>
            <p:nvSpPr>
              <p:cNvPr id="3" name="TextovéPole 2">
                <a:extLst>
                  <a:ext uri="{FF2B5EF4-FFF2-40B4-BE49-F238E27FC236}">
                    <a16:creationId xmlns:a16="http://schemas.microsoft.com/office/drawing/2014/main" id="{F87AC9AE-726A-4499-93C2-0DD56D51A739}"/>
                  </a:ext>
                </a:extLst>
              </p:cNvPr>
              <p:cNvSpPr txBox="1">
                <a:spLocks noRot="1" noChangeAspect="1" noMove="1" noResize="1" noEditPoints="1" noAdjustHandles="1" noChangeArrowheads="1" noChangeShapeType="1" noTextEdit="1"/>
              </p:cNvSpPr>
              <p:nvPr/>
            </p:nvSpPr>
            <p:spPr>
              <a:xfrm>
                <a:off x="952107" y="1121790"/>
                <a:ext cx="7475456" cy="5393849"/>
              </a:xfrm>
              <a:prstGeom prst="rect">
                <a:avLst/>
              </a:prstGeom>
              <a:blipFill>
                <a:blip r:embed="rId2"/>
                <a:stretch>
                  <a:fillRect l="-1223" t="-904" b="-1695"/>
                </a:stretch>
              </a:blipFill>
            </p:spPr>
            <p:txBody>
              <a:bodyPr/>
              <a:lstStyle/>
              <a:p>
                <a:r>
                  <a:rPr lang="cs-CZ">
                    <a:noFill/>
                  </a:rPr>
                  <a:t> </a:t>
                </a:r>
              </a:p>
            </p:txBody>
          </p:sp>
        </mc:Fallback>
      </mc:AlternateContent>
    </p:spTree>
    <p:extLst>
      <p:ext uri="{BB962C8B-B14F-4D97-AF65-F5344CB8AC3E}">
        <p14:creationId xmlns:p14="http://schemas.microsoft.com/office/powerpoint/2010/main" val="39738818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ovéPole 14">
            <a:extLst>
              <a:ext uri="{FF2B5EF4-FFF2-40B4-BE49-F238E27FC236}">
                <a16:creationId xmlns:a16="http://schemas.microsoft.com/office/drawing/2014/main" id="{635CCFAD-38E7-4B94-A9F1-7B779C7A2381}"/>
              </a:ext>
            </a:extLst>
          </p:cNvPr>
          <p:cNvSpPr txBox="1"/>
          <p:nvPr/>
        </p:nvSpPr>
        <p:spPr>
          <a:xfrm>
            <a:off x="754144" y="800515"/>
            <a:ext cx="7541444" cy="4154984"/>
          </a:xfrm>
          <a:prstGeom prst="rect">
            <a:avLst/>
          </a:prstGeom>
          <a:noFill/>
        </p:spPr>
        <p:txBody>
          <a:bodyPr wrap="square" rtlCol="0">
            <a:spAutoFit/>
          </a:bodyPr>
          <a:lstStyle/>
          <a:p>
            <a:r>
              <a:rPr lang="cs-CZ" dirty="0"/>
              <a:t>Př. 2</a:t>
            </a:r>
          </a:p>
          <a:p>
            <a:r>
              <a:rPr lang="cs-CZ" dirty="0"/>
              <a:t>Vstupní napětí na nabíječce mobilního telefonu je 230 V, výstupní napětí je 5 V. Jak velkým proudem je nabíjen telefon, jestliže ze zásuvky je odebírán proud 0,125 A?</a:t>
            </a:r>
          </a:p>
          <a:p>
            <a:r>
              <a:rPr lang="cs-CZ" dirty="0"/>
              <a:t>Řešení:</a:t>
            </a:r>
          </a:p>
          <a:p>
            <a:r>
              <a:rPr lang="cs-CZ" dirty="0"/>
              <a:t>U</a:t>
            </a:r>
            <a:r>
              <a:rPr lang="cs-CZ" baseline="-25000" dirty="0"/>
              <a:t>1</a:t>
            </a:r>
            <a:r>
              <a:rPr lang="cs-CZ" dirty="0"/>
              <a:t> = 230 V</a:t>
            </a:r>
          </a:p>
          <a:p>
            <a:r>
              <a:rPr lang="cs-CZ" dirty="0"/>
              <a:t>U</a:t>
            </a:r>
            <a:r>
              <a:rPr lang="cs-CZ" baseline="-25000" dirty="0"/>
              <a:t>2</a:t>
            </a:r>
            <a:r>
              <a:rPr lang="cs-CZ" dirty="0"/>
              <a:t> = 5 V</a:t>
            </a:r>
          </a:p>
          <a:p>
            <a:r>
              <a:rPr lang="cs-CZ" dirty="0"/>
              <a:t>I</a:t>
            </a:r>
            <a:r>
              <a:rPr lang="cs-CZ" baseline="-25000" dirty="0"/>
              <a:t>1</a:t>
            </a:r>
            <a:r>
              <a:rPr lang="cs-CZ" dirty="0"/>
              <a:t> = 0,125 A</a:t>
            </a:r>
          </a:p>
          <a:p>
            <a:r>
              <a:rPr lang="cs-CZ" dirty="0"/>
              <a:t>I</a:t>
            </a:r>
            <a:r>
              <a:rPr lang="cs-CZ" baseline="-25000" dirty="0"/>
              <a:t>2  </a:t>
            </a:r>
            <a:r>
              <a:rPr lang="cs-CZ" dirty="0"/>
              <a:t>= ? (A)</a:t>
            </a:r>
          </a:p>
          <a:p>
            <a:endParaRPr lang="cs-CZ" dirty="0"/>
          </a:p>
          <a:p>
            <a:endParaRPr lang="cs-CZ" dirty="0"/>
          </a:p>
        </p:txBody>
      </p:sp>
      <p:sp>
        <p:nvSpPr>
          <p:cNvPr id="6" name="TextovéPole 5">
            <a:extLst>
              <a:ext uri="{FF2B5EF4-FFF2-40B4-BE49-F238E27FC236}">
                <a16:creationId xmlns:a16="http://schemas.microsoft.com/office/drawing/2014/main" id="{1C78539A-910D-4244-A3E6-D72ADA2A7156}"/>
              </a:ext>
            </a:extLst>
          </p:cNvPr>
          <p:cNvSpPr txBox="1"/>
          <p:nvPr/>
        </p:nvSpPr>
        <p:spPr>
          <a:xfrm>
            <a:off x="952107" y="174162"/>
            <a:ext cx="2073897" cy="400110"/>
          </a:xfrm>
          <a:prstGeom prst="rect">
            <a:avLst/>
          </a:prstGeom>
          <a:noFill/>
        </p:spPr>
        <p:txBody>
          <a:bodyPr wrap="square" rtlCol="0">
            <a:spAutoFit/>
          </a:bodyPr>
          <a:lstStyle/>
          <a:p>
            <a:r>
              <a:rPr lang="cs-CZ" sz="2000" dirty="0"/>
              <a:t>Zapiš si do sešitu:</a:t>
            </a:r>
          </a:p>
        </p:txBody>
      </p:sp>
    </p:spTree>
    <p:extLst>
      <p:ext uri="{BB962C8B-B14F-4D97-AF65-F5344CB8AC3E}">
        <p14:creationId xmlns:p14="http://schemas.microsoft.com/office/powerpoint/2010/main" val="40767846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left)">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left)">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left)">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wipe(left)">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wipe(left)">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left)">
                                      <p:cBhvr>
                                        <p:cTn id="37"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k-SK" altLang="cs-CZ"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k-SK" altLang="cs-CZ"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Application>Microsoft Office PowerPoint</Application>
  <PresentationFormat>Předvádění na obrazovce (4:3)</PresentationFormat>
  <Paragraphs>66</Paragraphs>
  <Slides>11</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11</vt:i4>
      </vt:variant>
    </vt:vector>
  </HeadingPairs>
  <TitlesOfParts>
    <vt:vector size="17" baseType="lpstr">
      <vt:lpstr>Arial</vt:lpstr>
      <vt:lpstr>Calibri</vt:lpstr>
      <vt:lpstr>Cambria Math</vt:lpstr>
      <vt:lpstr>Times New Roman</vt:lpstr>
      <vt:lpstr>Default Design</vt:lpstr>
      <vt:lpstr>Slide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Kmitavý pohyb</dc:title>
  <dc:subject>fyzika</dc:subject>
  <dc:creator>Jaroslav Vrba</dc:creator>
  <cp:lastModifiedBy>Vrba Jaroslav</cp:lastModifiedBy>
  <cp:revision>169</cp:revision>
  <dcterms:created xsi:type="dcterms:W3CDTF">1998-11-12T06:17:48Z</dcterms:created>
  <dcterms:modified xsi:type="dcterms:W3CDTF">2021-05-31T13:03:12Z</dcterms:modified>
</cp:coreProperties>
</file>