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D85D7-2974-4A6B-84F2-F56D2329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0DC97E-7A46-425D-99A0-E8C66D76B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D3B4FD-1BED-43AE-9782-39E6CDB2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45621F-F244-4E1E-AE5C-8DB69B13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8C5CF9-7DEE-432A-8AA5-4F67BFD9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39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1D412-1DFD-48D9-9BEB-379E02A9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107ADC-F8C0-44FC-9249-8BA63AA57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AB09E4-C9DE-45C0-8736-B0CBD65E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988B4F-2C4A-4F22-A2DC-EA2C7A34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3700D1-CA4B-478F-A2E9-297EB9A8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16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3FC8116-1A88-442E-A566-0A1DF2C7A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28EE61-8F54-4C5F-B83B-72506638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628935-B1C8-4E54-9E58-E4B462B0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28D009-3517-4B76-A760-47254394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ACC67E-E88E-4E6D-9CC1-0F54EC1A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7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0F76E-1276-426F-91C0-8697E3B8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BBFF8E-C6AE-4B1A-8B5C-1EA7D0C36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C3B02F-19E3-49E5-AB9C-67052F07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F03506-83D1-47BC-8328-147E9DAE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EF3A06-EDC0-4079-B159-D9C90949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02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0E94B-2BCC-46E4-9BF6-F4AD8A55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79D24-4896-49B2-9C14-79FBEE498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08F7F-B4B5-4F43-9CB8-7050CF4F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191B71-C86B-49B8-B277-25A2E90D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9E7884-08A2-4563-A556-CA482561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9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C04CB-4259-4A35-B1E8-C2F2DFCC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20081-FE3A-4D8C-92B9-E11C3E467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507A11-E3A0-4D97-AE18-B2063ED6E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7E2D0C-420D-440C-8E62-4000ACBB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914191-6A91-47CE-B11B-2D9E4553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E4069B-C856-4D98-AA6B-ED3057A7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2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7E05B-E3F6-439E-A076-E9BD4E739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BB7C8D-E2B6-4836-80C4-FA28464C6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5BFF46-FBC7-478C-B850-9F213BD9A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ECE898-B473-485B-B26C-88DC3D141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2734F41-04C9-442A-97CD-55988F852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BF630C2-3119-4B85-8C24-333B7D96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421D70F-3FA9-4C9D-BC8B-F5582275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AD9CBD-DCD0-4585-9254-DD4D98BF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36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EEF7C-F383-4457-9451-C1E63BCF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11F8022-BD8A-4C6D-BE1B-B7E9E830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29B74F-436A-43DF-A646-036E67BC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A26AA4-538B-4567-A27F-E69DDF8B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92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929081-172A-4C8E-8CC1-8B796506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4F4BCB-D059-4A62-8372-DF81B6FD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005B30-03B8-429A-B034-2855294B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7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3CE5C-FD33-4CEE-A128-2FA65E20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DD930-E519-4998-A60D-B0651ECC3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4310E2-AB10-4DCF-A603-29EEAF16A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AC72FB-12CE-4624-A005-18F4E112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BBA7B8-F88A-4B26-902F-D76457A4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DAD4A3-F402-4054-8CDE-769E7D7E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27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3E8A4-A097-4E65-95A3-F9BA81C7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56A7544-A105-4E16-9111-6947DA4D3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100DCA-A46A-478C-8A97-D1C9491E1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0A92B5-37BE-4B50-B34C-A7C18A20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A9C4AC-7028-49C5-AB69-4818F790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16BD92-541E-478B-95AE-D1340ACF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2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B3071E6-008D-4CD0-8B96-7BBC6A66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0A5203-FC37-4052-B9D5-B07B39657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72CE41-1B2E-45EC-88EF-3B8E9502F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4DFA-FA02-4575-BD71-E57325C9DA23}" type="datetimeFigureOut">
              <a:rPr lang="cs-CZ" smtClean="0"/>
              <a:t>27.05.2021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CD4D53-7F62-4EC3-B2ED-2F161A88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3324EB-F728-4AC3-8FB3-641ABC0A9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2061-BB70-4573-878E-E485FEF47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73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ráva, obloha, exteriér, strom&#10;&#10;Popis byl vytvořen automaticky">
            <a:extLst>
              <a:ext uri="{FF2B5EF4-FFF2-40B4-BE49-F238E27FC236}">
                <a16:creationId xmlns:a16="http://schemas.microsoft.com/office/drawing/2014/main" id="{6CE58C68-F052-4473-B8DA-DCC71A251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4" b="73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060AA0-B18C-435C-A8EA-B8F5FEB38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/>
              <a:t>Nahosemenné rostliny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E6F75D-BC99-405D-A849-03B30741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/>
              <a:t>Jehličnany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1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ástupný obsah 11" descr="Obsah obrázku jehličnan, rostlina, strom&#10;&#10;Popis byl vytvořen automaticky">
            <a:extLst>
              <a:ext uri="{FF2B5EF4-FFF2-40B4-BE49-F238E27FC236}">
                <a16:creationId xmlns:a16="http://schemas.microsoft.com/office/drawing/2014/main" id="{89FCC15D-0E13-4463-9FB2-87F0AD966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 r="-1" b="5180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B262CF-A609-4E63-A471-95D3441F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 err="1">
                <a:solidFill>
                  <a:schemeClr val="bg1"/>
                </a:solidFill>
              </a:rPr>
              <a:t>Borovice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kleč</a:t>
            </a:r>
            <a:endParaRPr lang="en-US" sz="26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65BF0E-B2D1-4F30-A77A-62D803EC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9976" y="5009083"/>
            <a:ext cx="6976872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</a:rPr>
              <a:t>„keř“ rostoucí nad hranicí lesa , v ČR – Šumava a Krkonoše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9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A52791-9AE8-4EBE-8F90-94A81FAB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Modřín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opadavý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obsah 5" descr="Obsah obrázku tráva, obloha, strom, exteriér&#10;&#10;Popis byl vytvořen automaticky">
            <a:extLst>
              <a:ext uri="{FF2B5EF4-FFF2-40B4-BE49-F238E27FC236}">
                <a16:creationId xmlns:a16="http://schemas.microsoft.com/office/drawing/2014/main" id="{0EE7EDA4-1CAC-4D83-AF36-0E38DC8B8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5" r="1" b="7095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8" name="Obrázek 7" descr="Obsah obrázku strom, rostlina, jehličnan, dlaň&#10;&#10;Popis byl vytvořen automaticky">
            <a:extLst>
              <a:ext uri="{FF2B5EF4-FFF2-40B4-BE49-F238E27FC236}">
                <a16:creationId xmlns:a16="http://schemas.microsoft.com/office/drawing/2014/main" id="{C6F78494-48C3-49F0-A3AA-8AEADA3B6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2" r="-2" b="-2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C64893-B5CB-49EF-A933-121B2F697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019" y="4610244"/>
            <a:ext cx="6725232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jediný opadající jehličnan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má měkké jehlice ve svazcích až po 40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tvoří velké množství drobných šišek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65337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083975E-1766-4E1F-9B3A-B9760E2D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4000" kern="1200" dirty="0">
                <a:latin typeface="+mj-lt"/>
                <a:ea typeface="+mj-ea"/>
                <a:cs typeface="+mj-cs"/>
              </a:rPr>
              <a:t>Jalovec obecný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obsah 5" descr="Obsah obrázku strom, exteriér, rostlina, země&#10;&#10;Popis byl vytvořen automaticky">
            <a:extLst>
              <a:ext uri="{FF2B5EF4-FFF2-40B4-BE49-F238E27FC236}">
                <a16:creationId xmlns:a16="http://schemas.microsoft.com/office/drawing/2014/main" id="{C9275EF3-9E3E-40F7-921B-8C07A9E65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b="18146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8" name="Obrázek 7" descr="Obsah obrázku rostlina, exteriér, jehličnan, strom&#10;&#10;Popis byl vytvořen automaticky">
            <a:extLst>
              <a:ext uri="{FF2B5EF4-FFF2-40B4-BE49-F238E27FC236}">
                <a16:creationId xmlns:a16="http://schemas.microsoft.com/office/drawing/2014/main" id="{8CD1F2FA-08AB-4902-A0F8-CD58D10FAF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16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BD67DB-58B7-4BC3-9450-67ECA3B26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1776" y="4571423"/>
            <a:ext cx="5208544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keř s jehlicemi v trojčetných přeslenech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šištice se používají jako koření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2630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5E11BA-06CB-413D-A01D-CF35A890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Tis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červený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obsah 5" descr="Obsah obrázku strom, tráva, exteriér, rostlina&#10;&#10;Popis byl vytvořen automaticky">
            <a:extLst>
              <a:ext uri="{FF2B5EF4-FFF2-40B4-BE49-F238E27FC236}">
                <a16:creationId xmlns:a16="http://schemas.microsoft.com/office/drawing/2014/main" id="{F5BFEA4C-574A-467C-A412-B4519A69D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2" r="-4" b="4608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8" name="Obrázek 7" descr="Obsah obrázku jehličnan, strom, rostlina, zelenina&#10;&#10;Popis byl vytvořen automaticky">
            <a:extLst>
              <a:ext uri="{FF2B5EF4-FFF2-40B4-BE49-F238E27FC236}">
                <a16:creationId xmlns:a16="http://schemas.microsoft.com/office/drawing/2014/main" id="{3E7E1538-44E0-4D33-AE47-E024C6FB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9" r="-2" b="9296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186FD9-8F12-40B0-82DF-83FA81E6E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019" y="4610244"/>
            <a:ext cx="6725232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okrasný</a:t>
            </a:r>
            <a:r>
              <a:rPr lang="en-US" sz="2000" dirty="0"/>
              <a:t> </a:t>
            </a:r>
            <a:r>
              <a:rPr lang="en-US" sz="2000" dirty="0" err="1"/>
              <a:t>keř</a:t>
            </a:r>
            <a:r>
              <a:rPr lang="en-US" sz="20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celá</a:t>
            </a:r>
            <a:r>
              <a:rPr lang="en-US" sz="2000" dirty="0"/>
              <a:t> </a:t>
            </a:r>
            <a:r>
              <a:rPr lang="en-US" sz="2000" dirty="0" err="1"/>
              <a:t>rostlina</a:t>
            </a:r>
            <a:r>
              <a:rPr lang="en-US" sz="2000" dirty="0"/>
              <a:t> je </a:t>
            </a:r>
            <a:r>
              <a:rPr lang="en-US" sz="2000" dirty="0" err="1"/>
              <a:t>jedovatá</a:t>
            </a:r>
            <a:r>
              <a:rPr lang="en-US" sz="20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kromě</a:t>
            </a:r>
            <a:r>
              <a:rPr lang="en-US" sz="2000" dirty="0"/>
              <a:t> </a:t>
            </a:r>
            <a:r>
              <a:rPr lang="en-US" sz="2000" dirty="0" err="1"/>
              <a:t>červeného</a:t>
            </a:r>
            <a:r>
              <a:rPr lang="en-US" sz="2000" dirty="0"/>
              <a:t> </a:t>
            </a:r>
            <a:r>
              <a:rPr lang="en-US" sz="2000" dirty="0" err="1"/>
              <a:t>míšku</a:t>
            </a:r>
            <a:r>
              <a:rPr lang="en-US" sz="2000" dirty="0"/>
              <a:t>, v </a:t>
            </a:r>
            <a:r>
              <a:rPr lang="en-US" sz="2000" dirty="0" err="1"/>
              <a:t>kterém</a:t>
            </a:r>
            <a:r>
              <a:rPr lang="en-US" sz="2000" dirty="0"/>
              <a:t> je </a:t>
            </a:r>
            <a:r>
              <a:rPr lang="en-US" sz="2000" dirty="0" err="1"/>
              <a:t>ukryto</a:t>
            </a:r>
            <a:r>
              <a:rPr lang="en-US" sz="2000" dirty="0"/>
              <a:t> </a:t>
            </a:r>
            <a:r>
              <a:rPr lang="en-US" sz="2000" dirty="0" err="1"/>
              <a:t>semeno</a:t>
            </a:r>
            <a:r>
              <a:rPr lang="en-US" sz="2000" dirty="0"/>
              <a:t> (ale </a:t>
            </a:r>
            <a:r>
              <a:rPr lang="en-US" sz="2000" dirty="0" err="1"/>
              <a:t>semeno</a:t>
            </a:r>
            <a:r>
              <a:rPr lang="en-US" sz="2000" dirty="0"/>
              <a:t> je </a:t>
            </a:r>
            <a:r>
              <a:rPr lang="en-US" sz="2000" dirty="0" err="1"/>
              <a:t>jedovaté</a:t>
            </a:r>
            <a:r>
              <a:rPr lang="en-US" sz="2000" dirty="0"/>
              <a:t> </a:t>
            </a:r>
            <a:r>
              <a:rPr lang="en-US" sz="2000" dirty="0" err="1"/>
              <a:t>též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173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83C5D-B90F-4EDB-B13A-E3BC08A7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Okrasné jehličnany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846AE1-F2EE-4771-B378-D1FE83C6E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Zerav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114918A-3227-4DBF-9F37-ED1069F1F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Cypřišek</a:t>
            </a:r>
            <a:endParaRPr lang="cs-CZ" dirty="0"/>
          </a:p>
        </p:txBody>
      </p:sp>
      <p:pic>
        <p:nvPicPr>
          <p:cNvPr id="14" name="Zástupný obsah 13" descr="Obsah obrázku strom, rostlina, země, exteriér&#10;&#10;Popis byl vytvořen automaticky">
            <a:extLst>
              <a:ext uri="{FF2B5EF4-FFF2-40B4-BE49-F238E27FC236}">
                <a16:creationId xmlns:a16="http://schemas.microsoft.com/office/drawing/2014/main" id="{AA4367F1-368C-4970-BC4C-CE0F3F9001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95" y="2818014"/>
            <a:ext cx="3674862" cy="3674862"/>
          </a:xfrm>
        </p:spPr>
      </p:pic>
      <p:pic>
        <p:nvPicPr>
          <p:cNvPr id="12" name="Zástupný obsah 11" descr="Obsah obrázku strom, exteriér, rostlina, cestování&#10;&#10;Popis byl vytvořen automaticky">
            <a:extLst>
              <a:ext uri="{FF2B5EF4-FFF2-40B4-BE49-F238E27FC236}">
                <a16:creationId xmlns:a16="http://schemas.microsoft.com/office/drawing/2014/main" id="{D10C8525-89B3-4F10-B8F8-EB87C56353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2505075"/>
            <a:ext cx="3167528" cy="4144647"/>
          </a:xfrm>
        </p:spPr>
      </p:pic>
      <p:pic>
        <p:nvPicPr>
          <p:cNvPr id="16" name="Obrázek 15" descr="Obsah obrázku exteriér, rostlina, strom, jehličnan&#10;&#10;Popis byl vytvořen automaticky">
            <a:extLst>
              <a:ext uri="{FF2B5EF4-FFF2-40B4-BE49-F238E27FC236}">
                <a16:creationId xmlns:a16="http://schemas.microsoft.com/office/drawing/2014/main" id="{02577FEF-05E7-4FA3-8ADE-2BD35D090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73" y="2818013"/>
            <a:ext cx="2994327" cy="2006199"/>
          </a:xfrm>
          <a:prstGeom prst="rect">
            <a:avLst/>
          </a:prstGeom>
        </p:spPr>
      </p:pic>
      <p:pic>
        <p:nvPicPr>
          <p:cNvPr id="18" name="Obrázek 17" descr="Obsah obrázku strom, rostlina, exteriér, jehličnan&#10;&#10;Popis byl vytvořen automaticky">
            <a:extLst>
              <a:ext uri="{FF2B5EF4-FFF2-40B4-BE49-F238E27FC236}">
                <a16:creationId xmlns:a16="http://schemas.microsoft.com/office/drawing/2014/main" id="{700809AF-AEB8-42FA-B66C-CFCF58EA2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99" y="2921376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6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60E9C3-08DF-41ED-8708-B14790CD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964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Douglaska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tisolistá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5" name="Group 20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Zástupný obsah 9" descr="Obsah obrázku strom, exteriér, obloha, jehličnan&#10;&#10;Popis byl vytvořen automaticky">
            <a:extLst>
              <a:ext uri="{FF2B5EF4-FFF2-40B4-BE49-F238E27FC236}">
                <a16:creationId xmlns:a16="http://schemas.microsoft.com/office/drawing/2014/main" id="{8383A48A-138E-4B86-9AFB-F4E685F88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r="1" b="1"/>
          <a:stretch/>
        </p:blipFill>
        <p:spPr>
          <a:xfrm>
            <a:off x="374246" y="531074"/>
            <a:ext cx="3566160" cy="5577118"/>
          </a:xfrm>
          <a:prstGeom prst="rect">
            <a:avLst/>
          </a:prstGeom>
        </p:spPr>
      </p:pic>
      <p:pic>
        <p:nvPicPr>
          <p:cNvPr id="12" name="Obrázek 11" descr="Obsah obrázku jehličnan, strom, rostlina, dlaň&#10;&#10;Popis byl vytvořen automaticky">
            <a:extLst>
              <a:ext uri="{FF2B5EF4-FFF2-40B4-BE49-F238E27FC236}">
                <a16:creationId xmlns:a16="http://schemas.microsoft.com/office/drawing/2014/main" id="{795348DD-3202-40FE-976E-92DF4F04D6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7" r="26705" b="-2"/>
          <a:stretch/>
        </p:blipFill>
        <p:spPr>
          <a:xfrm>
            <a:off x="4228390" y="531074"/>
            <a:ext cx="3566160" cy="5577118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CFD935-9364-4AE8-998C-FE0181BC8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2964" y="3155626"/>
            <a:ext cx="3444240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/>
              <a:t>Jeden z největších jehličnanů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/>
              <a:t>Výška až 133 metrů</a:t>
            </a:r>
            <a:endParaRPr lang="en-US" sz="1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5049F-847C-468B-85CA-7B69B567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5674"/>
          </a:xfrm>
        </p:spPr>
        <p:txBody>
          <a:bodyPr/>
          <a:lstStyle/>
          <a:p>
            <a:r>
              <a:rPr lang="cs-CZ" dirty="0"/>
              <a:t>Sekvojovec obrovský</a:t>
            </a:r>
          </a:p>
        </p:txBody>
      </p:sp>
      <p:pic>
        <p:nvPicPr>
          <p:cNvPr id="6" name="Zástupný obsah 5" descr="Obsah obrázku strom, exteriér, rostlina&#10;&#10;Popis byl vytvořen automaticky">
            <a:extLst>
              <a:ext uri="{FF2B5EF4-FFF2-40B4-BE49-F238E27FC236}">
                <a16:creationId xmlns:a16="http://schemas.microsoft.com/office/drawing/2014/main" id="{F7D9AC04-F38D-4575-91B9-E42EB5915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794" y="80272"/>
            <a:ext cx="3628418" cy="669745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F4E58B-9576-4A7B-8F31-2E0F2605E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0105" y="1637351"/>
            <a:ext cx="4656039" cy="1951349"/>
          </a:xfrm>
        </p:spPr>
        <p:txBody>
          <a:bodyPr/>
          <a:lstStyle/>
          <a:p>
            <a:endParaRPr lang="cs-CZ" dirty="0"/>
          </a:p>
          <a:p>
            <a:r>
              <a:rPr lang="cs-CZ" b="1" dirty="0"/>
              <a:t>Zajímavost</a:t>
            </a:r>
          </a:p>
          <a:p>
            <a:r>
              <a:rPr lang="cs-CZ" b="0" i="0" dirty="0">
                <a:effectLst/>
                <a:latin typeface="Arial" panose="020B0604020202020204" pitchFamily="34" charset="0"/>
              </a:rPr>
              <a:t>Sekvojovec obrovský je velkolepý strom impozantních rozměrů. Po celý rok zelený, až 80 m </a:t>
            </a:r>
            <a:r>
              <a:rPr lang="cs-CZ" b="0" i="0">
                <a:effectLst/>
                <a:latin typeface="Arial" panose="020B0604020202020204" pitchFamily="34" charset="0"/>
              </a:rPr>
              <a:t>vysoký </a:t>
            </a:r>
            <a:r>
              <a:rPr lang="cs-CZ">
                <a:latin typeface="Arial" panose="020B0604020202020204" pitchFamily="34" charset="0"/>
              </a:rPr>
              <a:t>jehličnan </a:t>
            </a:r>
            <a:r>
              <a:rPr lang="cs-CZ" b="0" i="0">
                <a:effectLst/>
                <a:latin typeface="Arial" panose="020B0604020202020204" pitchFamily="34" charset="0"/>
              </a:rPr>
              <a:t>s </a:t>
            </a:r>
            <a:r>
              <a:rPr lang="cs-CZ" b="0" i="0" dirty="0">
                <a:effectLst/>
                <a:latin typeface="Arial" panose="020B0604020202020204" pitchFamily="34" charset="0"/>
              </a:rPr>
              <a:t>kuželovitou korunou a poměrně hustým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zavětvením</a:t>
            </a:r>
            <a:r>
              <a:rPr lang="cs-CZ" b="0" i="0" dirty="0"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  <p:pic>
        <p:nvPicPr>
          <p:cNvPr id="10" name="Obrázek 9" descr="Obsah obrázku strom, exteriér, země, rostlina&#10;&#10;Popis byl vytvořen automaticky">
            <a:extLst>
              <a:ext uri="{FF2B5EF4-FFF2-40B4-BE49-F238E27FC236}">
                <a16:creationId xmlns:a16="http://schemas.microsoft.com/office/drawing/2014/main" id="{E588DDD1-4874-43CB-AF53-82D86E3D7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88" y="3793178"/>
            <a:ext cx="3672289" cy="25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9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607B8D-5A6C-4ECB-9047-3836C51C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84D6C4-24A3-44DC-9607-566CF5A2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70"/>
            <a:ext cx="6096000" cy="6856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F7300B-53A6-4A16-AA84-78597664F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229" y="685800"/>
            <a:ext cx="4743071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DFB749-0C97-4B6B-9637-2E94BD68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55" y="1259959"/>
            <a:ext cx="3765736" cy="4942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Znaky jehličnanů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Zástupný obsah 5" descr="Obsah obrázku jehličnan, strom, rostlina&#10;&#10;Popis byl vytvořen automaticky">
            <a:extLst>
              <a:ext uri="{FF2B5EF4-FFF2-40B4-BE49-F238E27FC236}">
                <a16:creationId xmlns:a16="http://schemas.microsoft.com/office/drawing/2014/main" id="{1A3D7CC0-FB7C-4B71-9ECD-5CFE40B85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361"/>
          <a:stretch/>
        </p:blipFill>
        <p:spPr>
          <a:xfrm>
            <a:off x="6096000" y="1571"/>
            <a:ext cx="6096000" cy="6856429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4C1321-38D4-423A-BE1C-E3ED4EEFE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tvrdé jehlicovité listy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 jehlice vyrůstají ze zkrácených stonků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patří mezi dřeviny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 jsou to stálezelené neopadavé rostliny (výjimka – modřín opadavý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78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DD5866-66F8-4AD9-BAA8-BCD40F6B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Znaky jehličnanů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B870168-A23C-4289-A57C-8BD14F880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 b="15747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6D95810-EF7D-4EF7-8CCE-E6A310CA0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5" r="2" b="4030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05EC5D-F692-42DE-BC22-2EA049BC0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7988" y="4610243"/>
            <a:ext cx="7466025" cy="201679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obsahují pryskyřičné kanálky – produkují pryskyřici = smolu( ochrana před hmyzem)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vytváří pyl v šišticích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většina jehličnanů má šištice dřevnaté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– za sucha – otevřené za mokra – uzavřené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 dužnaté šištice – jalovec, tis……semena ukryté v dužnatém obal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76169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A3FE12-09B4-4F55-8719-E6D7C878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Smrk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ztepilý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81B958-CA44-428E-B807-76E05BFA3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796" y="2753554"/>
            <a:ext cx="3733804" cy="33372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nejběžnější</a:t>
            </a:r>
            <a:r>
              <a:rPr lang="en-US" sz="2000" dirty="0"/>
              <a:t> </a:t>
            </a:r>
            <a:r>
              <a:rPr lang="en-US" sz="2000" dirty="0" err="1"/>
              <a:t>jehličnan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tvar</a:t>
            </a:r>
            <a:r>
              <a:rPr lang="en-US" sz="2000" dirty="0"/>
              <a:t> </a:t>
            </a:r>
            <a:r>
              <a:rPr lang="en-US" sz="2000" dirty="0" err="1"/>
              <a:t>koruny</a:t>
            </a:r>
            <a:r>
              <a:rPr lang="en-US" sz="2000" dirty="0"/>
              <a:t> je do </a:t>
            </a:r>
            <a:r>
              <a:rPr lang="en-US" sz="2000" dirty="0" err="1"/>
              <a:t>kužel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kořeny</a:t>
            </a:r>
            <a:r>
              <a:rPr lang="en-US" sz="2000" dirty="0"/>
              <a:t> </a:t>
            </a:r>
            <a:r>
              <a:rPr lang="en-US" sz="2000" dirty="0" err="1"/>
              <a:t>rostou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povrchu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jehlice</a:t>
            </a:r>
            <a:r>
              <a:rPr lang="en-US" sz="2000" dirty="0"/>
              <a:t> </a:t>
            </a:r>
            <a:r>
              <a:rPr lang="en-US" sz="2000" dirty="0" err="1"/>
              <a:t>tuhé</a:t>
            </a:r>
            <a:r>
              <a:rPr lang="en-US" sz="2000" dirty="0"/>
              <a:t>, </a:t>
            </a:r>
            <a:r>
              <a:rPr lang="en-US" sz="2000" dirty="0" err="1"/>
              <a:t>špičaté</a:t>
            </a:r>
            <a:r>
              <a:rPr lang="en-US" sz="2000" dirty="0"/>
              <a:t>, </a:t>
            </a:r>
            <a:r>
              <a:rPr lang="en-US" sz="2000" dirty="0" err="1"/>
              <a:t>podlouhlé</a:t>
            </a:r>
            <a:r>
              <a:rPr lang="en-US" sz="20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šišky</a:t>
            </a:r>
            <a:r>
              <a:rPr lang="en-US" sz="2000" dirty="0"/>
              <a:t> </a:t>
            </a:r>
            <a:r>
              <a:rPr lang="en-US" sz="2000" dirty="0" err="1"/>
              <a:t>visí</a:t>
            </a:r>
            <a:r>
              <a:rPr lang="en-US" sz="2000" dirty="0"/>
              <a:t> </a:t>
            </a:r>
            <a:r>
              <a:rPr lang="en-US" sz="2000" dirty="0" err="1"/>
              <a:t>směrem</a:t>
            </a:r>
            <a:r>
              <a:rPr lang="en-US" sz="2000" dirty="0"/>
              <a:t> </a:t>
            </a:r>
            <a:r>
              <a:rPr lang="en-US" sz="2000" dirty="0" err="1"/>
              <a:t>dolů</a:t>
            </a:r>
            <a:r>
              <a:rPr lang="en-US" sz="2000" dirty="0"/>
              <a:t> 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   (</a:t>
            </a:r>
            <a:r>
              <a:rPr lang="en-US" sz="2000" dirty="0" err="1"/>
              <a:t>nerozpadají</a:t>
            </a:r>
            <a:r>
              <a:rPr lang="en-US" sz="2000" dirty="0"/>
              <a:t> se)</a:t>
            </a:r>
          </a:p>
        </p:txBody>
      </p:sp>
      <p:pic>
        <p:nvPicPr>
          <p:cNvPr id="8" name="Obrázek 7" descr="Obsah obrázku jehličnan, rostlina, strom, list&#10;&#10;Popis byl vytvořen automaticky">
            <a:extLst>
              <a:ext uri="{FF2B5EF4-FFF2-40B4-BE49-F238E27FC236}">
                <a16:creationId xmlns:a16="http://schemas.microsoft.com/office/drawing/2014/main" id="{D4BEFC5F-4A5B-4867-941C-EFF851265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r="13547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6" name="Zástupný obsah 5" descr="Obsah obrázku strom, exteriér, rostlina, jehličnan&#10;&#10;Popis byl vytvořen automaticky">
            <a:extLst>
              <a:ext uri="{FF2B5EF4-FFF2-40B4-BE49-F238E27FC236}">
                <a16:creationId xmlns:a16="http://schemas.microsoft.com/office/drawing/2014/main" id="{FC7BA2EA-D84F-43C1-A96B-EFEB419B6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r="1358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0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3E5152-F9A9-4499-8C43-704EC8D92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Smrk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pichlavý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104076-7125-4670-AE2D-EB40DF2FA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" y="3155626"/>
            <a:ext cx="3444240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/>
              <a:t> </a:t>
            </a:r>
            <a:r>
              <a:rPr lang="cs-CZ" sz="2000" dirty="0"/>
              <a:t>dovezen ze S. Ameriky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 jehlice hodně píchají – špičaté a stříbrné</a:t>
            </a:r>
            <a:endParaRPr lang="en-US" sz="2000" dirty="0"/>
          </a:p>
        </p:txBody>
      </p:sp>
      <p:pic>
        <p:nvPicPr>
          <p:cNvPr id="8" name="Obrázek 7" descr="Obsah obrázku rostlina, jehličnan, strom, exteriér&#10;&#10;Popis byl vytvořen automaticky">
            <a:extLst>
              <a:ext uri="{FF2B5EF4-FFF2-40B4-BE49-F238E27FC236}">
                <a16:creationId xmlns:a16="http://schemas.microsoft.com/office/drawing/2014/main" id="{DB7DE0B1-9DB0-47A7-A6CF-DF0A64A7F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r="17059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6" name="Zástupný obsah 5" descr="Obsah obrázku tráva, strom, exteriér, obloha&#10;&#10;Popis byl vytvořen automaticky">
            <a:extLst>
              <a:ext uri="{FF2B5EF4-FFF2-40B4-BE49-F238E27FC236}">
                <a16:creationId xmlns:a16="http://schemas.microsoft.com/office/drawing/2014/main" id="{D3FAC81D-2AE4-42C4-B48B-DE360796E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r="7659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B60A48-E86E-48D8-AA0E-F5475AB0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Jedle bělokorá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30CD44-68D1-463D-9E65-7A153C322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" y="3155626"/>
            <a:ext cx="3444240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jehlice jsou ploché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na spodní straně má světlé proužky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šišky směřují vzhůru a rozpadají se</a:t>
            </a:r>
            <a:endParaRPr lang="en-US" sz="2000" dirty="0"/>
          </a:p>
        </p:txBody>
      </p:sp>
      <p:pic>
        <p:nvPicPr>
          <p:cNvPr id="6" name="Zástupný obsah 5" descr="Obsah obrázku rostlina&#10;&#10;Popis byl vytvořen automaticky">
            <a:extLst>
              <a:ext uri="{FF2B5EF4-FFF2-40B4-BE49-F238E27FC236}">
                <a16:creationId xmlns:a16="http://schemas.microsoft.com/office/drawing/2014/main" id="{7C957762-C340-4B75-9E58-5A2DB7260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r="4432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8" name="Obrázek 7" descr="Obsah obrázku strom, rostlina, jehličnan&#10;&#10;Popis byl vytvořen automaticky">
            <a:extLst>
              <a:ext uri="{FF2B5EF4-FFF2-40B4-BE49-F238E27FC236}">
                <a16:creationId xmlns:a16="http://schemas.microsoft.com/office/drawing/2014/main" id="{1EC4B8C0-9522-48A5-9BF7-E2D978A2F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r="11501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44A7FB-6C63-4186-960E-8D285A2A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964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Borovice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lesní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1B0023-AE02-498E-AF35-E0BDC77BE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9912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53806E12-E3AF-415B-912E-A7ADF55A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E02F9BA6-17B4-4B27-8634-3BC8F0303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1CD143C8-7B6A-44C8-927F-C9B326BA9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6570BF11-63B3-4602-BC94-B4D33A143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6BE628C-83A8-447C-BAC5-0CB57FA51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346C3AA-609E-4D9F-BF07-765787C54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F0BEFC87-1D0B-46DC-9D30-633EE50A1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FD17961-08F4-41EC-BB9A-BC315C7B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500E89C-B48B-41FA-96AD-3FE3E7941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CE9C8A0-F795-41E7-B5D8-18CFDEA96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A381868D-890F-42D1-BD24-08C193D5F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B3382AF-FEB9-4C5F-8912-73BD1E5BC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62ABBA1B-CBE6-4257-8585-AA9CDDCD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E5D2E8A9-D318-4570-B2FA-74D1B612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A0E57FA-277E-440E-B625-F3F16E16D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1137B2F-FDA3-4E48-BE8D-E8DB2A70D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4921F1AE-73F0-4FB5-AB7C-91C9FFEFE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1AA81F72-1A06-4D2B-8442-CCBC037F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3602415E-3837-4177-BBEA-2FE825470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AA77A58-1216-40CD-B3E9-A85199DF7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Obrázek 7" descr="Obsah obrázku strom, obloha, exteriér, tráva&#10;&#10;Popis byl vytvořen automaticky">
            <a:extLst>
              <a:ext uri="{FF2B5EF4-FFF2-40B4-BE49-F238E27FC236}">
                <a16:creationId xmlns:a16="http://schemas.microsoft.com/office/drawing/2014/main" id="{7CF59A5B-8487-4244-B030-C79A95C99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-2" b="-2"/>
          <a:stretch/>
        </p:blipFill>
        <p:spPr>
          <a:xfrm>
            <a:off x="374246" y="531074"/>
            <a:ext cx="3566160" cy="5577118"/>
          </a:xfrm>
          <a:prstGeom prst="rect">
            <a:avLst/>
          </a:prstGeom>
        </p:spPr>
      </p:pic>
      <p:pic>
        <p:nvPicPr>
          <p:cNvPr id="6" name="Zástupný obsah 5" descr="Obsah obrázku jehličnan, strom, rostlina&#10;&#10;Popis byl vytvořen automaticky">
            <a:extLst>
              <a:ext uri="{FF2B5EF4-FFF2-40B4-BE49-F238E27FC236}">
                <a16:creationId xmlns:a16="http://schemas.microsoft.com/office/drawing/2014/main" id="{CACADEF7-40E5-49AE-8564-F254ED9C8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r="1" b="1"/>
          <a:stretch/>
        </p:blipFill>
        <p:spPr>
          <a:xfrm>
            <a:off x="4228390" y="531074"/>
            <a:ext cx="3566160" cy="5577118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0335D-05F3-46C1-A757-2E1DBFD63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8718" y="3159881"/>
            <a:ext cx="3749036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roste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málo</a:t>
            </a:r>
            <a:r>
              <a:rPr lang="en-US" sz="2000" dirty="0"/>
              <a:t> </a:t>
            </a:r>
            <a:r>
              <a:rPr lang="en-US" sz="2000" dirty="0" err="1"/>
              <a:t>výživných</a:t>
            </a:r>
            <a:r>
              <a:rPr lang="en-US" sz="2000" dirty="0"/>
              <a:t> </a:t>
            </a:r>
            <a:r>
              <a:rPr lang="en-US" sz="2000" dirty="0" err="1"/>
              <a:t>půdách</a:t>
            </a:r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kořeny</a:t>
            </a:r>
            <a:r>
              <a:rPr lang="en-US" sz="2000" dirty="0"/>
              <a:t> </a:t>
            </a:r>
            <a:r>
              <a:rPr lang="en-US" sz="2000" dirty="0" err="1"/>
              <a:t>rostou</a:t>
            </a:r>
            <a:r>
              <a:rPr lang="en-US" sz="2000" dirty="0"/>
              <a:t> do </a:t>
            </a:r>
            <a:r>
              <a:rPr lang="en-US" sz="2000" dirty="0" err="1"/>
              <a:t>hloubky</a:t>
            </a:r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jehlice</a:t>
            </a:r>
            <a:r>
              <a:rPr lang="en-US" sz="2000" dirty="0"/>
              <a:t> </a:t>
            </a:r>
            <a:r>
              <a:rPr lang="en-US" sz="2000" dirty="0" err="1"/>
              <a:t>rostou</a:t>
            </a:r>
            <a:r>
              <a:rPr lang="en-US" sz="2000" dirty="0"/>
              <a:t> po 2 a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krátké</a:t>
            </a:r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šišky</a:t>
            </a:r>
            <a:r>
              <a:rPr lang="en-US" sz="2000" dirty="0"/>
              <a:t> </a:t>
            </a:r>
            <a:r>
              <a:rPr lang="en-US" sz="2000" dirty="0" err="1"/>
              <a:t>drobn</a:t>
            </a:r>
            <a:r>
              <a:rPr lang="cs-CZ" sz="2000" dirty="0"/>
              <a:t>é</a:t>
            </a:r>
            <a:endParaRPr lang="en-US" sz="2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CC9382-096F-447B-92D4-2EAA7D3F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Borovice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černá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2BC152-A699-41EE-9BF6-BE1B6B8A2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" y="3155626"/>
            <a:ext cx="3760824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pl-PL" sz="2400" dirty="0" err="1"/>
              <a:t>jehlice</a:t>
            </a:r>
            <a:r>
              <a:rPr lang="pl-PL" sz="2400" dirty="0"/>
              <a:t> </a:t>
            </a:r>
            <a:r>
              <a:rPr lang="pl-PL" sz="2400" dirty="0" err="1"/>
              <a:t>má</a:t>
            </a:r>
            <a:r>
              <a:rPr lang="pl-PL" sz="2400" dirty="0"/>
              <a:t> po 2 ale </a:t>
            </a:r>
            <a:r>
              <a:rPr lang="pl-PL" sz="2400" dirty="0" err="1"/>
              <a:t>dlouhé</a:t>
            </a:r>
            <a:endParaRPr lang="en-US" sz="2000" dirty="0"/>
          </a:p>
        </p:txBody>
      </p:sp>
      <p:pic>
        <p:nvPicPr>
          <p:cNvPr id="8" name="Obrázek 7" descr="Obsah obrázku strom, exteriér, obloha, rostlina&#10;&#10;Popis byl vytvořen automaticky">
            <a:extLst>
              <a:ext uri="{FF2B5EF4-FFF2-40B4-BE49-F238E27FC236}">
                <a16:creationId xmlns:a16="http://schemas.microsoft.com/office/drawing/2014/main" id="{3132337E-C96C-494E-A35B-06E131908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r="23707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6" name="Zástupný obsah 5" descr="Obsah obrázku text, strom, rostlina&#10;&#10;Popis byl vytvořen automaticky">
            <a:extLst>
              <a:ext uri="{FF2B5EF4-FFF2-40B4-BE49-F238E27FC236}">
                <a16:creationId xmlns:a16="http://schemas.microsoft.com/office/drawing/2014/main" id="{AD4AA278-5AC8-4003-A9A5-951807950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0" r="24585" b="3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248C47-2A56-41DF-951A-CA01C306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Borovice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vejmutovka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1305DD-05E3-47DA-B07C-036626405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" y="3155626"/>
            <a:ext cx="3444240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jehlice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svazku</a:t>
            </a:r>
            <a:r>
              <a:rPr lang="en-US" sz="1800" dirty="0"/>
              <a:t> po 5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podlouhlé</a:t>
            </a:r>
            <a:r>
              <a:rPr lang="en-US" sz="1800" dirty="0"/>
              <a:t> </a:t>
            </a:r>
            <a:r>
              <a:rPr lang="en-US" sz="1800" dirty="0" err="1"/>
              <a:t>rozvětvené</a:t>
            </a:r>
            <a:r>
              <a:rPr lang="en-US" sz="1800" dirty="0"/>
              <a:t> </a:t>
            </a:r>
            <a:r>
              <a:rPr lang="en-US" sz="1800" dirty="0" err="1"/>
              <a:t>šišky</a:t>
            </a:r>
            <a:r>
              <a:rPr lang="en-US" sz="1800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původ</a:t>
            </a:r>
            <a:r>
              <a:rPr lang="en-US" sz="1800" dirty="0"/>
              <a:t> </a:t>
            </a:r>
            <a:r>
              <a:rPr lang="en-US" sz="1800" dirty="0" err="1"/>
              <a:t>ze</a:t>
            </a:r>
            <a:r>
              <a:rPr lang="en-US" sz="1800" dirty="0"/>
              <a:t> S. Amerika</a:t>
            </a:r>
          </a:p>
        </p:txBody>
      </p:sp>
      <p:pic>
        <p:nvPicPr>
          <p:cNvPr id="10" name="Zástupný obsah 9" descr="Obsah obrázku obloha, strom, exteriér, tráva&#10;&#10;Popis byl vytvořen automaticky">
            <a:extLst>
              <a:ext uri="{FF2B5EF4-FFF2-40B4-BE49-F238E27FC236}">
                <a16:creationId xmlns:a16="http://schemas.microsoft.com/office/drawing/2014/main" id="{FA27B41E-6A2F-426B-BB7F-443C95B0A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r="13410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12" name="Obrázek 11" descr="Obsah obrázku rostlina, jehličnan, strom, list&#10;&#10;Popis byl vytvořen automaticky">
            <a:extLst>
              <a:ext uri="{FF2B5EF4-FFF2-40B4-BE49-F238E27FC236}">
                <a16:creationId xmlns:a16="http://schemas.microsoft.com/office/drawing/2014/main" id="{4C5FFCB6-51C1-4707-A827-B60A6500B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7" r="28095" b="-2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Širokoúhlá obrazovka</PresentationFormat>
  <Paragraphs>61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Tw Cen MT</vt:lpstr>
      <vt:lpstr>Wingdings</vt:lpstr>
      <vt:lpstr>Motiv Office</vt:lpstr>
      <vt:lpstr>Nahosemenné rostliny</vt:lpstr>
      <vt:lpstr>Znaky jehličnanů</vt:lpstr>
      <vt:lpstr>Znaky jehličnanů</vt:lpstr>
      <vt:lpstr>Smrk ztepilý</vt:lpstr>
      <vt:lpstr>Smrk pichlavý</vt:lpstr>
      <vt:lpstr>Jedle bělokorá</vt:lpstr>
      <vt:lpstr>Borovice lesní</vt:lpstr>
      <vt:lpstr>Borovice černá</vt:lpstr>
      <vt:lpstr>Borovice vejmutovka</vt:lpstr>
      <vt:lpstr>Borovice kleč</vt:lpstr>
      <vt:lpstr>Modřín opadavý</vt:lpstr>
      <vt:lpstr>Jalovec obecný</vt:lpstr>
      <vt:lpstr>Tis červený</vt:lpstr>
      <vt:lpstr>Okrasné jehličnany</vt:lpstr>
      <vt:lpstr>Douglaska tisolistá</vt:lpstr>
      <vt:lpstr>Sekvojovec obrovský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Nahosemenné rostliny</dc:title>
  <dc:creator>Šnircová Monika</dc:creator>
  <cp:lastModifiedBy>Šnircová Monika</cp:lastModifiedBy>
  <cp:revision>5</cp:revision>
  <dcterms:created xsi:type="dcterms:W3CDTF">2021-05-27T17:54:57Z</dcterms:created>
  <dcterms:modified xsi:type="dcterms:W3CDTF">2021-05-27T18:35:47Z</dcterms:modified>
</cp:coreProperties>
</file>