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469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67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9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98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52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03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986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56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33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10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5/25/2021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7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3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5/25/2021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1042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Background Fill">
            <a:extLst>
              <a:ext uri="{FF2B5EF4-FFF2-40B4-BE49-F238E27FC236}">
                <a16:creationId xmlns:a16="http://schemas.microsoft.com/office/drawing/2014/main" id="{A7971386-B2B0-4A38-8D3B-8CF23AAA6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96AE4BD0-E2D6-4FE1-9295-59E338A45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Texture">
            <a:extLst>
              <a:ext uri="{FF2B5EF4-FFF2-40B4-BE49-F238E27FC236}">
                <a16:creationId xmlns:a16="http://schemas.microsoft.com/office/drawing/2014/main" id="{0D29D77D-2D4E-4868-960B-BEDA724F5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7" y="-1"/>
            <a:ext cx="12195048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1EA783-CF82-4EBF-A760-9D257238B3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76656"/>
            <a:ext cx="3277432" cy="3063240"/>
          </a:xfrm>
        </p:spPr>
        <p:txBody>
          <a:bodyPr>
            <a:normAutofit/>
          </a:bodyPr>
          <a:lstStyle/>
          <a:p>
            <a:r>
              <a:rPr lang="cs-CZ" dirty="0"/>
              <a:t>Květ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BF7C10-08D6-418A-9A76-0A177CBC8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840481"/>
            <a:ext cx="3277432" cy="2347272"/>
          </a:xfrm>
        </p:spPr>
        <p:txBody>
          <a:bodyPr>
            <a:normAutofit/>
          </a:bodyPr>
          <a:lstStyle/>
          <a:p>
            <a:r>
              <a:rPr lang="cs-CZ" dirty="0"/>
              <a:t>Rozmnožovací orgán krytosemenných rostlin</a:t>
            </a:r>
          </a:p>
        </p:txBody>
      </p:sp>
      <p:pic>
        <p:nvPicPr>
          <p:cNvPr id="4" name="Picture 3" descr="Bílá květina blossoming na zeleném pozadí">
            <a:extLst>
              <a:ext uri="{FF2B5EF4-FFF2-40B4-BE49-F238E27FC236}">
                <a16:creationId xmlns:a16="http://schemas.microsoft.com/office/drawing/2014/main" id="{5DAFC44E-8926-4C53-A0F5-7003253487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850" r="-1" b="-1"/>
          <a:stretch/>
        </p:blipFill>
        <p:spPr>
          <a:xfrm>
            <a:off x="3957208" y="10"/>
            <a:ext cx="8234792" cy="6857990"/>
          </a:xfrm>
          <a:custGeom>
            <a:avLst/>
            <a:gdLst/>
            <a:ahLst/>
            <a:cxnLst/>
            <a:rect l="l" t="t" r="r" b="b"/>
            <a:pathLst>
              <a:path w="8234792" h="6821666">
                <a:moveTo>
                  <a:pt x="2322410" y="0"/>
                </a:moveTo>
                <a:lnTo>
                  <a:pt x="8234792" y="0"/>
                </a:lnTo>
                <a:lnTo>
                  <a:pt x="8234792" y="4503719"/>
                </a:lnTo>
                <a:lnTo>
                  <a:pt x="8215888" y="4629599"/>
                </a:lnTo>
                <a:cubicBezTo>
                  <a:pt x="8049795" y="5454493"/>
                  <a:pt x="7647096" y="6191792"/>
                  <a:pt x="7082996" y="6765066"/>
                </a:cubicBezTo>
                <a:lnTo>
                  <a:pt x="7021717" y="6821666"/>
                </a:lnTo>
                <a:lnTo>
                  <a:pt x="0" y="6821666"/>
                </a:lnTo>
                <a:lnTo>
                  <a:pt x="0" y="3790727"/>
                </a:lnTo>
                <a:cubicBezTo>
                  <a:pt x="0" y="2186928"/>
                  <a:pt x="879517" y="791919"/>
                  <a:pt x="2175128" y="7665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165225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24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26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28" name="Background Fill">
            <a:extLst>
              <a:ext uri="{FF2B5EF4-FFF2-40B4-BE49-F238E27FC236}">
                <a16:creationId xmlns:a16="http://schemas.microsoft.com/office/drawing/2014/main" id="{FAFB3478-4AEC-431E-93B2-1593839C1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Color Fill">
            <a:extLst>
              <a:ext uri="{FF2B5EF4-FFF2-40B4-BE49-F238E27FC236}">
                <a16:creationId xmlns:a16="http://schemas.microsoft.com/office/drawing/2014/main" id="{A8A68745-355E-4D81-AA5F-942C71082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Graphic 9">
            <a:extLst>
              <a:ext uri="{FF2B5EF4-FFF2-40B4-BE49-F238E27FC236}">
                <a16:creationId xmlns:a16="http://schemas.microsoft.com/office/drawing/2014/main" id="{61D32E23-CD34-4C85-8167-14669FD3E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1818" y="16444"/>
            <a:ext cx="6893328" cy="6846993"/>
          </a:xfrm>
          <a:custGeom>
            <a:avLst/>
            <a:gdLst>
              <a:gd name="connsiteX0" fmla="*/ 6861546 w 6861545"/>
              <a:gd name="connsiteY0" fmla="*/ 6861546 h 6861545"/>
              <a:gd name="connsiteX1" fmla="*/ 3435812 w 6861545"/>
              <a:gd name="connsiteY1" fmla="*/ 6861546 h 6861545"/>
              <a:gd name="connsiteX2" fmla="*/ 0 w 6861545"/>
              <a:gd name="connsiteY2" fmla="*/ 3425734 h 6861545"/>
              <a:gd name="connsiteX3" fmla="*/ 0 w 6861545"/>
              <a:gd name="connsiteY3" fmla="*/ 0 h 6861545"/>
              <a:gd name="connsiteX4" fmla="*/ 3425734 w 6861545"/>
              <a:gd name="connsiteY4" fmla="*/ 0 h 6861545"/>
              <a:gd name="connsiteX5" fmla="*/ 6861546 w 6861545"/>
              <a:gd name="connsiteY5" fmla="*/ 3435812 h 6861545"/>
              <a:gd name="connsiteX6" fmla="*/ 6861546 w 6861545"/>
              <a:gd name="connsiteY6" fmla="*/ 6861546 h 6861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61545" h="6861545">
                <a:moveTo>
                  <a:pt x="6861546" y="6861546"/>
                </a:moveTo>
                <a:lnTo>
                  <a:pt x="3435812" y="6861546"/>
                </a:lnTo>
                <a:cubicBezTo>
                  <a:pt x="1538245" y="6861546"/>
                  <a:pt x="0" y="5323301"/>
                  <a:pt x="0" y="3425734"/>
                </a:cubicBezTo>
                <a:lnTo>
                  <a:pt x="0" y="0"/>
                </a:lnTo>
                <a:lnTo>
                  <a:pt x="3425734" y="0"/>
                </a:lnTo>
                <a:cubicBezTo>
                  <a:pt x="5323301" y="0"/>
                  <a:pt x="6861546" y="1538245"/>
                  <a:pt x="6861546" y="3435812"/>
                </a:cubicBezTo>
                <a:lnTo>
                  <a:pt x="6861546" y="6861546"/>
                </a:lnTo>
                <a:close/>
              </a:path>
            </a:pathLst>
          </a:custGeom>
          <a:solidFill>
            <a:srgbClr val="FFFFFF"/>
          </a:solidFill>
          <a:ln w="38100" cap="flat">
            <a:solidFill>
              <a:srgbClr val="F7F7F7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4" name="Texture">
            <a:extLst>
              <a:ext uri="{FF2B5EF4-FFF2-40B4-BE49-F238E27FC236}">
                <a16:creationId xmlns:a16="http://schemas.microsoft.com/office/drawing/2014/main" id="{2E922E9E-A29B-4164-A634-B718A4336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16AF3B8-4DB8-4485-9690-7AEFC8595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58952"/>
            <a:ext cx="4640729" cy="132556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Stavba květu</a:t>
            </a:r>
            <a:endParaRPr lang="en-US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F73614D-00F0-449B-B7B6-CBAEE691A0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286000"/>
            <a:ext cx="4640729" cy="3887585"/>
          </a:xfrm>
        </p:spPr>
        <p:txBody>
          <a:bodyPr vert="horz" lIns="91440" tIns="45720" rIns="91440" bIns="45720" rtlCol="0">
            <a:normAutofit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všechny části květu vyrůstají z květního lůžka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zelené lístky – kalich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barevné lístky – koruna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Uvnitř květu jsou pohlavní orgány 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samičí – pestík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samčí – tyčinka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4C507411-7D93-42A1-BB29-9E419D2BAAA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243" y="1467716"/>
            <a:ext cx="5481909" cy="3837336"/>
          </a:xfrm>
          <a:prstGeom prst="rect">
            <a:avLst/>
          </a:prstGeom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229D81C-CC28-452C-B4E0-2F6A4524F5C9}"/>
              </a:ext>
            </a:extLst>
          </p:cNvPr>
          <p:cNvSpPr txBox="1"/>
          <p:nvPr/>
        </p:nvSpPr>
        <p:spPr>
          <a:xfrm>
            <a:off x="9898734" y="4579387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kalich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5C0C1E13-3788-4074-A2BD-08709D2997D2}"/>
              </a:ext>
            </a:extLst>
          </p:cNvPr>
          <p:cNvSpPr txBox="1"/>
          <p:nvPr/>
        </p:nvSpPr>
        <p:spPr>
          <a:xfrm>
            <a:off x="6368812" y="4506012"/>
            <a:ext cx="833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koruna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20D2E241-AE58-43AB-8000-6F4E4FC1A54C}"/>
              </a:ext>
            </a:extLst>
          </p:cNvPr>
          <p:cNvSpPr txBox="1"/>
          <p:nvPr/>
        </p:nvSpPr>
        <p:spPr>
          <a:xfrm>
            <a:off x="7610252" y="4880724"/>
            <a:ext cx="132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Květní lůžko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CDB331D-69F2-4220-B70B-BD697266E3D3}"/>
              </a:ext>
            </a:extLst>
          </p:cNvPr>
          <p:cNvSpPr txBox="1"/>
          <p:nvPr/>
        </p:nvSpPr>
        <p:spPr>
          <a:xfrm>
            <a:off x="9360350" y="2286000"/>
            <a:ext cx="742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pestík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AAC8791-F235-4BC9-81F9-0931B9464632}"/>
              </a:ext>
            </a:extLst>
          </p:cNvPr>
          <p:cNvSpPr txBox="1"/>
          <p:nvPr/>
        </p:nvSpPr>
        <p:spPr>
          <a:xfrm>
            <a:off x="8587819" y="1768983"/>
            <a:ext cx="8372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tyčinka</a:t>
            </a:r>
          </a:p>
        </p:txBody>
      </p:sp>
    </p:spTree>
    <p:extLst>
      <p:ext uri="{BB962C8B-B14F-4D97-AF65-F5344CB8AC3E}">
        <p14:creationId xmlns:p14="http://schemas.microsoft.com/office/powerpoint/2010/main" val="143982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7EC60-39F1-4E6A-8A78-878DB5729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823912"/>
          </a:xfrm>
        </p:spPr>
        <p:txBody>
          <a:bodyPr/>
          <a:lstStyle/>
          <a:p>
            <a:r>
              <a:rPr lang="cs-CZ" dirty="0"/>
              <a:t>Typy květů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04B957-88D7-4765-A6E0-5358465CA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98351"/>
            <a:ext cx="5104728" cy="1107141"/>
          </a:xfrm>
        </p:spPr>
        <p:txBody>
          <a:bodyPr>
            <a:normAutofit/>
          </a:bodyPr>
          <a:lstStyle/>
          <a:p>
            <a:r>
              <a:rPr lang="cs-CZ" b="0" dirty="0"/>
              <a:t>Stejnoobalné – nemají kalich a korunu, všechny části květu jsou stejné</a:t>
            </a:r>
          </a:p>
        </p:txBody>
      </p:sp>
      <p:pic>
        <p:nvPicPr>
          <p:cNvPr id="8" name="Zástupný obsah 7" descr="Obsah obrázku rostlina, květina, sasanka, žluťucha&#10;&#10;Popis byl vytvořen automaticky">
            <a:extLst>
              <a:ext uri="{FF2B5EF4-FFF2-40B4-BE49-F238E27FC236}">
                <a16:creationId xmlns:a16="http://schemas.microsoft.com/office/drawing/2014/main" id="{8A51BEEB-DA65-48A4-B64D-FFAD4ECADAF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38126"/>
            <a:ext cx="4774676" cy="3379827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449508E-CCCC-4EE3-B44C-7E32E6E7EE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1979001"/>
            <a:ext cx="5017232" cy="823912"/>
          </a:xfrm>
        </p:spPr>
        <p:txBody>
          <a:bodyPr>
            <a:normAutofit/>
          </a:bodyPr>
          <a:lstStyle/>
          <a:p>
            <a:r>
              <a:rPr lang="cs-CZ" b="0" dirty="0"/>
              <a:t>Různoobalné – květ mají rozlišen na kalich a korunu</a:t>
            </a:r>
          </a:p>
        </p:txBody>
      </p:sp>
      <p:pic>
        <p:nvPicPr>
          <p:cNvPr id="10" name="Zástupný obsah 9" descr="Obsah obrázku květina, rostlina&#10;&#10;Popis byl vytvořen automaticky">
            <a:extLst>
              <a:ext uri="{FF2B5EF4-FFF2-40B4-BE49-F238E27FC236}">
                <a16:creationId xmlns:a16="http://schemas.microsoft.com/office/drawing/2014/main" id="{0339ED3E-8C8A-4995-AF0B-D1D394620D0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120270"/>
            <a:ext cx="5333331" cy="2986665"/>
          </a:xfrm>
        </p:spPr>
      </p:pic>
    </p:spTree>
    <p:extLst>
      <p:ext uri="{BB962C8B-B14F-4D97-AF65-F5344CB8AC3E}">
        <p14:creationId xmlns:p14="http://schemas.microsoft.com/office/powerpoint/2010/main" val="168903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72B939-AA21-4207-B5BC-58ED4E81E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86" y="432379"/>
            <a:ext cx="10450629" cy="823912"/>
          </a:xfrm>
        </p:spPr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E8D36D5-14FE-4854-BD86-A968616A5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684" y="1299221"/>
            <a:ext cx="5021512" cy="82391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Oboupohlavné – má tyčinky a pestíky na jednom květu</a:t>
            </a: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DEC38892-D749-4E62-8921-D49038B9FAB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842" y="2616642"/>
            <a:ext cx="3035050" cy="3902208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9FEFBB4-BB92-4753-BBE8-AEF9BAA397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53140" y="1299221"/>
            <a:ext cx="5402464" cy="1037143"/>
          </a:xfrm>
        </p:spPr>
        <p:txBody>
          <a:bodyPr>
            <a:normAutofit lnSpcReduction="10000"/>
          </a:bodyPr>
          <a:lstStyle/>
          <a:p>
            <a:r>
              <a:rPr lang="cs-CZ" dirty="0"/>
              <a:t>Jednopohlavné – mají oddělené pohlavní, v jednom květu jedno pohlaví</a:t>
            </a:r>
          </a:p>
        </p:txBody>
      </p:sp>
      <p:pic>
        <p:nvPicPr>
          <p:cNvPr id="10" name="Zástupný obsah 9">
            <a:extLst>
              <a:ext uri="{FF2B5EF4-FFF2-40B4-BE49-F238E27FC236}">
                <a16:creationId xmlns:a16="http://schemas.microsoft.com/office/drawing/2014/main" id="{24DDAE41-7157-4443-BAE5-AB583748EE9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9279" y="2616642"/>
            <a:ext cx="3035050" cy="3902208"/>
          </a:xfrm>
        </p:spPr>
      </p:pic>
      <p:pic>
        <p:nvPicPr>
          <p:cNvPr id="12" name="Obrázek 11" descr="Obsah obrázku rostlina, květina&#10;&#10;Popis byl vytvořen automaticky">
            <a:extLst>
              <a:ext uri="{FF2B5EF4-FFF2-40B4-BE49-F238E27FC236}">
                <a16:creationId xmlns:a16="http://schemas.microsoft.com/office/drawing/2014/main" id="{AA58DD7E-D805-40CC-A354-AC3D75C86A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8553" y="3643821"/>
            <a:ext cx="2466975" cy="1847850"/>
          </a:xfrm>
          <a:prstGeom prst="rect">
            <a:avLst/>
          </a:prstGeom>
        </p:spPr>
      </p:pic>
      <p:pic>
        <p:nvPicPr>
          <p:cNvPr id="14" name="Obrázek 13" descr="Obsah obrázku rostlina&#10;&#10;Popis byl vytvořen automaticky">
            <a:extLst>
              <a:ext uri="{FF2B5EF4-FFF2-40B4-BE49-F238E27FC236}">
                <a16:creationId xmlns:a16="http://schemas.microsoft.com/office/drawing/2014/main" id="{36041681-B5E7-44DA-BE0D-DE5AD7A526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0183" y="3513743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770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C7107-2113-41B8-8BFC-5AF6AFD58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785" y="295351"/>
            <a:ext cx="10450629" cy="745972"/>
          </a:xfrm>
        </p:spPr>
        <p:txBody>
          <a:bodyPr/>
          <a:lstStyle/>
          <a:p>
            <a:r>
              <a:rPr lang="cs-CZ" dirty="0"/>
              <a:t>Rozdělení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74F637-E421-4FD4-B07C-A152592DE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684" y="1200112"/>
            <a:ext cx="5021512" cy="823912"/>
          </a:xfrm>
        </p:spPr>
        <p:txBody>
          <a:bodyPr/>
          <a:lstStyle/>
          <a:p>
            <a:r>
              <a:rPr lang="cs-CZ" dirty="0"/>
              <a:t>jednodomé</a:t>
            </a:r>
          </a:p>
        </p:txBody>
      </p:sp>
      <p:pic>
        <p:nvPicPr>
          <p:cNvPr id="8" name="Zástupný obsah 7" descr="Obsah obrázku rostlina, strom, bříza&#10;&#10;Popis byl vytvořen automaticky">
            <a:extLst>
              <a:ext uri="{FF2B5EF4-FFF2-40B4-BE49-F238E27FC236}">
                <a16:creationId xmlns:a16="http://schemas.microsoft.com/office/drawing/2014/main" id="{F89F054D-D59D-4AE2-A4EE-1746776A169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765" y="3024825"/>
            <a:ext cx="5271014" cy="2951768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F286DCF-DBA7-4E2B-B397-A68C4B678D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4292" y="1200112"/>
            <a:ext cx="5017232" cy="823912"/>
          </a:xfrm>
        </p:spPr>
        <p:txBody>
          <a:bodyPr/>
          <a:lstStyle/>
          <a:p>
            <a:r>
              <a:rPr lang="cs-CZ" dirty="0"/>
              <a:t>dvoudomé</a:t>
            </a:r>
          </a:p>
        </p:txBody>
      </p:sp>
      <p:pic>
        <p:nvPicPr>
          <p:cNvPr id="11" name="Zástupný obsah 10" descr="Obsah obrázku strom, vrba, rostlina&#10;&#10;Popis byl vytvořen automaticky">
            <a:extLst>
              <a:ext uri="{FF2B5EF4-FFF2-40B4-BE49-F238E27FC236}">
                <a16:creationId xmlns:a16="http://schemas.microsoft.com/office/drawing/2014/main" id="{C1B13714-CAFC-4C10-9F0B-F2A1C104FAD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2955" y="3429000"/>
            <a:ext cx="2975680" cy="2228888"/>
          </a:xfr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9E92A0DB-DBB8-4852-A358-F0599D2D083C}"/>
              </a:ext>
            </a:extLst>
          </p:cNvPr>
          <p:cNvSpPr txBox="1"/>
          <p:nvPr/>
        </p:nvSpPr>
        <p:spPr>
          <a:xfrm>
            <a:off x="480767" y="2441542"/>
            <a:ext cx="3937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Obě pohlaví se nachází na jednom květu</a:t>
            </a:r>
          </a:p>
        </p:txBody>
      </p:sp>
      <p:pic>
        <p:nvPicPr>
          <p:cNvPr id="13" name="Obrázek 12" descr="Obsah obrázku rostlina, strom, zelenina&#10;&#10;Popis byl vytvořen automaticky">
            <a:extLst>
              <a:ext uri="{FF2B5EF4-FFF2-40B4-BE49-F238E27FC236}">
                <a16:creationId xmlns:a16="http://schemas.microsoft.com/office/drawing/2014/main" id="{959B087A-80D3-4140-8451-EDA460113E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647" y="2367002"/>
            <a:ext cx="2210977" cy="2951768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1ABF5C34-5300-429B-A0AE-EC9A4B9B5AAC}"/>
              </a:ext>
            </a:extLst>
          </p:cNvPr>
          <p:cNvSpPr txBox="1"/>
          <p:nvPr/>
        </p:nvSpPr>
        <p:spPr>
          <a:xfrm>
            <a:off x="6353666" y="2182813"/>
            <a:ext cx="31249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 jedné rostlině jsou samčí orgány a na druhé rostlině samičí</a:t>
            </a:r>
          </a:p>
        </p:txBody>
      </p:sp>
    </p:spTree>
    <p:extLst>
      <p:ext uri="{BB962C8B-B14F-4D97-AF65-F5344CB8AC3E}">
        <p14:creationId xmlns:p14="http://schemas.microsoft.com/office/powerpoint/2010/main" val="2939249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3DD9E7-CE50-4E34-9718-9DEFF63F2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228845"/>
          </a:xfrm>
        </p:spPr>
        <p:txBody>
          <a:bodyPr/>
          <a:lstStyle/>
          <a:p>
            <a:r>
              <a:rPr lang="cs-CZ" dirty="0"/>
              <a:t>Stavba květu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881B4496-6731-4868-9B0A-30C86D2AD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7905" y="896802"/>
            <a:ext cx="7131141" cy="5348356"/>
          </a:xfrm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C1025E-8945-4B05-BFBA-707FB6C56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3952" y="2262433"/>
            <a:ext cx="4508074" cy="3606555"/>
          </a:xfrm>
        </p:spPr>
        <p:txBody>
          <a:bodyPr>
            <a:normAutofit lnSpcReduction="10000"/>
          </a:bodyPr>
          <a:lstStyle/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samičí část – pestík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tvořen z blizny, čnělky a  semeníku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 semeníku se nachází vajíčka – samičí pohlavní buňky</a:t>
            </a:r>
          </a:p>
          <a:p>
            <a:pPr marL="285750" indent="-28575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§"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samčí část – tyčinka – tvořena z prašníku a nitky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V prašníku uložen pyl obsahující samčí pohlavní buňky</a:t>
            </a:r>
          </a:p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C1533B2-F5E9-4F69-B8D5-103311F15E87}"/>
              </a:ext>
            </a:extLst>
          </p:cNvPr>
          <p:cNvSpPr txBox="1"/>
          <p:nvPr/>
        </p:nvSpPr>
        <p:spPr>
          <a:xfrm>
            <a:off x="5297864" y="3242821"/>
            <a:ext cx="854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prašník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4AE72A6-874D-45B0-84B3-80EC0525FC86}"/>
              </a:ext>
            </a:extLst>
          </p:cNvPr>
          <p:cNvSpPr txBox="1"/>
          <p:nvPr/>
        </p:nvSpPr>
        <p:spPr>
          <a:xfrm>
            <a:off x="5486400" y="5382705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nitka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8619EC3-F206-4FCF-BF18-2453A3254AD8}"/>
              </a:ext>
            </a:extLst>
          </p:cNvPr>
          <p:cNvSpPr txBox="1"/>
          <p:nvPr/>
        </p:nvSpPr>
        <p:spPr>
          <a:xfrm>
            <a:off x="9030878" y="2384981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blizna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0BF5C40-8C9B-4073-BFA4-53CDA5B7AF4D}"/>
              </a:ext>
            </a:extLst>
          </p:cNvPr>
          <p:cNvSpPr txBox="1"/>
          <p:nvPr/>
        </p:nvSpPr>
        <p:spPr>
          <a:xfrm>
            <a:off x="8870624" y="3091992"/>
            <a:ext cx="93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čnělka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DAF769B2-7365-4AD6-8D95-280724438CFC}"/>
              </a:ext>
            </a:extLst>
          </p:cNvPr>
          <p:cNvSpPr txBox="1"/>
          <p:nvPr/>
        </p:nvSpPr>
        <p:spPr>
          <a:xfrm>
            <a:off x="8870624" y="4788816"/>
            <a:ext cx="950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semeník</a:t>
            </a:r>
          </a:p>
        </p:txBody>
      </p:sp>
    </p:spTree>
    <p:extLst>
      <p:ext uri="{BB962C8B-B14F-4D97-AF65-F5344CB8AC3E}">
        <p14:creationId xmlns:p14="http://schemas.microsoft.com/office/powerpoint/2010/main" val="2597664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C5763E-5ED6-4516-A803-029D7CB1E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512" y="382719"/>
            <a:ext cx="10450629" cy="538582"/>
          </a:xfrm>
        </p:spPr>
        <p:txBody>
          <a:bodyPr>
            <a:normAutofit fontScale="90000"/>
          </a:bodyPr>
          <a:lstStyle/>
          <a:p>
            <a:r>
              <a:rPr lang="cs-CZ" dirty="0"/>
              <a:t>Květy podle souměrnosti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5466E99-A84E-4AD3-A683-8A8381C59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2245" y="1370808"/>
            <a:ext cx="2248407" cy="823912"/>
          </a:xfrm>
        </p:spPr>
        <p:txBody>
          <a:bodyPr/>
          <a:lstStyle/>
          <a:p>
            <a:r>
              <a:rPr lang="cs-CZ" dirty="0"/>
              <a:t>nesouměrné</a:t>
            </a:r>
          </a:p>
        </p:txBody>
      </p:sp>
      <p:pic>
        <p:nvPicPr>
          <p:cNvPr id="8" name="Zástupný obsah 7" descr="Obsah obrázku rostlina, květina, kozlík lékařský&#10;&#10;Popis byl vytvořen automaticky">
            <a:extLst>
              <a:ext uri="{FF2B5EF4-FFF2-40B4-BE49-F238E27FC236}">
                <a16:creationId xmlns:a16="http://schemas.microsoft.com/office/drawing/2014/main" id="{A7406EA7-E4A1-4D1F-B588-6994C9112E1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64" y="2644227"/>
            <a:ext cx="3968685" cy="2222464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55E2184-74FC-4D4A-9AE3-84578C0A49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34208" y="1385457"/>
            <a:ext cx="2068656" cy="823912"/>
          </a:xfrm>
        </p:spPr>
        <p:txBody>
          <a:bodyPr/>
          <a:lstStyle/>
          <a:p>
            <a:r>
              <a:rPr lang="cs-CZ" dirty="0"/>
              <a:t>souměrné</a:t>
            </a:r>
          </a:p>
        </p:txBody>
      </p:sp>
      <p:pic>
        <p:nvPicPr>
          <p:cNvPr id="10" name="Zástupný obsah 9" descr="Obsah obrázku rostlina, květina, list&#10;&#10;Popis byl vytvořen automaticky">
            <a:extLst>
              <a:ext uri="{FF2B5EF4-FFF2-40B4-BE49-F238E27FC236}">
                <a16:creationId xmlns:a16="http://schemas.microsoft.com/office/drawing/2014/main" id="{1F03FFFF-72B4-4C43-9627-705F010B7D6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208" y="2644227"/>
            <a:ext cx="2426468" cy="3239460"/>
          </a:xfrm>
        </p:spPr>
      </p:pic>
      <p:pic>
        <p:nvPicPr>
          <p:cNvPr id="12" name="Obrázek 11" descr="Obsah obrázku květina, rostlina&#10;&#10;Popis byl vytvořen automaticky">
            <a:extLst>
              <a:ext uri="{FF2B5EF4-FFF2-40B4-BE49-F238E27FC236}">
                <a16:creationId xmlns:a16="http://schemas.microsoft.com/office/drawing/2014/main" id="{BE83ECD5-7E32-4CBC-8169-53F593F9AEC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6646" y="2644227"/>
            <a:ext cx="3667068" cy="2440267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14494CCC-579C-45FD-9C5B-44BC264ACE34}"/>
              </a:ext>
            </a:extLst>
          </p:cNvPr>
          <p:cNvSpPr txBox="1"/>
          <p:nvPr/>
        </p:nvSpPr>
        <p:spPr>
          <a:xfrm>
            <a:off x="7890235" y="1904214"/>
            <a:ext cx="1703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pravidelné</a:t>
            </a:r>
          </a:p>
        </p:txBody>
      </p:sp>
    </p:spTree>
    <p:extLst>
      <p:ext uri="{BB962C8B-B14F-4D97-AF65-F5344CB8AC3E}">
        <p14:creationId xmlns:p14="http://schemas.microsoft.com/office/powerpoint/2010/main" val="21594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40CFDA-F15A-4827-9904-68630A1A9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86" y="394672"/>
            <a:ext cx="10450629" cy="925081"/>
          </a:xfrm>
        </p:spPr>
        <p:txBody>
          <a:bodyPr/>
          <a:lstStyle/>
          <a:p>
            <a:r>
              <a:rPr lang="cs-CZ" dirty="0"/>
              <a:t>Květy podle četnosti květů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BAA2C3-6801-4DDA-9E10-E5F2D56E7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3228794" cy="823912"/>
          </a:xfrm>
        </p:spPr>
        <p:txBody>
          <a:bodyPr/>
          <a:lstStyle/>
          <a:p>
            <a:r>
              <a:rPr lang="cs-CZ" dirty="0"/>
              <a:t>trojčetné</a:t>
            </a:r>
          </a:p>
        </p:txBody>
      </p:sp>
      <p:pic>
        <p:nvPicPr>
          <p:cNvPr id="8" name="Zástupný obsah 7" descr="Obsah obrázku květina, rostlina, tráva, několik&#10;&#10;Popis byl vytvořen automaticky">
            <a:extLst>
              <a:ext uri="{FF2B5EF4-FFF2-40B4-BE49-F238E27FC236}">
                <a16:creationId xmlns:a16="http://schemas.microsoft.com/office/drawing/2014/main" id="{DF594865-ABF2-450F-BBB1-BA0CA26A8B47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377" y="3159099"/>
            <a:ext cx="2861163" cy="2861163"/>
          </a:xfrm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70B8417-5660-4674-A292-C1DC22D98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00783" y="2134001"/>
            <a:ext cx="2131613" cy="823912"/>
          </a:xfrm>
        </p:spPr>
        <p:txBody>
          <a:bodyPr/>
          <a:lstStyle/>
          <a:p>
            <a:r>
              <a:rPr lang="cs-CZ" dirty="0"/>
              <a:t>čtyřčetné</a:t>
            </a:r>
          </a:p>
        </p:txBody>
      </p:sp>
      <p:pic>
        <p:nvPicPr>
          <p:cNvPr id="10" name="Zástupný obsah 9" descr="Obsah obrázku květina, rostlina&#10;&#10;Popis byl vytvořen automaticky">
            <a:extLst>
              <a:ext uri="{FF2B5EF4-FFF2-40B4-BE49-F238E27FC236}">
                <a16:creationId xmlns:a16="http://schemas.microsoft.com/office/drawing/2014/main" id="{17C5C677-4B49-4FFB-93EA-F855A7205F1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433" y="3135615"/>
            <a:ext cx="3700653" cy="2775490"/>
          </a:xfrm>
        </p:spPr>
      </p:pic>
      <p:pic>
        <p:nvPicPr>
          <p:cNvPr id="12" name="Obrázek 11" descr="Obsah obrázku rostlina, květina, sasanka&#10;&#10;Popis byl vytvořen automaticky">
            <a:extLst>
              <a:ext uri="{FF2B5EF4-FFF2-40B4-BE49-F238E27FC236}">
                <a16:creationId xmlns:a16="http://schemas.microsoft.com/office/drawing/2014/main" id="{B5C57C6C-28DF-48F0-9DEF-6E352C9F11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4552" y="3135615"/>
            <a:ext cx="3674071" cy="2752007"/>
          </a:xfrm>
          <a:prstGeom prst="rect">
            <a:avLst/>
          </a:prstGeom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2CED037E-CF32-485A-87F5-77D4330DA397}"/>
              </a:ext>
            </a:extLst>
          </p:cNvPr>
          <p:cNvSpPr txBox="1"/>
          <p:nvPr/>
        </p:nvSpPr>
        <p:spPr>
          <a:xfrm>
            <a:off x="8672660" y="2594770"/>
            <a:ext cx="1569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/>
              <a:t>pětičetné</a:t>
            </a:r>
          </a:p>
        </p:txBody>
      </p:sp>
    </p:spTree>
    <p:extLst>
      <p:ext uri="{BB962C8B-B14F-4D97-AF65-F5344CB8AC3E}">
        <p14:creationId xmlns:p14="http://schemas.microsoft.com/office/powerpoint/2010/main" val="418864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  <p:bldP spid="13" grpId="0"/>
    </p:bldLst>
  </p:timing>
</p:sld>
</file>

<file path=ppt/theme/theme1.xml><?xml version="1.0" encoding="utf-8"?>
<a:theme xmlns:a="http://schemas.openxmlformats.org/drawingml/2006/main" name="TropicVTI">
  <a:themeElements>
    <a:clrScheme name="AnalogousFromDarkSeedLeftStep">
      <a:dk1>
        <a:srgbClr val="000000"/>
      </a:dk1>
      <a:lt1>
        <a:srgbClr val="FFFFFF"/>
      </a:lt1>
      <a:dk2>
        <a:srgbClr val="22363D"/>
      </a:dk2>
      <a:lt2>
        <a:srgbClr val="E8E5E2"/>
      </a:lt2>
      <a:accent1>
        <a:srgbClr val="3D88D3"/>
      </a:accent1>
      <a:accent2>
        <a:srgbClr val="2BB2BE"/>
      </a:accent2>
      <a:accent3>
        <a:srgbClr val="35B78C"/>
      </a:accent3>
      <a:accent4>
        <a:srgbClr val="2ABA4E"/>
      </a:accent4>
      <a:accent5>
        <a:srgbClr val="4BB936"/>
      </a:accent5>
      <a:accent6>
        <a:srgbClr val="78B128"/>
      </a:accent6>
      <a:hlink>
        <a:srgbClr val="319331"/>
      </a:hlink>
      <a:folHlink>
        <a:srgbClr val="7F7F7F"/>
      </a:folHlink>
    </a:clrScheme>
    <a:fontScheme name="Tropic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0</TotalTime>
  <Words>168</Words>
  <Application>Microsoft Office PowerPoint</Application>
  <PresentationFormat>Širokoúhlá obrazovka</PresentationFormat>
  <Paragraphs>44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Gill Sans Nova</vt:lpstr>
      <vt:lpstr>Wingdings</vt:lpstr>
      <vt:lpstr>TropicVTI</vt:lpstr>
      <vt:lpstr>Květ</vt:lpstr>
      <vt:lpstr>Stavba květu</vt:lpstr>
      <vt:lpstr>Typy květů</vt:lpstr>
      <vt:lpstr>Rozdělení</vt:lpstr>
      <vt:lpstr>Rozdělení</vt:lpstr>
      <vt:lpstr>Stavba květu</vt:lpstr>
      <vt:lpstr>Květy podle souměrnosti</vt:lpstr>
      <vt:lpstr>Květy podle četnosti květů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Květ</dc:title>
  <dc:creator>Šnircová Monika</dc:creator>
  <cp:lastModifiedBy>Šnircová Monika</cp:lastModifiedBy>
  <cp:revision>9</cp:revision>
  <dcterms:created xsi:type="dcterms:W3CDTF">2021-05-24T05:41:00Z</dcterms:created>
  <dcterms:modified xsi:type="dcterms:W3CDTF">2021-05-25T19:05:07Z</dcterms:modified>
</cp:coreProperties>
</file>