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89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84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205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520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21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720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883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54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89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22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42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34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9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95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66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9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68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577382-656A-4D69-AD4F-CDA4D39DACC3}" type="datetimeFigureOut">
              <a:rPr lang="cs-CZ" smtClean="0"/>
              <a:t>28.05.2021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8D931-5B76-43E1-8026-8E1F21C53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61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03C37-0499-424B-8D3C-21EE833DC0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Rozmnožovací soustava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4FEB7F-9AB4-4739-973A-22FD8593C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667016" cy="15480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Rozmnožování – nepohlavní – z části těla jedince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- pohlavní – splynutí 2 pohlavních buněk (spermie a vajíčka)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65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55C41-325A-4876-8884-D3132109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84" y="388097"/>
            <a:ext cx="3401064" cy="890047"/>
          </a:xfrm>
        </p:spPr>
        <p:txBody>
          <a:bodyPr/>
          <a:lstStyle/>
          <a:p>
            <a:r>
              <a:rPr lang="cs-CZ" dirty="0"/>
              <a:t>Vnější pohlavní ústrojí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705BE58-17E0-4784-BFB1-9B4778CB1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333514"/>
            <a:ext cx="7131658" cy="534874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601136-5D80-42DA-A2C4-81097997D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963" y="1423447"/>
            <a:ext cx="4586762" cy="4949073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Penis neboli pyj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tvořen ze 3 houbovitých (topořivých)těles a je zakončen žaludem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topořivá tělesa nasávají krev a díky tomu při vzrušení u muže dochází ke ztopoření penisu = erekce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žalud bývá krytý předkožkou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vzrušení dochází k ejakulaci = výron semene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vypuzení spermií močovou trubicí v penisu z těla ven)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65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95F7A-047D-4CC4-B6DF-0C0BB79C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79" y="708498"/>
            <a:ext cx="3401064" cy="1447800"/>
          </a:xfrm>
        </p:spPr>
        <p:txBody>
          <a:bodyPr/>
          <a:lstStyle/>
          <a:p>
            <a:r>
              <a:rPr lang="cs-CZ"/>
              <a:t>Rozmnožovací soustava</a:t>
            </a:r>
            <a:endParaRPr lang="cs-CZ" dirty="0"/>
          </a:p>
        </p:txBody>
      </p:sp>
      <p:pic>
        <p:nvPicPr>
          <p:cNvPr id="6" name="Zástupný obsah 5" descr="Obsah obrázku klipart&#10;&#10;Popis byl vytvořen automaticky">
            <a:extLst>
              <a:ext uri="{FF2B5EF4-FFF2-40B4-BE49-F238E27FC236}">
                <a16:creationId xmlns:a16="http://schemas.microsoft.com/office/drawing/2014/main" id="{9CEB7559-F988-4395-8FEB-A21A49931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43" y="708498"/>
            <a:ext cx="7316469" cy="206317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19DB6D-5D47-4473-961D-EC55C2E94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5330688" cy="289559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Samčí a samičí pohlavní buňky vznikají v pohlavních žlázách.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Pohlavní orgány začínají fungovat v době puberty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 dívek kolem 11 roku a u chlapců kolem 13 roku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Znaky na těle označující začínající období puberty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7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CA9D1B-3AA9-4829-917D-557D07D7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200" dirty="0"/>
              <a:t>Znaky:</a:t>
            </a:r>
            <a:endParaRPr lang="en-US" sz="4200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1251F00D-EA9C-4CE1-A53D-495403A9C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6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B805E2-C4B5-45CD-A9C7-97430BE05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733" y="1442302"/>
            <a:ext cx="4037012" cy="493964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Dívky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ukládání tukových buněk na bocích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růst prsou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menstruace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u="sng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Chlapci</a:t>
            </a:r>
            <a:endParaRPr lang="cs-CZ" sz="1800" u="sng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růst svalové hmoty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ochlupení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poluce= samovolné vypuzení ejakulátu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79B234-6DBD-4CDE-849B-84EB42A1B8B6}"/>
              </a:ext>
            </a:extLst>
          </p:cNvPr>
          <p:cNvSpPr txBox="1"/>
          <p:nvPr/>
        </p:nvSpPr>
        <p:spPr>
          <a:xfrm>
            <a:off x="443060" y="6381946"/>
            <a:ext cx="643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Cílem rozmnožování je přenos genu na nového jedince.</a:t>
            </a:r>
          </a:p>
        </p:txBody>
      </p:sp>
    </p:spTree>
    <p:extLst>
      <p:ext uri="{BB962C8B-B14F-4D97-AF65-F5344CB8AC3E}">
        <p14:creationId xmlns:p14="http://schemas.microsoft.com/office/powerpoint/2010/main" val="221629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0C61B1-0860-40FD-A5AE-31500729D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668546" cy="164198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cs-CZ" sz="4200" dirty="0"/>
              <a:t>Mužské pohlavní ústrojí</a:t>
            </a:r>
            <a:endParaRPr lang="en-US" sz="4200" dirty="0"/>
          </a:p>
        </p:txBody>
      </p:sp>
      <p:pic>
        <p:nvPicPr>
          <p:cNvPr id="6" name="Zástupný obsah 5" descr="Obsah obrázku světlo&#10;&#10;Popis byl vytvořen automaticky">
            <a:extLst>
              <a:ext uri="{FF2B5EF4-FFF2-40B4-BE49-F238E27FC236}">
                <a16:creationId xmlns:a16="http://schemas.microsoft.com/office/drawing/2014/main" id="{6538C5E9-7C07-4265-8A95-7E33985BB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0" r="2887" b="-1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B826AA-3DA3-497D-AC72-BB232664C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438401"/>
            <a:ext cx="3324141" cy="38099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Pohlavní žláza: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Varlata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párový orgán uložený v šourku velikosti švestky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uloženy mimo tělo kvůli tvorbě spermií  - teplota, při tvorbě spermií je  34</a:t>
            </a:r>
            <a:r>
              <a:rPr lang="cs-CZ" sz="1800" baseline="30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8C328F-1ECC-454B-89D7-DC5EA1ED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542502"/>
            <a:ext cx="9186063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Varle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FB581E-9FA3-4D67-9613-5A6BC0ED8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458" y="5740494"/>
            <a:ext cx="9186063" cy="5079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cap="all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E0A2C2D-55AD-4AF3-A0A5-7912C5A03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" b="-3"/>
          <a:stretch/>
        </p:blipFill>
        <p:spPr>
          <a:xfrm>
            <a:off x="635459" y="640080"/>
            <a:ext cx="3432201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C43A1DB-7F14-4B1B-8B61-B9D7A5C694F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" r="2" b="2"/>
          <a:stretch/>
        </p:blipFill>
        <p:spPr>
          <a:xfrm>
            <a:off x="4213656" y="640080"/>
            <a:ext cx="5607864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307B35F-BB37-4271-8708-BBEBD7794E4D}"/>
              </a:ext>
            </a:extLst>
          </p:cNvPr>
          <p:cNvSpPr txBox="1"/>
          <p:nvPr/>
        </p:nvSpPr>
        <p:spPr>
          <a:xfrm>
            <a:off x="4213656" y="5257800"/>
            <a:ext cx="68956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 semenných kanálcích se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tvoří </a:t>
            </a:r>
            <a:r>
              <a:rPr lang="cs-CZ" sz="2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spermie a hormon testosteron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6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BE52A4E-A94A-4449-820F-3409898B8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200" dirty="0"/>
              <a:t>Nadvarle</a:t>
            </a:r>
            <a:endParaRPr lang="en-US" sz="4200" dirty="0"/>
          </a:p>
        </p:txBody>
      </p:sp>
      <p:pic>
        <p:nvPicPr>
          <p:cNvPr id="10" name="Zástupný obsah 9" descr="Obsah obrázku světlo&#10;&#10;Popis byl vytvořen automaticky">
            <a:extLst>
              <a:ext uri="{FF2B5EF4-FFF2-40B4-BE49-F238E27FC236}">
                <a16:creationId xmlns:a16="http://schemas.microsoft.com/office/drawing/2014/main" id="{2D56CDA4-0E57-4099-A9D1-3C6AE76BF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9" r="13366" b="-1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73D768-4B08-4E27-B81D-30D857439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108" y="2438400"/>
            <a:ext cx="3307744" cy="38099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zde spermie dozrávají, spermie vzniká asi 75 dní</a:t>
            </a:r>
          </a:p>
          <a:p>
            <a:pPr>
              <a:buFont typeface="Wingdings 3" charset="2"/>
              <a:buChar char=""/>
            </a:pP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spermie se tvoří od narození</a:t>
            </a:r>
            <a:endParaRPr lang="cs-CZ" sz="180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98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EB5FBF-67E1-4474-B78F-D3624988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20567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 err="1"/>
              <a:t>Chámovod</a:t>
            </a:r>
            <a:endParaRPr lang="en-US" sz="42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0896D4-6807-408E-8DCE-02D1FA7FF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1837" y="4763342"/>
            <a:ext cx="3342462" cy="14850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cap="all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6" name="Zástupný obsah 5" descr="Obsah obrázku světlo&#10;&#10;Popis byl vytvořen automaticky">
            <a:extLst>
              <a:ext uri="{FF2B5EF4-FFF2-40B4-BE49-F238E27FC236}">
                <a16:creationId xmlns:a16="http://schemas.microsoft.com/office/drawing/2014/main" id="{62A34299-E511-4233-9633-89B5214BF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r="2769" b="-1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2121131-2ECE-4EBC-B1B0-675CCB753765}"/>
              </a:ext>
            </a:extLst>
          </p:cNvPr>
          <p:cNvSpPr txBox="1"/>
          <p:nvPr/>
        </p:nvSpPr>
        <p:spPr>
          <a:xfrm>
            <a:off x="7807021" y="4306406"/>
            <a:ext cx="4132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tudy prochází spermie do předstojné žlázy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05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2" name="Picture 3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3" name="Oval 3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4" name="Picture 4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5" name="Picture 4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6" name="Rectangle 4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46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EAFCBF-E200-44F6-9750-ED2AE85D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Předstojná žláza</a:t>
            </a:r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D712A0F4-2217-4E5A-A5F7-5880EE426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r="46891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BD7905-B6E9-41A3-AD28-412E980C7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0950" y="2052918"/>
            <a:ext cx="5600761" cy="435236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dirty="0"/>
              <a:t> </a:t>
            </a:r>
            <a:r>
              <a:rPr lang="en-US" sz="2000" dirty="0" err="1">
                <a:effectLst/>
              </a:rPr>
              <a:t>Prostata</a:t>
            </a:r>
            <a:endParaRPr lang="en-US" sz="2000" dirty="0">
              <a:effectLst/>
            </a:endParaRPr>
          </a:p>
          <a:p>
            <a:pPr marL="285750" indent="-285750">
              <a:buFont typeface="Wingdings 3" charset="2"/>
              <a:buChar char=""/>
            </a:pPr>
            <a:r>
              <a:rPr lang="en-US" sz="2000" dirty="0" err="1">
                <a:effectLst/>
              </a:rPr>
              <a:t>produkuje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tekutinu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která</a:t>
            </a:r>
            <a:r>
              <a:rPr lang="en-US" sz="2000" dirty="0">
                <a:effectLst/>
              </a:rPr>
              <a:t> je </a:t>
            </a:r>
            <a:r>
              <a:rPr lang="en-US" sz="2000" dirty="0" err="1">
                <a:effectLst/>
              </a:rPr>
              <a:t>součástí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semena</a:t>
            </a:r>
            <a:r>
              <a:rPr lang="en-US" sz="2000" dirty="0">
                <a:effectLst/>
              </a:rPr>
              <a:t> = </a:t>
            </a:r>
            <a:r>
              <a:rPr lang="en-US" sz="2000" dirty="0" err="1">
                <a:effectLst/>
              </a:rPr>
              <a:t>ejakulátu</a:t>
            </a:r>
            <a:endParaRPr lang="en-US" sz="2000" dirty="0"/>
          </a:p>
          <a:p>
            <a:pPr marL="285750" indent="-285750">
              <a:buFont typeface="Wingdings 3" charset="2"/>
              <a:buChar char=""/>
            </a:pP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zvětšená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prostata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může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tlačit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močový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měchýř</a:t>
            </a:r>
            <a:r>
              <a:rPr lang="en-US" sz="2000" dirty="0">
                <a:effectLst/>
              </a:rPr>
              <a:t>, proto </a:t>
            </a:r>
            <a:r>
              <a:rPr lang="en-US" sz="2000" dirty="0" err="1">
                <a:effectLst/>
              </a:rPr>
              <a:t>starší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muži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chodí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častěji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toaletu</a:t>
            </a:r>
            <a:r>
              <a:rPr lang="en-US" sz="2000" dirty="0">
                <a:effectLst/>
              </a:rPr>
              <a:t>.</a:t>
            </a:r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9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1AC8E-5655-47BA-B132-37BA9C0C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855" y="391998"/>
            <a:ext cx="3401064" cy="1447800"/>
          </a:xfrm>
        </p:spPr>
        <p:txBody>
          <a:bodyPr/>
          <a:lstStyle/>
          <a:p>
            <a:r>
              <a:rPr lang="cs-CZ"/>
              <a:t>Semenný váček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E05C4E8-C581-4A96-846B-185579335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810" y="1031197"/>
            <a:ext cx="6895519" cy="517163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155530-F77D-438F-8814-EFFB75C4D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856" y="2488258"/>
            <a:ext cx="3401063" cy="80169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produkuje výživu pro spermie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10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254</Words>
  <Application>Microsoft Office PowerPoint</Application>
  <PresentationFormat>Širokoúhlá obrazovka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Wingdings 3</vt:lpstr>
      <vt:lpstr>Ion</vt:lpstr>
      <vt:lpstr>Rozmnožovací soustava</vt:lpstr>
      <vt:lpstr>Rozmnožovací soustava</vt:lpstr>
      <vt:lpstr>Znaky:</vt:lpstr>
      <vt:lpstr>Mužské pohlavní ústrojí</vt:lpstr>
      <vt:lpstr>Varle</vt:lpstr>
      <vt:lpstr>Nadvarle</vt:lpstr>
      <vt:lpstr>Chámovod</vt:lpstr>
      <vt:lpstr>Předstojná žláza</vt:lpstr>
      <vt:lpstr>Semenný váček</vt:lpstr>
      <vt:lpstr>Vnější pohlavní ústrojí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Rozmnožovací soustava</dc:title>
  <dc:creator>Šnircová Monika</dc:creator>
  <cp:lastModifiedBy>Šnircová Monika</cp:lastModifiedBy>
  <cp:revision>9</cp:revision>
  <dcterms:created xsi:type="dcterms:W3CDTF">2021-05-27T18:48:05Z</dcterms:created>
  <dcterms:modified xsi:type="dcterms:W3CDTF">2021-05-28T10:03:06Z</dcterms:modified>
</cp:coreProperties>
</file>