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1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5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5361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2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6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094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49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5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3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0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9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0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9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3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2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8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43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3.jpg"/><Relationship Id="rId4" Type="http://schemas.openxmlformats.org/officeDocument/2006/relationships/image" Target="../media/image3.png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ACCD8-BCE0-4897-9DF6-2150B5BA2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1454964"/>
            <a:ext cx="3339281" cy="3308840"/>
          </a:xfrm>
        </p:spPr>
        <p:txBody>
          <a:bodyPr>
            <a:normAutofit/>
          </a:bodyPr>
          <a:lstStyle/>
          <a:p>
            <a:r>
              <a:rPr lang="cs-CZ" sz="6000"/>
              <a:t>Plody a jejich šíření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AE0BCC0-8AE8-417E-B16C-F89461409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4763803"/>
            <a:ext cx="3339281" cy="1464378"/>
          </a:xfrm>
        </p:spPr>
        <p:txBody>
          <a:bodyPr>
            <a:normAutofit/>
          </a:bodyPr>
          <a:lstStyle/>
          <a:p>
            <a:endParaRPr lang="cs-CZ" sz="1800"/>
          </a:p>
        </p:txBody>
      </p:sp>
      <p:pic>
        <p:nvPicPr>
          <p:cNvPr id="4" name="Picture 3" descr="Plody broskve na stromě">
            <a:extLst>
              <a:ext uri="{FF2B5EF4-FFF2-40B4-BE49-F238E27FC236}">
                <a16:creationId xmlns:a16="http://schemas.microsoft.com/office/drawing/2014/main" id="{EA8EE357-DBC5-4532-94D2-F8C1A07BD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22" r="13220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60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E69B3D-BD21-48C5-ABAE-385A7AD2A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Šíření semen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978DCF-C896-45F3-9572-AF4CDEAF8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660" y="1302862"/>
            <a:ext cx="4396338" cy="576262"/>
          </a:xfrm>
        </p:spPr>
        <p:txBody>
          <a:bodyPr/>
          <a:lstStyle/>
          <a:p>
            <a:r>
              <a:rPr lang="cs-CZ" dirty="0"/>
              <a:t>Větrem, vodou, hmyzem</a:t>
            </a:r>
          </a:p>
        </p:txBody>
      </p:sp>
      <p:pic>
        <p:nvPicPr>
          <p:cNvPr id="8" name="Zástupný obsah 7" descr="Obsah obrázku hmyz, tráva&#10;&#10;Popis byl vytvořen automaticky">
            <a:extLst>
              <a:ext uri="{FF2B5EF4-FFF2-40B4-BE49-F238E27FC236}">
                <a16:creationId xmlns:a16="http://schemas.microsoft.com/office/drawing/2014/main" id="{374464C9-2963-468F-9DEB-A044AB2F0B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" y="1880214"/>
            <a:ext cx="3904262" cy="1952131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209508-A4E2-480A-B927-587E7F617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04834" y="1306052"/>
            <a:ext cx="5332296" cy="576262"/>
          </a:xfrm>
        </p:spPr>
        <p:txBody>
          <a:bodyPr/>
          <a:lstStyle/>
          <a:p>
            <a:r>
              <a:rPr lang="cs-CZ" dirty="0"/>
              <a:t>Vystřelováním plodů, na srsti zvířat</a:t>
            </a:r>
          </a:p>
        </p:txBody>
      </p:sp>
      <p:pic>
        <p:nvPicPr>
          <p:cNvPr id="10" name="Zástupný obsah 9" descr="Obsah obrázku rostlina&#10;&#10;Popis byl vytvořen automaticky">
            <a:extLst>
              <a:ext uri="{FF2B5EF4-FFF2-40B4-BE49-F238E27FC236}">
                <a16:creationId xmlns:a16="http://schemas.microsoft.com/office/drawing/2014/main" id="{2D450B65-59E5-492F-8C07-E3E0F847E1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3" y="4129695"/>
            <a:ext cx="3284021" cy="2375939"/>
          </a:xfrm>
        </p:spPr>
      </p:pic>
      <p:pic>
        <p:nvPicPr>
          <p:cNvPr id="12" name="Obrázek 11" descr="Obsah obrázku exteriér&#10;&#10;Popis byl vytvořen automaticky">
            <a:extLst>
              <a:ext uri="{FF2B5EF4-FFF2-40B4-BE49-F238E27FC236}">
                <a16:creationId xmlns:a16="http://schemas.microsoft.com/office/drawing/2014/main" id="{FD63AA7C-6D5D-4AAD-B602-4A13B3C9D2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98" y="1950859"/>
            <a:ext cx="2856323" cy="2150513"/>
          </a:xfrm>
          <a:prstGeom prst="rect">
            <a:avLst/>
          </a:prstGeom>
        </p:spPr>
      </p:pic>
      <p:pic>
        <p:nvPicPr>
          <p:cNvPr id="14" name="Obrázek 13" descr="Obsah obrázku savci, vodní savec, velryba, delfín&#10;&#10;Popis byl vytvořen automaticky">
            <a:extLst>
              <a:ext uri="{FF2B5EF4-FFF2-40B4-BE49-F238E27FC236}">
                <a16:creationId xmlns:a16="http://schemas.microsoft.com/office/drawing/2014/main" id="{DDD71196-B6F9-4253-A54D-D06748817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982" y="4975687"/>
            <a:ext cx="3705225" cy="1228725"/>
          </a:xfrm>
          <a:prstGeom prst="rect">
            <a:avLst/>
          </a:prstGeom>
        </p:spPr>
      </p:pic>
      <p:pic>
        <p:nvPicPr>
          <p:cNvPr id="16" name="Obrázek 15" descr="Obsah obrázku tráva, rostlina, květina, exteriér&#10;&#10;Popis byl vytvořen automaticky">
            <a:extLst>
              <a:ext uri="{FF2B5EF4-FFF2-40B4-BE49-F238E27FC236}">
                <a16:creationId xmlns:a16="http://schemas.microsoft.com/office/drawing/2014/main" id="{78131389-D368-4AF4-87CE-FE5EF0396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484" y="2243583"/>
            <a:ext cx="3415713" cy="2276573"/>
          </a:xfrm>
          <a:prstGeom prst="rect">
            <a:avLst/>
          </a:prstGeom>
        </p:spPr>
      </p:pic>
      <p:pic>
        <p:nvPicPr>
          <p:cNvPr id="18" name="Obrázek 17" descr="Obsah obrázku exteriér, tráva, rostlina, strom&#10;&#10;Popis byl vytvořen automaticky">
            <a:extLst>
              <a:ext uri="{FF2B5EF4-FFF2-40B4-BE49-F238E27FC236}">
                <a16:creationId xmlns:a16="http://schemas.microsoft.com/office/drawing/2014/main" id="{DC7A7E4A-A30A-4DD5-A83A-5357047CE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44" y="4355121"/>
            <a:ext cx="2867351" cy="215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8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6E7F8A-2A74-417C-86C3-8F6F07C7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Semeno</a:t>
            </a:r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Zástupný obsah 4" descr="Obsah obrázku rozmazání&#10;&#10;Popis byl vytvořen automaticky">
            <a:extLst>
              <a:ext uri="{FF2B5EF4-FFF2-40B4-BE49-F238E27FC236}">
                <a16:creationId xmlns:a16="http://schemas.microsoft.com/office/drawing/2014/main" id="{A5FFE733-9DEA-4B9E-B42A-B0C040A75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92" y="787715"/>
            <a:ext cx="5449889" cy="5282567"/>
          </a:xfrm>
          <a:prstGeom prst="rect">
            <a:avLst/>
          </a:prstGeom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8B95F7D-7A3B-4947-9F54-215EF86CA967}"/>
              </a:ext>
            </a:extLst>
          </p:cNvPr>
          <p:cNvSpPr txBox="1"/>
          <p:nvPr/>
        </p:nvSpPr>
        <p:spPr>
          <a:xfrm>
            <a:off x="648931" y="2438400"/>
            <a:ext cx="416650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rgbClr val="EBEBEB"/>
                </a:solidFill>
                <a:effectLst/>
                <a:latin typeface="+mj-lt"/>
                <a:ea typeface="+mj-ea"/>
                <a:cs typeface="+mj-cs"/>
              </a:rPr>
              <a:t>rozmnožovací orgán semenných rostlin (vznikají splynutím pohlavních buněk)</a:t>
            </a:r>
          </a:p>
          <a:p>
            <a:pPr marL="285750" indent="-28575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3789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2D2703-4A05-440F-8823-70DD2729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semen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B82591-5143-4739-8C43-876C2062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736" y="1905000"/>
            <a:ext cx="5275915" cy="576262"/>
          </a:xfrm>
        </p:spPr>
        <p:txBody>
          <a:bodyPr/>
          <a:lstStyle/>
          <a:p>
            <a:r>
              <a:rPr lang="cs-CZ" dirty="0"/>
              <a:t>Nahé – nahosemenné rostliny</a:t>
            </a:r>
          </a:p>
        </p:txBody>
      </p:sp>
      <p:pic>
        <p:nvPicPr>
          <p:cNvPr id="8" name="Zástupný obsah 7" descr="Obsah obrázku stůl, ovoce, dřevěné&#10;&#10;Popis byl vytvořen automaticky">
            <a:extLst>
              <a:ext uri="{FF2B5EF4-FFF2-40B4-BE49-F238E27FC236}">
                <a16:creationId xmlns:a16="http://schemas.microsoft.com/office/drawing/2014/main" id="{3122002C-267D-4942-BDFB-59AED6FCCC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919195"/>
            <a:ext cx="4395787" cy="2932548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9DC2D9-BB54-4DF9-A552-AC5E4584B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31278" y="1595336"/>
            <a:ext cx="6436986" cy="876719"/>
          </a:xfrm>
        </p:spPr>
        <p:txBody>
          <a:bodyPr/>
          <a:lstStyle/>
          <a:p>
            <a:r>
              <a:rPr lang="cs-CZ" dirty="0"/>
              <a:t>Kryté –  kryté v plodu</a:t>
            </a:r>
          </a:p>
          <a:p>
            <a:r>
              <a:rPr lang="cs-CZ" dirty="0"/>
              <a:t>krytosemenné rostliny</a:t>
            </a:r>
          </a:p>
        </p:txBody>
      </p:sp>
      <p:pic>
        <p:nvPicPr>
          <p:cNvPr id="10" name="Zástupný obsah 9" descr="Obsah obrázku ovoce&#10;&#10;Popis byl vytvořen automaticky">
            <a:extLst>
              <a:ext uri="{FF2B5EF4-FFF2-40B4-BE49-F238E27FC236}">
                <a16:creationId xmlns:a16="http://schemas.microsoft.com/office/drawing/2014/main" id="{572FEFD6-1610-489B-AAD1-4ACE4324D83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95" y="2919195"/>
            <a:ext cx="4281065" cy="3294413"/>
          </a:xfrm>
        </p:spPr>
      </p:pic>
    </p:spTree>
    <p:extLst>
      <p:ext uri="{BB962C8B-B14F-4D97-AF65-F5344CB8AC3E}">
        <p14:creationId xmlns:p14="http://schemas.microsoft.com/office/powerpoint/2010/main" val="36834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530DCFF-08F5-434A-A0D5-F3E89407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011A3A-9884-40BF-94F6-0625A0ADD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6573690-978D-48A4-8645-0E01F8211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4B84446-184D-45CE-9532-48179EAE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9229660-8639-44E7-B486-7436516E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58084FA-40DB-44FC-94DA-93AA71CD6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3BCB9C-1942-4509-924C-4B5536DCC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/>
              <a:t>Plod</a:t>
            </a:r>
          </a:p>
        </p:txBody>
      </p:sp>
      <p:pic>
        <p:nvPicPr>
          <p:cNvPr id="6" name="Zástupný obsah 5" descr="Obsah obrázku ovoce&#10;&#10;Popis byl vytvořen automaticky">
            <a:extLst>
              <a:ext uri="{FF2B5EF4-FFF2-40B4-BE49-F238E27FC236}">
                <a16:creationId xmlns:a16="http://schemas.microsoft.com/office/drawing/2014/main" id="{9A26943B-3C13-46C0-9A44-E8D551EE0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r="-2" b="7061"/>
          <a:stretch/>
        </p:blipFill>
        <p:spPr>
          <a:xfrm>
            <a:off x="4613643" y="609601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2" name="Obrázek 11" descr="Obsah obrázku ovoce, jedlá semena, zelenina&#10;&#10;Popis byl vytvořen automaticky">
            <a:extLst>
              <a:ext uri="{FF2B5EF4-FFF2-40B4-BE49-F238E27FC236}">
                <a16:creationId xmlns:a16="http://schemas.microsoft.com/office/drawing/2014/main" id="{985F0F11-6A12-473D-86E3-8E42342D76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" r="2" b="2"/>
          <a:stretch/>
        </p:blipFill>
        <p:spPr>
          <a:xfrm>
            <a:off x="8135262" y="609602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B41991E-FEAE-49BB-BDDD-80639BB61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303802-04C4-4AE4-B22F-1174E030B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175" y="2484544"/>
            <a:ext cx="3665873" cy="376385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pouze u krytosemenných rostlin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plod je tvořen oplodím a semeny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Rozdělení plodů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dužnaté – mají dužninu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suchý – tvrdý, suchý</a:t>
            </a:r>
          </a:p>
          <a:p>
            <a:pPr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8" name="Obrázek 7" descr="Obsah obrázku ovoce, ořech, sušené ovoce&#10;&#10;Popis byl vytvořen automaticky">
            <a:extLst>
              <a:ext uri="{FF2B5EF4-FFF2-40B4-BE49-F238E27FC236}">
                <a16:creationId xmlns:a16="http://schemas.microsoft.com/office/drawing/2014/main" id="{5B4C9D8B-38EE-4897-B2B4-D4A1667E6F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80" b="1"/>
          <a:stretch/>
        </p:blipFill>
        <p:spPr>
          <a:xfrm>
            <a:off x="4613644" y="3482340"/>
            <a:ext cx="3409037" cy="27658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0" name="Obrázek 9" descr="Obsah obrázku ovoce, meloun, sladký meloun, meloun vodní&#10;&#10;Popis byl vytvořen automaticky">
            <a:extLst>
              <a:ext uri="{FF2B5EF4-FFF2-40B4-BE49-F238E27FC236}">
                <a16:creationId xmlns:a16="http://schemas.microsoft.com/office/drawing/2014/main" id="{56928950-D11C-45A0-AB82-ED5AC910835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b="-3"/>
          <a:stretch/>
        </p:blipFill>
        <p:spPr>
          <a:xfrm>
            <a:off x="8135262" y="3482340"/>
            <a:ext cx="3409037" cy="27660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6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57EE6-F476-4F25-81CD-EB3A2CE2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40" y="265099"/>
            <a:ext cx="9404723" cy="1400530"/>
          </a:xfrm>
        </p:spPr>
        <p:txBody>
          <a:bodyPr/>
          <a:lstStyle/>
          <a:p>
            <a:r>
              <a:rPr lang="cs-CZ" dirty="0"/>
              <a:t>Dužnaté plody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2897A6-7A59-426A-A5DF-6062DC94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003" y="1613593"/>
            <a:ext cx="2143125" cy="57626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peckovice</a:t>
            </a:r>
          </a:p>
        </p:txBody>
      </p:sp>
      <p:pic>
        <p:nvPicPr>
          <p:cNvPr id="8" name="Zástupný obsah 7" descr="Obsah obrázku ovoce, meruňka&#10;&#10;Popis byl vytvořen automaticky">
            <a:extLst>
              <a:ext uri="{FF2B5EF4-FFF2-40B4-BE49-F238E27FC236}">
                <a16:creationId xmlns:a16="http://schemas.microsoft.com/office/drawing/2014/main" id="{37389F2A-A4C6-4D58-AE23-12B7112020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1" y="2525021"/>
            <a:ext cx="2143125" cy="214312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7DB309-A522-49E5-BFC8-8931F2EB9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67477" y="1639611"/>
            <a:ext cx="1585291" cy="57626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malvice</a:t>
            </a:r>
          </a:p>
        </p:txBody>
      </p:sp>
      <p:pic>
        <p:nvPicPr>
          <p:cNvPr id="10" name="Zástupný obsah 9" descr="Obsah obrázku ovoce, interiér, jablko&#10;&#10;Popis byl vytvořen automaticky">
            <a:extLst>
              <a:ext uri="{FF2B5EF4-FFF2-40B4-BE49-F238E27FC236}">
                <a16:creationId xmlns:a16="http://schemas.microsoft.com/office/drawing/2014/main" id="{10239B40-7C69-4AB3-B135-4154364A62A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82" y="2587485"/>
            <a:ext cx="2896073" cy="2005799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189CC6D-B7A8-46D8-8979-97C9F0CD0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01" y="2562225"/>
            <a:ext cx="2638425" cy="1733550"/>
          </a:xfrm>
          <a:prstGeom prst="rect">
            <a:avLst/>
          </a:prstGeom>
        </p:spPr>
      </p:pic>
      <p:pic>
        <p:nvPicPr>
          <p:cNvPr id="14" name="Obrázek 13" descr="Obsah obrázku ovoce, bobule, třešeň&#10;&#10;Popis byl vytvořen automaticky">
            <a:extLst>
              <a:ext uri="{FF2B5EF4-FFF2-40B4-BE49-F238E27FC236}">
                <a16:creationId xmlns:a16="http://schemas.microsoft.com/office/drawing/2014/main" id="{7C481A78-7C0D-41BE-A60D-0175CB412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94" y="2562225"/>
            <a:ext cx="1619250" cy="173355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47B2C84-4B60-4BC4-8309-9AD8F5A4D335}"/>
              </a:ext>
            </a:extLst>
          </p:cNvPr>
          <p:cNvSpPr txBox="1"/>
          <p:nvPr/>
        </p:nvSpPr>
        <p:spPr>
          <a:xfrm>
            <a:off x="6768445" y="1814314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bobule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9E8C567-CB4A-458A-BDB5-A1F1D366C112}"/>
              </a:ext>
            </a:extLst>
          </p:cNvPr>
          <p:cNvSpPr txBox="1"/>
          <p:nvPr/>
        </p:nvSpPr>
        <p:spPr>
          <a:xfrm>
            <a:off x="9739594" y="1806474"/>
            <a:ext cx="1439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souplodí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8268F14C-C5C8-4B9D-A596-54BE75318C73}"/>
              </a:ext>
            </a:extLst>
          </p:cNvPr>
          <p:cNvSpPr txBox="1"/>
          <p:nvPr/>
        </p:nvSpPr>
        <p:spPr>
          <a:xfrm>
            <a:off x="480765" y="5039758"/>
            <a:ext cx="10781579" cy="173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Peckovice – mají semeno v pecce (meruňky, broskev, třešeň, švestka)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Malvice – mají semeno v jádřinci (jablko, hrušeň)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Bobule – mají semena volně v rosolovité dužnině (rybíz, angrešt, meloun)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Souplodí – mají semena na povrchu plodu (jahoda, malina)</a:t>
            </a:r>
          </a:p>
        </p:txBody>
      </p:sp>
    </p:spTree>
    <p:extLst>
      <p:ext uri="{BB962C8B-B14F-4D97-AF65-F5344CB8AC3E}">
        <p14:creationId xmlns:p14="http://schemas.microsoft.com/office/powerpoint/2010/main" val="24709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580FF-7467-45ED-B37E-D1D5AE82F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Suché plody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17B80C-B826-4F66-99B3-678EF4589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Pukavé </a:t>
            </a:r>
          </a:p>
        </p:txBody>
      </p:sp>
      <p:pic>
        <p:nvPicPr>
          <p:cNvPr id="8" name="Zástupný obsah 7" descr="Obsah obrázku hrášek, zelenina, jedlé hráškové lusky&#10;&#10;Popis byl vytvořen automaticky">
            <a:extLst>
              <a:ext uri="{FF2B5EF4-FFF2-40B4-BE49-F238E27FC236}">
                <a16:creationId xmlns:a16="http://schemas.microsoft.com/office/drawing/2014/main" id="{8DB3E602-0CE0-4C38-BC82-8D5708DBFB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15" y="2948323"/>
            <a:ext cx="4098051" cy="271718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CF9DE8-0281-427B-A697-73DA3AE45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1224" y="1905000"/>
            <a:ext cx="3809610" cy="576262"/>
          </a:xfrm>
        </p:spPr>
        <p:txBody>
          <a:bodyPr/>
          <a:lstStyle/>
          <a:p>
            <a:r>
              <a:rPr lang="cs-CZ" dirty="0"/>
              <a:t>Nepukavé</a:t>
            </a:r>
          </a:p>
        </p:txBody>
      </p:sp>
      <p:pic>
        <p:nvPicPr>
          <p:cNvPr id="10" name="Zástupný obsah 9" descr="Obsah obrázku ovoce, ořech, sušené ovoce&#10;&#10;Popis byl vytvořen automaticky">
            <a:extLst>
              <a:ext uri="{FF2B5EF4-FFF2-40B4-BE49-F238E27FC236}">
                <a16:creationId xmlns:a16="http://schemas.microsoft.com/office/drawing/2014/main" id="{12098FA8-3CD0-4985-B84B-80022AE04A6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24" y="2948323"/>
            <a:ext cx="3996286" cy="2659347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B721593-11F5-4B87-AF03-CAF5E19333DA}"/>
              </a:ext>
            </a:extLst>
          </p:cNvPr>
          <p:cNvSpPr txBox="1"/>
          <p:nvPr/>
        </p:nvSpPr>
        <p:spPr>
          <a:xfrm>
            <a:off x="1103313" y="6174557"/>
            <a:ext cx="3409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chemeClr val="bg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plod se otevírá a semena vypadají </a:t>
            </a:r>
            <a:endParaRPr lang="cs-CZ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37493-C3FB-4C16-9A5B-7B82F2C0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33" y="292462"/>
            <a:ext cx="9404723" cy="1400530"/>
          </a:xfrm>
        </p:spPr>
        <p:txBody>
          <a:bodyPr/>
          <a:lstStyle/>
          <a:p>
            <a:r>
              <a:rPr lang="cs-CZ" dirty="0"/>
              <a:t>Pukavé suché plody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4080D8-BD69-4199-A982-2A4519BC8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11" y="1981201"/>
            <a:ext cx="2280910" cy="57626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měchýřek</a:t>
            </a:r>
          </a:p>
        </p:txBody>
      </p:sp>
      <p:pic>
        <p:nvPicPr>
          <p:cNvPr id="8" name="Zástupný obsah 7" descr="Obsah obrázku koření, jídlo&#10;&#10;Popis byl vytvořen automaticky">
            <a:extLst>
              <a:ext uri="{FF2B5EF4-FFF2-40B4-BE49-F238E27FC236}">
                <a16:creationId xmlns:a16="http://schemas.microsoft.com/office/drawing/2014/main" id="{FBD4B543-537A-4581-883B-C6417827DF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3" y="2755123"/>
            <a:ext cx="3559602" cy="234727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B90957C-02FA-4828-BBC7-CD06A8C79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49522" y="1981201"/>
            <a:ext cx="1598883" cy="576262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lusk</a:t>
            </a:r>
          </a:p>
        </p:txBody>
      </p:sp>
      <p:pic>
        <p:nvPicPr>
          <p:cNvPr id="10" name="Zástupný obsah 9" descr="Obsah obrázku hrášek, zelenina, jedlé hráškové lusky&#10;&#10;Popis byl vytvořen automaticky">
            <a:extLst>
              <a:ext uri="{FF2B5EF4-FFF2-40B4-BE49-F238E27FC236}">
                <a16:creationId xmlns:a16="http://schemas.microsoft.com/office/drawing/2014/main" id="{55EF0EE3-CC21-4509-916A-DE516E4A77D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58" y="2755123"/>
            <a:ext cx="3540151" cy="2347274"/>
          </a:xfrm>
        </p:spPr>
      </p:pic>
      <p:pic>
        <p:nvPicPr>
          <p:cNvPr id="12" name="Obrázek 11" descr="Obsah obrázku zelenina&#10;&#10;Popis byl vytvořen automaticky">
            <a:extLst>
              <a:ext uri="{FF2B5EF4-FFF2-40B4-BE49-F238E27FC236}">
                <a16:creationId xmlns:a16="http://schemas.microsoft.com/office/drawing/2014/main" id="{4A193797-D7DE-4742-A7F3-FA291301B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293" y="2725239"/>
            <a:ext cx="3284610" cy="240704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C6A606A-CD12-4BB0-8DDB-7EED0CF650CC}"/>
              </a:ext>
            </a:extLst>
          </p:cNvPr>
          <p:cNvSpPr txBox="1"/>
          <p:nvPr/>
        </p:nvSpPr>
        <p:spPr>
          <a:xfrm>
            <a:off x="8600093" y="2083324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tobolka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648C9F4-7895-4A07-B734-47006F60ED32}"/>
              </a:ext>
            </a:extLst>
          </p:cNvPr>
          <p:cNvSpPr txBox="1"/>
          <p:nvPr/>
        </p:nvSpPr>
        <p:spPr>
          <a:xfrm>
            <a:off x="785892" y="5309678"/>
            <a:ext cx="5310108" cy="170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Měchýřek – více semen v plodu  - badyán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Lusk – více semen v plodu, puká 2 švy – hrách setý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Tobolka – obsahuje hodně drobných semen – mák setý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8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14976-9F6A-4C9B-BA4C-662AACBB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Pukavé suché plody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E9B31C-3B0B-44FB-8DB6-6E7E8705F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šešulka</a:t>
            </a:r>
          </a:p>
        </p:txBody>
      </p:sp>
      <p:pic>
        <p:nvPicPr>
          <p:cNvPr id="8" name="Zástupný obsah 7" descr="Obsah obrázku rostlina, květina, strom&#10;&#10;Popis byl vytvořen automaticky">
            <a:extLst>
              <a:ext uri="{FF2B5EF4-FFF2-40B4-BE49-F238E27FC236}">
                <a16:creationId xmlns:a16="http://schemas.microsoft.com/office/drawing/2014/main" id="{D4768467-B963-45CC-8DD3-8E9C8B4922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907" y="3166220"/>
            <a:ext cx="3534156" cy="2647206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2E0C0FD-D4AB-4631-8918-66F16A55A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šešule</a:t>
            </a:r>
          </a:p>
        </p:txBody>
      </p:sp>
      <p:pic>
        <p:nvPicPr>
          <p:cNvPr id="10" name="Zástupný obsah 9" descr="Obsah obrázku tráva, rostlina, pole, květina&#10;&#10;Popis byl vytvořen automaticky">
            <a:extLst>
              <a:ext uri="{FF2B5EF4-FFF2-40B4-BE49-F238E27FC236}">
                <a16:creationId xmlns:a16="http://schemas.microsoft.com/office/drawing/2014/main" id="{662DC464-5457-432F-B12F-D2B0939EE1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61" y="2722745"/>
            <a:ext cx="2724403" cy="3637218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CB78D52-E558-4C46-A37B-7626229F575F}"/>
              </a:ext>
            </a:extLst>
          </p:cNvPr>
          <p:cNvSpPr txBox="1"/>
          <p:nvPr/>
        </p:nvSpPr>
        <p:spPr>
          <a:xfrm>
            <a:off x="8248453" y="2997723"/>
            <a:ext cx="2724403" cy="371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Šešule – podobná lusku, uprostřed má přepážku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brukev řepka olejka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Šešulka – malé šešule 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kokoška pastuší tobolka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28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AA20F-D79F-48EC-A16D-FDB6AF9C1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Nepukavé suché plody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1575D5-52C2-4B8B-B76A-3E187C61A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167" y="1491703"/>
            <a:ext cx="2860660" cy="576262"/>
          </a:xfrm>
        </p:spPr>
        <p:txBody>
          <a:bodyPr/>
          <a:lstStyle/>
          <a:p>
            <a:r>
              <a:rPr lang="cs-CZ" dirty="0"/>
              <a:t>oříšek</a:t>
            </a:r>
          </a:p>
        </p:txBody>
      </p:sp>
      <p:pic>
        <p:nvPicPr>
          <p:cNvPr id="8" name="Zástupný obsah 7" descr="Obsah obrázku ovoce, ořech&#10;&#10;Popis byl vytvořen automaticky">
            <a:extLst>
              <a:ext uri="{FF2B5EF4-FFF2-40B4-BE49-F238E27FC236}">
                <a16:creationId xmlns:a16="http://schemas.microsoft.com/office/drawing/2014/main" id="{74E8B20E-24E9-4A56-B75D-8238DB538C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2354760"/>
            <a:ext cx="3596841" cy="269415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634AB8-D99A-46A8-9512-DEBE6C54B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58897" y="1491703"/>
            <a:ext cx="1274206" cy="576262"/>
          </a:xfrm>
        </p:spPr>
        <p:txBody>
          <a:bodyPr/>
          <a:lstStyle/>
          <a:p>
            <a:r>
              <a:rPr lang="cs-CZ" dirty="0"/>
              <a:t>nažka</a:t>
            </a:r>
          </a:p>
        </p:txBody>
      </p:sp>
      <p:pic>
        <p:nvPicPr>
          <p:cNvPr id="14" name="Zástupný obsah 13" descr="Obsah obrázku ovoce, jedlá semena, slunečnice&#10;&#10;Popis byl vytvořen automaticky">
            <a:extLst>
              <a:ext uri="{FF2B5EF4-FFF2-40B4-BE49-F238E27FC236}">
                <a16:creationId xmlns:a16="http://schemas.microsoft.com/office/drawing/2014/main" id="{2D229F57-8510-4B89-8259-E7E33E8B71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454" y="2354759"/>
            <a:ext cx="4137990" cy="2694159"/>
          </a:xfrm>
        </p:spPr>
      </p:pic>
      <p:pic>
        <p:nvPicPr>
          <p:cNvPr id="16" name="Obrázek 15" descr="Obsah obrázku ovoce, jedlá semena, zelenina&#10;&#10;Popis byl vytvořen automaticky">
            <a:extLst>
              <a:ext uri="{FF2B5EF4-FFF2-40B4-BE49-F238E27FC236}">
                <a16:creationId xmlns:a16="http://schemas.microsoft.com/office/drawing/2014/main" id="{961053F5-04E3-4E83-8C98-B1AFEAD38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50" y="2354759"/>
            <a:ext cx="3262045" cy="269415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159530C3-4791-4526-B8D8-2A25A9AAA7B7}"/>
              </a:ext>
            </a:extLst>
          </p:cNvPr>
          <p:cNvSpPr txBox="1"/>
          <p:nvPr/>
        </p:nvSpPr>
        <p:spPr>
          <a:xfrm>
            <a:off x="9389096" y="1647502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obilka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510F91C-0DA9-4BD4-A50F-26260E1F0AB9}"/>
              </a:ext>
            </a:extLst>
          </p:cNvPr>
          <p:cNvSpPr txBox="1"/>
          <p:nvPr/>
        </p:nvSpPr>
        <p:spPr>
          <a:xfrm>
            <a:off x="801279" y="5335712"/>
            <a:ext cx="8851768" cy="1709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Nažka – obsahuje jedno semeno, oplodí kožovití - slunečnice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Oříšek – obsahuje jedno semeno, oplodí dřevnaté – líska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Obilka – obsahuje 1 semeno, blanité oplodí – pšenice, žito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1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233</Words>
  <Application>Microsoft Office PowerPoint</Application>
  <PresentationFormat>Širokoúhlá obrazovka</PresentationFormat>
  <Paragraphs>50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Wingdings 3</vt:lpstr>
      <vt:lpstr>Ion</vt:lpstr>
      <vt:lpstr>Plody a jejich šíření</vt:lpstr>
      <vt:lpstr>Semeno</vt:lpstr>
      <vt:lpstr>Druhy semen</vt:lpstr>
      <vt:lpstr>Plod</vt:lpstr>
      <vt:lpstr>Dužnaté plody</vt:lpstr>
      <vt:lpstr>Suché plody</vt:lpstr>
      <vt:lpstr>Pukavé suché plody</vt:lpstr>
      <vt:lpstr>Pukavé suché plody</vt:lpstr>
      <vt:lpstr>Nepukavé suché plody</vt:lpstr>
      <vt:lpstr>Šíření semen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Plody a jejich šíření</dc:title>
  <dc:creator>Šnircová Monika</dc:creator>
  <cp:lastModifiedBy>Šnircová Monika</cp:lastModifiedBy>
  <cp:revision>4</cp:revision>
  <dcterms:created xsi:type="dcterms:W3CDTF">2021-06-02T11:24:14Z</dcterms:created>
  <dcterms:modified xsi:type="dcterms:W3CDTF">2021-06-02T12:04:47Z</dcterms:modified>
</cp:coreProperties>
</file>