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7" d="100"/>
          <a:sy n="87" d="100"/>
        </p:scale>
        <p:origin x="499" y="-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CEB9-41E6-42D0-A169-23079735F5FA}" type="datetimeFigureOut">
              <a:rPr lang="cs-CZ" smtClean="0"/>
              <a:t>30.05.2021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96E04C63-9494-4302-8CA8-8C3F7538B587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62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CEB9-41E6-42D0-A169-23079735F5FA}" type="datetimeFigureOut">
              <a:rPr lang="cs-CZ" smtClean="0"/>
              <a:t>30.05.2021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4C63-9494-4302-8CA8-8C3F7538B5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050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CEB9-41E6-42D0-A169-23079735F5FA}" type="datetimeFigureOut">
              <a:rPr lang="cs-CZ" smtClean="0"/>
              <a:t>30.05.2021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4C63-9494-4302-8CA8-8C3F7538B5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386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CEB9-41E6-42D0-A169-23079735F5FA}" type="datetimeFigureOut">
              <a:rPr lang="cs-CZ" smtClean="0"/>
              <a:t>30.05.2021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4C63-9494-4302-8CA8-8C3F7538B58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723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CEB9-41E6-42D0-A169-23079735F5FA}" type="datetimeFigureOut">
              <a:rPr lang="cs-CZ" smtClean="0"/>
              <a:t>30.05.2021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4C63-9494-4302-8CA8-8C3F7538B5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689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CEB9-41E6-42D0-A169-23079735F5FA}" type="datetimeFigureOut">
              <a:rPr lang="cs-CZ" smtClean="0"/>
              <a:t>30.05.2021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4C63-9494-4302-8CA8-8C3F7538B58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89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CEB9-41E6-42D0-A169-23079735F5FA}" type="datetimeFigureOut">
              <a:rPr lang="cs-CZ" smtClean="0"/>
              <a:t>30.05.2021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4C63-9494-4302-8CA8-8C3F7538B5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762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CEB9-41E6-42D0-A169-23079735F5FA}" type="datetimeFigureOut">
              <a:rPr lang="cs-CZ" smtClean="0"/>
              <a:t>30.05.2021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4C63-9494-4302-8CA8-8C3F7538B58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33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CEB9-41E6-42D0-A169-23079735F5FA}" type="datetimeFigureOut">
              <a:rPr lang="cs-CZ" smtClean="0"/>
              <a:t>30.05.2021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4C63-9494-4302-8CA8-8C3F7538B5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560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CEB9-41E6-42D0-A169-23079735F5FA}" type="datetimeFigureOut">
              <a:rPr lang="cs-CZ" smtClean="0"/>
              <a:t>30.05.2021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4C63-9494-4302-8CA8-8C3F7538B5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751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CEB9-41E6-42D0-A169-23079735F5FA}" type="datetimeFigureOut">
              <a:rPr lang="cs-CZ" smtClean="0"/>
              <a:t>30.05.2021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4C63-9494-4302-8CA8-8C3F7538B5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428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1DB9CEB9-41E6-42D0-A169-23079735F5FA}" type="datetimeFigureOut">
              <a:rPr lang="cs-CZ" smtClean="0"/>
              <a:t>30.05.2021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04C63-9494-4302-8CA8-8C3F7538B587}" type="slidenum">
              <a:rPr lang="cs-CZ" smtClean="0"/>
              <a:t>‹#›</a:t>
            </a:fld>
            <a:endParaRPr lang="cs-CZ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693240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E06F9F-D227-488A-8037-5B4E788825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Pohlavní rozmnožování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197351E-8862-4317-9AB6-E71A59641D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Opylení a oplození</a:t>
            </a:r>
          </a:p>
        </p:txBody>
      </p:sp>
    </p:spTree>
    <p:extLst>
      <p:ext uri="{BB962C8B-B14F-4D97-AF65-F5344CB8AC3E}">
        <p14:creationId xmlns:p14="http://schemas.microsoft.com/office/powerpoint/2010/main" val="2161329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Picture 80">
            <a:extLst>
              <a:ext uri="{FF2B5EF4-FFF2-40B4-BE49-F238E27FC236}">
                <a16:creationId xmlns:a16="http://schemas.microsoft.com/office/drawing/2014/main" id="{2CE284CB-6F3E-4580-A46F-6A16895EDD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10FD6FA7-C4C8-43BC-9D6F-BE913BC954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5" name="Rectangle 84">
            <a:extLst>
              <a:ext uri="{FF2B5EF4-FFF2-40B4-BE49-F238E27FC236}">
                <a16:creationId xmlns:a16="http://schemas.microsoft.com/office/drawing/2014/main" id="{9FCE076F-81C8-402E-9FEF-15B3DA1994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8EB383BE-C88D-40DE-BB65-176AB7D919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436C427E-0CA7-47E4-8E55-EB594475A4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DA183417-D68B-4C9F-A578-172A7B2B8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55D570E4-540C-447D-9819-A57A385465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95" name="Rectangle 94">
            <a:extLst>
              <a:ext uri="{FF2B5EF4-FFF2-40B4-BE49-F238E27FC236}">
                <a16:creationId xmlns:a16="http://schemas.microsoft.com/office/drawing/2014/main" id="{82DD7A6B-48A7-43E7-80A6-38AA9E02D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7" name="Picture 96">
            <a:extLst>
              <a:ext uri="{FF2B5EF4-FFF2-40B4-BE49-F238E27FC236}">
                <a16:creationId xmlns:a16="http://schemas.microsoft.com/office/drawing/2014/main" id="{9F789644-0E34-46A6-8F19-D1241B489D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67A4AADD-B505-4A30-956E-DE666D4FA0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01" name="Rectangle 100">
            <a:extLst>
              <a:ext uri="{FF2B5EF4-FFF2-40B4-BE49-F238E27FC236}">
                <a16:creationId xmlns:a16="http://schemas.microsoft.com/office/drawing/2014/main" id="{4E17DBF2-758F-48F2-A870-0C1C445EC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78A8DD62-E013-4D1E-98A2-E8EED78124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A13D86E6-1F39-4DDC-9E27-887B0AB6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442832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F1F3CA7-E915-4F89-A1CC-CAA952B35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3750" y="1123294"/>
            <a:ext cx="2658856" cy="5810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3200" dirty="0" err="1"/>
              <a:t>Květ</a:t>
            </a:r>
            <a:endParaRPr lang="en-US" sz="320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E76F4E2-98C7-4CC1-BEF5-46C55A75E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5542" y="2268786"/>
            <a:ext cx="3648965" cy="2322264"/>
          </a:xfrm>
        </p:spPr>
        <p:txBody>
          <a:bodyPr vert="horz" lIns="91440" tIns="0" rIns="91440" bIns="45720" rtlCol="0" anchor="b"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err="1"/>
              <a:t>uvnitř</a:t>
            </a:r>
            <a:r>
              <a:rPr lang="en-US" dirty="0"/>
              <a:t> </a:t>
            </a:r>
            <a:r>
              <a:rPr lang="en-US" dirty="0" err="1"/>
              <a:t>květu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pohlavní</a:t>
            </a:r>
            <a:r>
              <a:rPr lang="en-US" dirty="0"/>
              <a:t> </a:t>
            </a:r>
            <a:r>
              <a:rPr lang="en-US" dirty="0" err="1"/>
              <a:t>orgány</a:t>
            </a:r>
            <a:r>
              <a:rPr lang="en-US" dirty="0"/>
              <a:t> – </a:t>
            </a:r>
            <a:r>
              <a:rPr lang="en-US" dirty="0" err="1"/>
              <a:t>tyčinky</a:t>
            </a:r>
            <a:r>
              <a:rPr lang="en-US" dirty="0"/>
              <a:t> a </a:t>
            </a:r>
            <a:r>
              <a:rPr lang="en-US" dirty="0" err="1"/>
              <a:t>pestík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V prašnících tyčinek dozrávají pylová zrna, po dozrání prašník praskne a uvolní pyl.</a:t>
            </a:r>
          </a:p>
          <a:p>
            <a:pPr algn="r"/>
            <a:endParaRPr lang="en-US" dirty="0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BFBF0F5D-6826-4D2F-9579-F4658B6D1A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3113" y="0"/>
            <a:ext cx="594852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Zástupný obsah 9">
            <a:extLst>
              <a:ext uri="{FF2B5EF4-FFF2-40B4-BE49-F238E27FC236}">
                <a16:creationId xmlns:a16="http://schemas.microsoft.com/office/drawing/2014/main" id="{A7F9EAFE-77DD-4AF0-BD84-0CB692A204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456" y="1483545"/>
            <a:ext cx="5975926" cy="4481944"/>
          </a:xfrm>
          <a:prstGeom prst="rect">
            <a:avLst/>
          </a:prstGeom>
          <a:ln w="12700">
            <a:noFill/>
          </a:ln>
        </p:spPr>
      </p:pic>
      <p:sp>
        <p:nvSpPr>
          <p:cNvPr id="109" name="Rectangle 108">
            <a:extLst>
              <a:ext uri="{FF2B5EF4-FFF2-40B4-BE49-F238E27FC236}">
                <a16:creationId xmlns:a16="http://schemas.microsoft.com/office/drawing/2014/main" id="{A87B2EEB-B25A-48B9-9F34-F6A0870AA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7920" y="236475"/>
            <a:ext cx="5439984" cy="6385049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AC66FC8F-89D7-40FD-BDFB-425AD573E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8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568EB7-1655-47AA-A4B9-694997C94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0323" y="1282452"/>
            <a:ext cx="2664361" cy="898774"/>
          </a:xfrm>
        </p:spPr>
        <p:txBody>
          <a:bodyPr/>
          <a:lstStyle/>
          <a:p>
            <a:r>
              <a:rPr lang="cs-CZ" dirty="0"/>
              <a:t>Opylení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A8D78258-FA1B-49DF-A6C6-79FC3E3D03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137" y="1649291"/>
            <a:ext cx="6251527" cy="3073725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73B4F49-6487-4A3D-84C4-47DF1C554B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75756" y="2671804"/>
            <a:ext cx="3458928" cy="3073725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Přenesení pylu z prašníku na bliznu.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Samosprašnost – rostliny jsou opyleny vlastním pylem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err="1"/>
              <a:t>Cizoprašnost</a:t>
            </a:r>
            <a:r>
              <a:rPr lang="cs-CZ" dirty="0"/>
              <a:t> – rostliny jsou opyleny pylem z jiné rostliny</a:t>
            </a:r>
          </a:p>
        </p:txBody>
      </p:sp>
    </p:spTree>
    <p:extLst>
      <p:ext uri="{BB962C8B-B14F-4D97-AF65-F5344CB8AC3E}">
        <p14:creationId xmlns:p14="http://schemas.microsoft.com/office/powerpoint/2010/main" val="381730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D2EC88-DEB7-44FF-B9E7-C3C52B4F0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Opylovači</a:t>
            </a:r>
          </a:p>
        </p:txBody>
      </p:sp>
      <p:pic>
        <p:nvPicPr>
          <p:cNvPr id="6" name="Zástupný obsah 5" descr="Obsah obrázku pták, kolibřík&#10;&#10;Popis byl vytvořen automaticky">
            <a:extLst>
              <a:ext uri="{FF2B5EF4-FFF2-40B4-BE49-F238E27FC236}">
                <a16:creationId xmlns:a16="http://schemas.microsoft.com/office/drawing/2014/main" id="{AEB8F9C8-53DA-49FB-B025-F503BA6F658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627" y="682422"/>
            <a:ext cx="3621882" cy="2410198"/>
          </a:xfrm>
        </p:spPr>
      </p:pic>
      <p:pic>
        <p:nvPicPr>
          <p:cNvPr id="8" name="Zástupný obsah 7" descr="Obsah obrázku hmyz, větev, jídlo&#10;&#10;Popis byl vytvořen automaticky">
            <a:extLst>
              <a:ext uri="{FF2B5EF4-FFF2-40B4-BE49-F238E27FC236}">
                <a16:creationId xmlns:a16="http://schemas.microsoft.com/office/drawing/2014/main" id="{FDA2F4FE-1A1C-414A-9EB2-C56995838FA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313" y="682422"/>
            <a:ext cx="3036851" cy="2410199"/>
          </a:xfrm>
        </p:spPr>
      </p:pic>
      <p:pic>
        <p:nvPicPr>
          <p:cNvPr id="10" name="Obrázek 9" descr="Obsah obrázku rostlina, květina&#10;&#10;Popis byl vytvořen automaticky">
            <a:extLst>
              <a:ext uri="{FF2B5EF4-FFF2-40B4-BE49-F238E27FC236}">
                <a16:creationId xmlns:a16="http://schemas.microsoft.com/office/drawing/2014/main" id="{321DF37B-DA49-406F-A294-837479F0EA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313" y="3533167"/>
            <a:ext cx="3630842" cy="2416160"/>
          </a:xfrm>
          <a:prstGeom prst="rect">
            <a:avLst/>
          </a:prstGeom>
        </p:spPr>
      </p:pic>
      <p:pic>
        <p:nvPicPr>
          <p:cNvPr id="12" name="Obrázek 11" descr="Obsah obrázku hmyz&#10;&#10;Popis byl vytvořen automaticky">
            <a:extLst>
              <a:ext uri="{FF2B5EF4-FFF2-40B4-BE49-F238E27FC236}">
                <a16:creationId xmlns:a16="http://schemas.microsoft.com/office/drawing/2014/main" id="{332858E6-3A96-4F06-BAE4-4242A3864AD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627" y="3533167"/>
            <a:ext cx="3630842" cy="241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654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CE284CB-6F3E-4580-A46F-6A16895EDD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0FD6FA7-C4C8-43BC-9D6F-BE913BC954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9FCE076F-81C8-402E-9FEF-15B3DA1994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EB383BE-C88D-40DE-BB65-176AB7D919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C302042-3044-4C0E-89A6-9A50237101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183F5AD-95D8-4E05-98FF-0E831F5B5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4E527AF-1AFF-43F5-AF98-0F3DE610C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D3C1206-777D-4825-88B0-E5A9CD7894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687CC0A4-C856-4E9E-8CD3-CBEA859086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8CDA2D2-C73C-444F-BC41-1D2D3DEA7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2178C27A-D130-4388-AF37-463786F4B8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CAA1534-DC72-4BA7-9175-B9AA333B31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0FA6DA9-1B56-4535-8F6A-8CC7C21D0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EE30ADB-5E22-4606-9B01-D2B27D528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4445" y="808056"/>
            <a:ext cx="2668106" cy="107722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/>
              <a:t>Oplození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6CFBAF9-AA00-42F1-8735-6B69125FEB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64444" y="2052116"/>
            <a:ext cx="2664217" cy="39978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1500" dirty="0"/>
              <a:t>- je </a:t>
            </a:r>
            <a:r>
              <a:rPr lang="en-US" sz="1500" dirty="0" err="1"/>
              <a:t>splynutí</a:t>
            </a:r>
            <a:r>
              <a:rPr lang="en-US" sz="1500" dirty="0"/>
              <a:t> </a:t>
            </a:r>
            <a:r>
              <a:rPr lang="en-US" sz="1500" dirty="0" err="1"/>
              <a:t>pylové</a:t>
            </a:r>
            <a:r>
              <a:rPr lang="en-US" sz="1500" dirty="0"/>
              <a:t> </a:t>
            </a:r>
            <a:r>
              <a:rPr lang="en-US" sz="1500" dirty="0" err="1"/>
              <a:t>láčky</a:t>
            </a:r>
            <a:r>
              <a:rPr lang="en-US" sz="1500" dirty="0"/>
              <a:t> s </a:t>
            </a:r>
            <a:r>
              <a:rPr lang="en-US" sz="1500" dirty="0" err="1"/>
              <a:t>vajíčkem</a:t>
            </a:r>
            <a:r>
              <a:rPr lang="en-US" sz="1500" dirty="0"/>
              <a:t> v </a:t>
            </a:r>
            <a:r>
              <a:rPr lang="en-US" sz="1500" dirty="0" err="1"/>
              <a:t>semeníku</a:t>
            </a:r>
            <a:endParaRPr lang="en-US" sz="1500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1500" dirty="0" err="1"/>
              <a:t>Průběh</a:t>
            </a:r>
            <a:r>
              <a:rPr lang="en-US" sz="1500" dirty="0"/>
              <a:t>: 1, </a:t>
            </a:r>
            <a:r>
              <a:rPr lang="en-US" sz="1500" dirty="0" err="1"/>
              <a:t>pylové</a:t>
            </a:r>
            <a:r>
              <a:rPr lang="en-US" sz="1500" dirty="0"/>
              <a:t> </a:t>
            </a:r>
            <a:r>
              <a:rPr lang="en-US" sz="1500" dirty="0" err="1"/>
              <a:t>zrno</a:t>
            </a:r>
            <a:r>
              <a:rPr lang="en-US" sz="1500" dirty="0"/>
              <a:t>, </a:t>
            </a:r>
            <a:r>
              <a:rPr lang="en-US" sz="1500" dirty="0" err="1"/>
              <a:t>které</a:t>
            </a:r>
            <a:r>
              <a:rPr lang="en-US" sz="1500" dirty="0"/>
              <a:t> se </a:t>
            </a:r>
            <a:r>
              <a:rPr lang="en-US" sz="1500" dirty="0" err="1"/>
              <a:t>dostalo</a:t>
            </a:r>
            <a:r>
              <a:rPr lang="en-US" sz="1500" dirty="0"/>
              <a:t> </a:t>
            </a:r>
            <a:r>
              <a:rPr lang="en-US" sz="1500" dirty="0" err="1"/>
              <a:t>na</a:t>
            </a:r>
            <a:r>
              <a:rPr lang="en-US" sz="1500" dirty="0"/>
              <a:t> </a:t>
            </a:r>
            <a:r>
              <a:rPr lang="en-US" sz="1500" dirty="0" err="1"/>
              <a:t>bliznu</a:t>
            </a:r>
            <a:r>
              <a:rPr lang="en-US" sz="1500" dirty="0"/>
              <a:t> , </a:t>
            </a:r>
            <a:r>
              <a:rPr lang="en-US" sz="1500" dirty="0" err="1"/>
              <a:t>vyklíčí</a:t>
            </a:r>
            <a:endParaRPr lang="en-US" sz="1500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1500" dirty="0"/>
              <a:t>                2, </a:t>
            </a:r>
            <a:r>
              <a:rPr lang="en-US" sz="1500" dirty="0" err="1"/>
              <a:t>Vyroste</a:t>
            </a:r>
            <a:r>
              <a:rPr lang="en-US" sz="1500" dirty="0"/>
              <a:t> </a:t>
            </a:r>
            <a:r>
              <a:rPr lang="en-US" sz="1500" dirty="0" err="1"/>
              <a:t>pylová</a:t>
            </a:r>
            <a:r>
              <a:rPr lang="en-US" sz="1500" dirty="0"/>
              <a:t> </a:t>
            </a:r>
            <a:r>
              <a:rPr lang="en-US" sz="1500" dirty="0" err="1"/>
              <a:t>láčka</a:t>
            </a:r>
            <a:r>
              <a:rPr lang="en-US" sz="1500" dirty="0"/>
              <a:t>, </a:t>
            </a:r>
            <a:r>
              <a:rPr lang="en-US" sz="1500" dirty="0" err="1"/>
              <a:t>která</a:t>
            </a:r>
            <a:r>
              <a:rPr lang="en-US" sz="1500" dirty="0"/>
              <a:t> </a:t>
            </a:r>
            <a:r>
              <a:rPr lang="en-US" sz="1500" dirty="0" err="1"/>
              <a:t>prorůstá</a:t>
            </a:r>
            <a:r>
              <a:rPr lang="en-US" sz="1500" dirty="0"/>
              <a:t> </a:t>
            </a:r>
            <a:r>
              <a:rPr lang="en-US" sz="1500" dirty="0" err="1"/>
              <a:t>čnělkou</a:t>
            </a:r>
            <a:r>
              <a:rPr lang="en-US" sz="1500" dirty="0"/>
              <a:t> do </a:t>
            </a:r>
            <a:r>
              <a:rPr lang="en-US" sz="1500" dirty="0" err="1"/>
              <a:t>semeníku</a:t>
            </a:r>
            <a:endParaRPr lang="en-US" sz="1500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1500" dirty="0"/>
              <a:t>                3, V </a:t>
            </a:r>
            <a:r>
              <a:rPr lang="en-US" sz="1500" dirty="0" err="1"/>
              <a:t>semeníku</a:t>
            </a:r>
            <a:r>
              <a:rPr lang="en-US" sz="1500" dirty="0"/>
              <a:t> </a:t>
            </a:r>
            <a:r>
              <a:rPr lang="en-US" sz="1500" dirty="0" err="1"/>
              <a:t>splyne</a:t>
            </a:r>
            <a:r>
              <a:rPr lang="en-US" sz="1500" dirty="0"/>
              <a:t> </a:t>
            </a:r>
            <a:r>
              <a:rPr lang="en-US" sz="1500" dirty="0" err="1"/>
              <a:t>pylová</a:t>
            </a:r>
            <a:r>
              <a:rPr lang="en-US" sz="1500" dirty="0"/>
              <a:t> </a:t>
            </a:r>
            <a:r>
              <a:rPr lang="en-US" sz="1500" dirty="0" err="1"/>
              <a:t>láčka</a:t>
            </a:r>
            <a:r>
              <a:rPr lang="en-US" sz="1500" dirty="0"/>
              <a:t> s </a:t>
            </a:r>
            <a:r>
              <a:rPr lang="en-US" sz="1500" dirty="0" err="1"/>
              <a:t>vajíčkem</a:t>
            </a:r>
            <a:r>
              <a:rPr lang="en-US" sz="1500" dirty="0"/>
              <a:t> a </a:t>
            </a:r>
            <a:r>
              <a:rPr lang="en-US" sz="1500" dirty="0" err="1"/>
              <a:t>vznikne</a:t>
            </a:r>
            <a:r>
              <a:rPr lang="en-US" sz="1500" dirty="0"/>
              <a:t> </a:t>
            </a:r>
            <a:r>
              <a:rPr lang="en-US" sz="1500" dirty="0" err="1"/>
              <a:t>semeno</a:t>
            </a:r>
            <a:r>
              <a:rPr lang="en-US" sz="1500" dirty="0"/>
              <a:t>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endParaRPr lang="en-US" sz="150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410BC7F-87B3-4CCB-9B94-347742870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151" y="0"/>
            <a:ext cx="595084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8ADD5F2C-549A-4296-BBEB-D2D09447B0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954" y="325458"/>
            <a:ext cx="4838172" cy="6206544"/>
          </a:xfrm>
          <a:prstGeom prst="rect">
            <a:avLst/>
          </a:prstGeom>
          <a:ln w="12700">
            <a:noFill/>
          </a:ln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A4660925-FEEF-4376-AB97-2A476C3BBA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6044" y="240175"/>
            <a:ext cx="5461080" cy="6371837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E1AD28C-96FE-4191-8A2F-7739CF978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074ACC1-0C43-45EF-99B1-0129D56CF2E9}"/>
              </a:ext>
            </a:extLst>
          </p:cNvPr>
          <p:cNvSpPr txBox="1"/>
          <p:nvPr/>
        </p:nvSpPr>
        <p:spPr>
          <a:xfrm flipH="1">
            <a:off x="9846944" y="641225"/>
            <a:ext cx="138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Pylová zrno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8431916-6047-469A-B3BE-CF37A15FF68B}"/>
              </a:ext>
            </a:extLst>
          </p:cNvPr>
          <p:cNvSpPr txBox="1"/>
          <p:nvPr/>
        </p:nvSpPr>
        <p:spPr>
          <a:xfrm>
            <a:off x="9618785" y="1861932"/>
            <a:ext cx="1063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Pylová láčka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BA86AA0-05CC-4FDA-A71A-B124A3AF30E6}"/>
              </a:ext>
            </a:extLst>
          </p:cNvPr>
          <p:cNvSpPr txBox="1"/>
          <p:nvPr/>
        </p:nvSpPr>
        <p:spPr>
          <a:xfrm flipH="1">
            <a:off x="6217919" y="2602523"/>
            <a:ext cx="1387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semeník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A0C6331-F846-4B0A-B6B6-AC0394C05AED}"/>
              </a:ext>
            </a:extLst>
          </p:cNvPr>
          <p:cNvSpPr txBox="1"/>
          <p:nvPr/>
        </p:nvSpPr>
        <p:spPr>
          <a:xfrm flipH="1">
            <a:off x="6263638" y="5213838"/>
            <a:ext cx="108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vajíčko</a:t>
            </a:r>
          </a:p>
        </p:txBody>
      </p:sp>
    </p:spTree>
    <p:extLst>
      <p:ext uri="{BB962C8B-B14F-4D97-AF65-F5344CB8AC3E}">
        <p14:creationId xmlns:p14="http://schemas.microsoft.com/office/powerpoint/2010/main" val="3961104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2C2D1F"/>
      </a:dk2>
      <a:lt2>
        <a:srgbClr val="FAF2C5"/>
      </a:lt2>
      <a:accent1>
        <a:srgbClr val="EA9736"/>
      </a:accent1>
      <a:accent2>
        <a:srgbClr val="EACF56"/>
      </a:accent2>
      <a:accent3>
        <a:srgbClr val="77D4D6"/>
      </a:accent3>
      <a:accent4>
        <a:srgbClr val="54AFDC"/>
      </a:accent4>
      <a:accent5>
        <a:srgbClr val="88C363"/>
      </a:accent5>
      <a:accent6>
        <a:srgbClr val="D9D899"/>
      </a:accent6>
      <a:hlink>
        <a:srgbClr val="A7A574"/>
      </a:hlink>
      <a:folHlink>
        <a:srgbClr val="8B887A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9B359FC9-1E88-4883-B31D-CCECAE2A7B3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0</TotalTime>
  <Words>114</Words>
  <Application>Microsoft Office PowerPoint</Application>
  <PresentationFormat>Širokoúhlá obrazovka</PresentationFormat>
  <Paragraphs>21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MS Shell Dlg 2</vt:lpstr>
      <vt:lpstr>Wingdings</vt:lpstr>
      <vt:lpstr>Wingdings 3</vt:lpstr>
      <vt:lpstr>Madison</vt:lpstr>
      <vt:lpstr>Pohlavní rozmnožování</vt:lpstr>
      <vt:lpstr>Květ</vt:lpstr>
      <vt:lpstr>Opylení</vt:lpstr>
      <vt:lpstr>Opylovači</vt:lpstr>
      <vt:lpstr>Oplození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Pohlavní rozmnožování</dc:title>
  <dc:creator>Šnircová Monika</dc:creator>
  <cp:lastModifiedBy>Šnircová Monika</cp:lastModifiedBy>
  <cp:revision>4</cp:revision>
  <dcterms:created xsi:type="dcterms:W3CDTF">2021-05-30T18:05:33Z</dcterms:created>
  <dcterms:modified xsi:type="dcterms:W3CDTF">2021-05-30T18:37:31Z</dcterms:modified>
</cp:coreProperties>
</file>