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1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39ADBA-F7D0-4B48-8214-57A62E431BCB}" type="datetimeFigureOut">
              <a:rPr lang="cs-CZ" smtClean="0"/>
              <a:t>02.06.2021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CAF8181-020B-4F8D-95D7-7487693FBC99}" type="slidenum">
              <a:rPr lang="cs-CZ" smtClean="0"/>
              <a:t>‹#›</a:t>
            </a:fld>
            <a:endParaRPr lang="cs-CZ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3441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9ADBA-F7D0-4B48-8214-57A62E431BCB}" type="datetimeFigureOut">
              <a:rPr lang="cs-CZ" smtClean="0"/>
              <a:t>02.06.2021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F8181-020B-4F8D-95D7-7487693FBC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169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9ADBA-F7D0-4B48-8214-57A62E431BCB}" type="datetimeFigureOut">
              <a:rPr lang="cs-CZ" smtClean="0"/>
              <a:t>02.06.2021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F8181-020B-4F8D-95D7-7487693FBC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5466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9ADBA-F7D0-4B48-8214-57A62E431BCB}" type="datetimeFigureOut">
              <a:rPr lang="cs-CZ" smtClean="0"/>
              <a:t>02.06.2021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F8181-020B-4F8D-95D7-7487693FBC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3966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9ADBA-F7D0-4B48-8214-57A62E431BCB}" type="datetimeFigureOut">
              <a:rPr lang="cs-CZ" smtClean="0"/>
              <a:t>02.06.2021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F8181-020B-4F8D-95D7-7487693FBC99}" type="slidenum">
              <a:rPr lang="cs-CZ" smtClean="0"/>
              <a:t>‹#›</a:t>
            </a:fld>
            <a:endParaRPr lang="cs-CZ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1789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9ADBA-F7D0-4B48-8214-57A62E431BCB}" type="datetimeFigureOut">
              <a:rPr lang="cs-CZ" smtClean="0"/>
              <a:t>02.06.2021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F8181-020B-4F8D-95D7-7487693FBC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3502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9ADBA-F7D0-4B48-8214-57A62E431BCB}" type="datetimeFigureOut">
              <a:rPr lang="cs-CZ" smtClean="0"/>
              <a:t>02.06.2021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F8181-020B-4F8D-95D7-7487693FBC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6553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9ADBA-F7D0-4B48-8214-57A62E431BCB}" type="datetimeFigureOut">
              <a:rPr lang="cs-CZ" smtClean="0"/>
              <a:t>02.06.2021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F8181-020B-4F8D-95D7-7487693FBC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3900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9ADBA-F7D0-4B48-8214-57A62E431BCB}" type="datetimeFigureOut">
              <a:rPr lang="cs-CZ" smtClean="0"/>
              <a:t>02.06.2021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F8181-020B-4F8D-95D7-7487693FBC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136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9ADBA-F7D0-4B48-8214-57A62E431BCB}" type="datetimeFigureOut">
              <a:rPr lang="cs-CZ" smtClean="0"/>
              <a:t>02.06.2021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F8181-020B-4F8D-95D7-7487693FBC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7021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9ADBA-F7D0-4B48-8214-57A62E431BCB}" type="datetimeFigureOut">
              <a:rPr lang="cs-CZ" smtClean="0"/>
              <a:t>02.06.2021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F8181-020B-4F8D-95D7-7487693FBC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4956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F039ADBA-F7D0-4B48-8214-57A62E431BCB}" type="datetimeFigureOut">
              <a:rPr lang="cs-CZ" smtClean="0"/>
              <a:t>02.06.2021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4CAF8181-020B-4F8D-95D7-7487693FBC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9404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eb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823260-1FC9-4DAE-851F-D2661B13C0A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Rozmnožovací soustava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0996209-22F6-442F-8573-A3CD82FC818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Ženské pohlavní ústrojí</a:t>
            </a:r>
          </a:p>
        </p:txBody>
      </p:sp>
    </p:spTree>
    <p:extLst>
      <p:ext uri="{BB962C8B-B14F-4D97-AF65-F5344CB8AC3E}">
        <p14:creationId xmlns:p14="http://schemas.microsoft.com/office/powerpoint/2010/main" val="15006037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98C702-AC40-45C9-ADC9-4BEF91C185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909" y="808055"/>
            <a:ext cx="3979205" cy="14533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z="3600" dirty="0"/>
              <a:t>Ženské pohlavní ústrojí</a:t>
            </a:r>
            <a:endParaRPr lang="en-US" sz="3600" dirty="0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831ABA85-765A-4111-86B7-12A477C3B5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9919" y="352552"/>
            <a:ext cx="4903087" cy="6152895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1B66A3F-97D8-4B4B-ADC8-3EB6DEB78D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2178" y="2261420"/>
            <a:ext cx="4002936" cy="363793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buFont typeface="Arial"/>
              <a:buChar char="•"/>
            </a:pPr>
            <a:r>
              <a:rPr lang="cs-CZ" dirty="0"/>
              <a:t> </a:t>
            </a:r>
            <a:r>
              <a:rPr lang="cs-CZ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 žen rozlišujeme zevní (vnější) a vnitřní pohlavní orgány (genitálie)</a:t>
            </a:r>
          </a:p>
          <a:p>
            <a:pPr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418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CF4909-B13E-46CF-87F8-D9715EE23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659" y="523188"/>
            <a:ext cx="4119514" cy="1240567"/>
          </a:xfrm>
        </p:spPr>
        <p:txBody>
          <a:bodyPr/>
          <a:lstStyle/>
          <a:p>
            <a:r>
              <a:rPr lang="cs-CZ" dirty="0"/>
              <a:t>Vnitřní pohlavní ústrojí</a:t>
            </a:r>
          </a:p>
        </p:txBody>
      </p:sp>
      <p:pic>
        <p:nvPicPr>
          <p:cNvPr id="8" name="Zástupný obsah 7" descr="Obsah obrázku oblečení, spodní prádlo&#10;&#10;Popis byl vytvořen automaticky">
            <a:extLst>
              <a:ext uri="{FF2B5EF4-FFF2-40B4-BE49-F238E27FC236}">
                <a16:creationId xmlns:a16="http://schemas.microsoft.com/office/drawing/2014/main" id="{11C4AC10-9284-4E74-B654-2E0C781D34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29" y="1097280"/>
            <a:ext cx="7513068" cy="3913559"/>
          </a:xfrm>
        </p:spPr>
      </p:pic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D05B2DD-67D4-4A82-8CE3-D45C2762EC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9303" y="2337847"/>
            <a:ext cx="5015059" cy="3996965"/>
          </a:xfrm>
        </p:spPr>
        <p:txBody>
          <a:bodyPr>
            <a:normAutofit fontScale="925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18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Vaječníky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cs-CZ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párový orgán velikosti větší švestky uložené v dutině břišní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cs-CZ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produkují – pohlavní buňky – vajíčka 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cs-CZ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nezralá od narození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cs-CZ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zrání kolem 12 – 15 roku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cs-CZ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do 45 let ženy – potom je činnost vaječníků ukončena a  dochází tzv. přechodu = klimakterium</a:t>
            </a:r>
          </a:p>
          <a:p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B2AA5862-A232-4C0F-AE96-0D6691DEB9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1987" y="4796902"/>
            <a:ext cx="1630904" cy="1630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97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B74E4C-0A26-49CB-A2D0-2E9D9228D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014324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Vaječníky</a:t>
            </a: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D958DE20-2BC1-445E-92F2-4BFCF33744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1525" y="2209656"/>
            <a:ext cx="5213350" cy="2438689"/>
          </a:xfrm>
        </p:spPr>
      </p:pic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E9BA1F8-C796-4635-AF8D-E4B4339EC6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1534" y="2300140"/>
            <a:ext cx="4402318" cy="3552020"/>
          </a:xfrm>
        </p:spPr>
        <p:txBody>
          <a:bodyPr/>
          <a:lstStyle/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cs-CZ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uvolnění zralého vajíčka = ovulace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cs-CZ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vajíčko je staré jako žena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cs-CZ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hormony – estrogen, progesteron, </a:t>
            </a:r>
            <a:r>
              <a:rPr lang="cs-CZ" sz="1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oxytocín</a:t>
            </a:r>
            <a:r>
              <a:rPr lang="cs-CZ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umožňuje stahy hladké svaloviny(při porodu)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73206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B3728D-4B9F-4679-9CDB-166A8F3D8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012" y="362933"/>
            <a:ext cx="2856320" cy="1465868"/>
          </a:xfrm>
        </p:spPr>
        <p:txBody>
          <a:bodyPr/>
          <a:lstStyle/>
          <a:p>
            <a:r>
              <a:rPr lang="cs-CZ" sz="40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Menstruace </a:t>
            </a:r>
            <a:br>
              <a:rPr lang="cs-CZ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cs-CZ" dirty="0"/>
          </a:p>
        </p:txBody>
      </p:sp>
      <p:pic>
        <p:nvPicPr>
          <p:cNvPr id="6" name="Zástupný obsah 5" descr="Obsah obrázku text, hodiny&#10;&#10;Popis byl vytvořen automaticky">
            <a:extLst>
              <a:ext uri="{FF2B5EF4-FFF2-40B4-BE49-F238E27FC236}">
                <a16:creationId xmlns:a16="http://schemas.microsoft.com/office/drawing/2014/main" id="{2516CD7B-B587-4D13-80C8-9411111C8A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2848" y="1095867"/>
            <a:ext cx="4019550" cy="3898964"/>
          </a:xfrm>
        </p:spPr>
      </p:pic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3D43FAD-B453-4FE4-8A3D-9BF13AB9F8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14779" y="1300900"/>
            <a:ext cx="7899662" cy="5194168"/>
          </a:xfrm>
        </p:spPr>
        <p:txBody>
          <a:bodyPr>
            <a:normAutofit fontScale="70000" lnSpcReduction="20000"/>
          </a:bodyPr>
          <a:lstStyle/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cs-CZ" sz="23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cyklus, který se pravidelně opakuje ovlivněný hormony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cs-CZ" sz="23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menstruace se u dívek objevuje kolem 12 roku a mizí kolem 45 roku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cs-CZ" sz="23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menstruační cyklus má 28 dní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cs-CZ" sz="23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prvních 5 dní – dochází ke krvácení, doprovázené často bolestmi břicha, někdy bolestmi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23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hlavy, nevolnosti…….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23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- žena krvácí, protože z těla odchází neoplozené vajíčko s částí děložní sliznice</a:t>
            </a: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cs-CZ" sz="23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14. dne se děloha prokrvuje</a:t>
            </a: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cs-CZ" sz="23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kolem 14. dne dochází k ovulaci – uvolnění zralého vajíčka z vaječníku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23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- pokud není vajíčko do 24 hodin oplodněno – odumírá</a:t>
            </a: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cs-CZ" sz="23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kolem 28. dne- dochází k vypuzení neoplozeného vajíčka z těla ven – menstruace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03380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68A5362-EC3B-4BE3-804B-E6B289AF8A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212AF4D-FD3E-4290-959C-7016A2BB7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8564" y="609600"/>
            <a:ext cx="3912583" cy="135636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dirty="0" err="1"/>
              <a:t>Vejcovod</a:t>
            </a:r>
            <a:endParaRPr lang="en-US" sz="3200" dirty="0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9D693797-31FC-4F23-9034-3791DCF5B1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687" y="1287780"/>
            <a:ext cx="6045576" cy="3536661"/>
          </a:xfrm>
          <a:prstGeom prst="rect">
            <a:avLst/>
          </a:prstGeom>
        </p:spPr>
      </p:pic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452D569-D618-4870-A136-DF1E603F86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07353" y="2213373"/>
            <a:ext cx="3912583" cy="1371600"/>
          </a:xfrm>
        </p:spPr>
        <p:txBody>
          <a:bodyPr vert="horz" lIns="91440" tIns="45720" rIns="91440" bIns="45720" rtlCol="0">
            <a:normAutofit/>
          </a:bodyPr>
          <a:lstStyle/>
          <a:p>
            <a:pPr indent="-182880">
              <a:lnSpc>
                <a:spcPct val="90000"/>
              </a:lnSpc>
              <a:buFont typeface="Corbel" pitchFamily="34" charset="0"/>
              <a:buChar char="•"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zralé vajíčko putuje </a:t>
            </a:r>
            <a:r>
              <a:rPr lang="cs-CZ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vejcovodem 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dělohy</a:t>
            </a:r>
          </a:p>
          <a:p>
            <a:pPr indent="-182880">
              <a:lnSpc>
                <a:spcPct val="90000"/>
              </a:lnSpc>
              <a:buFont typeface="Corbel" pitchFamily="34" charset="0"/>
              <a:buChar char="•"/>
            </a:pPr>
            <a:endParaRPr lang="en-US" sz="1600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9E8C3FF9-C818-4395-A6C2-5FA0B46445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507" y="3682426"/>
            <a:ext cx="5954688" cy="2778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486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E5A395-46A6-45C9-BFEA-5152AAC08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706" y="632298"/>
            <a:ext cx="3931920" cy="750975"/>
          </a:xfrm>
        </p:spPr>
        <p:txBody>
          <a:bodyPr/>
          <a:lstStyle/>
          <a:p>
            <a:r>
              <a:rPr lang="cs-CZ" dirty="0"/>
              <a:t>Děloha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39378F7-4CF9-48DA-BDC3-5386576AEE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7705" y="1920239"/>
            <a:ext cx="4971129" cy="3509599"/>
          </a:xfrm>
        </p:spPr>
        <p:txBody>
          <a:bodyPr>
            <a:normAutofit/>
          </a:bodyPr>
          <a:lstStyle/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nepárový orgán </a:t>
            </a:r>
            <a:r>
              <a:rPr lang="cs-CZ" sz="2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hruškovitého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tvaru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tvořena hladkou svalovinou, která dokáže </a:t>
            </a:r>
            <a:r>
              <a:rPr lang="cs-CZ" sz="2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zvětšovat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svůj objem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vstup do dělohy je chráněn děložním hrdlem (</a:t>
            </a:r>
            <a:r>
              <a:rPr lang="cs-CZ" sz="2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čípkem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cs-CZ" dirty="0"/>
          </a:p>
        </p:txBody>
      </p:sp>
      <p:pic>
        <p:nvPicPr>
          <p:cNvPr id="12" name="Zástupný obsah 11">
            <a:extLst>
              <a:ext uri="{FF2B5EF4-FFF2-40B4-BE49-F238E27FC236}">
                <a16:creationId xmlns:a16="http://schemas.microsoft.com/office/drawing/2014/main" id="{0D8C95AD-32D5-475A-8CAB-905836DC80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835" y="877395"/>
            <a:ext cx="4664075" cy="4664075"/>
          </a:xfrm>
        </p:spPr>
      </p:pic>
    </p:spTree>
    <p:extLst>
      <p:ext uri="{BB962C8B-B14F-4D97-AF65-F5344CB8AC3E}">
        <p14:creationId xmlns:p14="http://schemas.microsoft.com/office/powerpoint/2010/main" val="826016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D95E7D-9B7C-4A45-9844-6A7F2DFB1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5611" y="861610"/>
            <a:ext cx="3931920" cy="608972"/>
          </a:xfrm>
        </p:spPr>
        <p:txBody>
          <a:bodyPr/>
          <a:lstStyle/>
          <a:p>
            <a:r>
              <a:rPr lang="cs-CZ" dirty="0"/>
              <a:t>Pochva</a:t>
            </a: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0605B696-5CA2-485C-B17A-79B2246052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210" y="1096963"/>
            <a:ext cx="5079979" cy="4664075"/>
          </a:xfrm>
        </p:spPr>
      </p:pic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E13D85E-A5FA-4629-BE41-50EB9B39A6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7584" y="1979629"/>
            <a:ext cx="4377336" cy="3872531"/>
          </a:xfrm>
        </p:spPr>
        <p:txBody>
          <a:bodyPr/>
          <a:lstStyle/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neboli </a:t>
            </a:r>
            <a:r>
              <a:rPr lang="cs-CZ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vagína </a:t>
            </a:r>
            <a:endParaRPr lang="cs-CZ" sz="18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trubice dlouhá cca 8 cm, která je kryta kožními řasami = malé a velké  stydké  pysky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vrchol pysků = klitoris (</a:t>
            </a:r>
            <a:r>
              <a:rPr lang="cs-CZ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poštěváček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 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poševní vchod kryt </a:t>
            </a:r>
            <a:r>
              <a:rPr lang="cs-CZ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panenskou blánou 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hymen (do prvního pohlavního styku)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9EBF10CE-2857-4FC4-B820-1FEF8F9F09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210" y="3996964"/>
            <a:ext cx="2151147" cy="2168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602059"/>
      </p:ext>
    </p:extLst>
  </p:cSld>
  <p:clrMapOvr>
    <a:masterClrMapping/>
  </p:clrMapOvr>
</p:sld>
</file>

<file path=ppt/theme/theme1.xml><?xml version="1.0" encoding="utf-8"?>
<a:theme xmlns:a="http://schemas.openxmlformats.org/drawingml/2006/main" name="Základ">
  <a:themeElements>
    <a:clrScheme name="Červeno-oranžová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Zákla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Základ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D9D01AC2-EE7D-4E49-99EE-8E62E4E7E8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Základ</Template>
  <TotalTime>0</TotalTime>
  <Words>281</Words>
  <Application>Microsoft Office PowerPoint</Application>
  <PresentationFormat>Širokoúhlá obrazovka</PresentationFormat>
  <Paragraphs>37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3" baseType="lpstr">
      <vt:lpstr>Arial</vt:lpstr>
      <vt:lpstr>Calibri</vt:lpstr>
      <vt:lpstr>Corbel</vt:lpstr>
      <vt:lpstr>Wingdings</vt:lpstr>
      <vt:lpstr>Základ</vt:lpstr>
      <vt:lpstr>Rozmnožovací soustava</vt:lpstr>
      <vt:lpstr>Ženské pohlavní ústrojí</vt:lpstr>
      <vt:lpstr>Vnitřní pohlavní ústrojí</vt:lpstr>
      <vt:lpstr>Vaječníky</vt:lpstr>
      <vt:lpstr>Menstruace  </vt:lpstr>
      <vt:lpstr>Vejcovod</vt:lpstr>
      <vt:lpstr>Děloha</vt:lpstr>
      <vt:lpstr>Pochva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Rozmnožovací soustava</dc:title>
  <dc:creator>Šnircová Monika</dc:creator>
  <cp:lastModifiedBy>Šnircová Monika</cp:lastModifiedBy>
  <cp:revision>7</cp:revision>
  <dcterms:created xsi:type="dcterms:W3CDTF">2021-05-31T11:05:29Z</dcterms:created>
  <dcterms:modified xsi:type="dcterms:W3CDTF">2021-06-02T19:33:22Z</dcterms:modified>
</cp:coreProperties>
</file>