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sldIdLst>
    <p:sldId id="314" r:id="rId2"/>
    <p:sldId id="313" r:id="rId3"/>
    <p:sldId id="307" r:id="rId4"/>
    <p:sldId id="308" r:id="rId5"/>
    <p:sldId id="309" r:id="rId6"/>
    <p:sldId id="310" r:id="rId7"/>
    <p:sldId id="311" r:id="rId8"/>
  </p:sldIdLst>
  <p:sldSz cx="9144000" cy="6858000" type="screen4x3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sz="4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292929"/>
    <a:srgbClr val="FFFFCC"/>
    <a:srgbClr val="3399FF"/>
    <a:srgbClr val="FF0000"/>
    <a:srgbClr val="666699"/>
    <a:srgbClr val="93C5E1"/>
    <a:srgbClr val="C78F57"/>
    <a:srgbClr val="4D4D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40" autoAdjust="0"/>
    <p:restoredTop sz="94660" autoAdjust="0"/>
  </p:normalViewPr>
  <p:slideViewPr>
    <p:cSldViewPr snapToGrid="0">
      <p:cViewPr varScale="1">
        <p:scale>
          <a:sx n="78" d="100"/>
          <a:sy n="78" d="100"/>
        </p:scale>
        <p:origin x="-9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9.wmf"/><Relationship Id="rId4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7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19.wmf"/><Relationship Id="rId2" Type="http://schemas.openxmlformats.org/officeDocument/2006/relationships/image" Target="../media/image15.wmf"/><Relationship Id="rId1" Type="http://schemas.openxmlformats.org/officeDocument/2006/relationships/image" Target="../media/image7.wmf"/><Relationship Id="rId6" Type="http://schemas.openxmlformats.org/officeDocument/2006/relationships/image" Target="../media/image18.wmf"/><Relationship Id="rId5" Type="http://schemas.openxmlformats.org/officeDocument/2006/relationships/image" Target="../media/image5.wmf"/><Relationship Id="rId4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1E611A6E-A83C-48E0-98D6-F82C5D66837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sk-SK" altLang="cs-CZ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914F656C-D31A-4527-8E0F-BD50D284E12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sk-SK" altLang="cs-CZ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xmlns="" id="{97DE202D-FA94-4FD3-83C3-04EDE393108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xmlns="" id="{633DB5DA-0E68-4295-8CF7-AEA75065032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cs-CZ"/>
              <a:t>Klepnutím lze upravit styly předlohy textu</a:t>
            </a:r>
          </a:p>
          <a:p>
            <a:pPr lvl="1"/>
            <a:r>
              <a:rPr lang="sk-SK" altLang="cs-CZ"/>
              <a:t>Druhá úroveň</a:t>
            </a:r>
          </a:p>
          <a:p>
            <a:pPr lvl="2"/>
            <a:r>
              <a:rPr lang="sk-SK" altLang="cs-CZ"/>
              <a:t>Třetí úroveň</a:t>
            </a:r>
          </a:p>
          <a:p>
            <a:pPr lvl="3"/>
            <a:r>
              <a:rPr lang="sk-SK" altLang="cs-CZ"/>
              <a:t>Čtvrtá úroveň</a:t>
            </a:r>
          </a:p>
          <a:p>
            <a:pPr lvl="4"/>
            <a:r>
              <a:rPr lang="sk-SK" altLang="cs-CZ"/>
              <a:t>Pátá úroveň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xmlns="" id="{845150DB-AE4A-4C94-B7CC-B717871944F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sk-SK" altLang="cs-CZ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xmlns="" id="{034DE439-E371-4B66-9226-9535B17245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67A7F7A0-2060-4936-A714-F12F87C594CD}" type="slidenum">
              <a:rPr lang="sk-SK" altLang="cs-CZ"/>
              <a:pPr/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2C480DB-A192-4AEB-960E-2156D6249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1E1BCCF0-11DA-4A6C-AB7E-12D3EC73A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2601C6F-0D33-4470-BA65-5517D4F27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83D2AAF-9659-448C-BDD2-A91DFA688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1256463-92FF-4D60-A633-2E204F54B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84A03-282B-4AE5-9886-37CEC543B128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xmlns="" val="3925956930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5AE00BB-DA5A-445A-85D5-8CE86AF78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411C71C7-41CF-47D9-96B8-D9921F06E4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493B445-685B-4042-AFA6-A30D27534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07832EC-4828-4E6F-B30C-9EB76C9C3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5AE5B9A-C1FA-485D-B67A-421ACCFE9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5352F-C970-43D5-93F4-F3AC8E9466E7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xmlns="" val="1081546516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D73F2D7C-DABC-4644-8DB9-9E6547C1A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D85DC9C5-76D8-475D-9D9D-FD4087CA8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CFFB232-1259-4183-98C6-F5601A244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9529A93-3082-4264-A4E6-9E6D388E6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3CA9B83-A750-426F-B815-674A772A7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37DED-7535-44A3-8E6E-7996C92B8662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xmlns="" val="3150097091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B4011C7-BF34-4C2E-8E26-8DF344DF4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8123B92-B179-499B-95A5-2285B7A96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002129B-29DC-4A2F-B0F6-D02BE51E6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AAC0B48-A097-4C90-826C-A6FCA6856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34530D58-2677-41FE-9A3F-80CA3CFFD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81402-11CB-4BD7-8E1F-389CB40DE961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xmlns="" val="2904973980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EA0E69F-3C29-4D4A-9233-D0DB7C7F1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DFF80F37-B33B-4765-A35D-31EECA0C3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2030BA6-6F87-4A42-B0B6-223A68C2B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27F8A707-6AA0-4FD6-AB59-74F0B4CBD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A2E453D-33CF-47C0-98EB-D79361A15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5E800-8580-4384-B87D-031F77C8E2AF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xmlns="" val="202387352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2035ADC-CCED-4308-8C9D-93C263E8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893ED71-7E45-4E44-944E-635FFDDF7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FBB980CB-1F4B-46B8-98FF-516EF6A89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F0A79FBB-0F9D-45AB-88A7-2433A426F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5BB281A1-06C6-4813-AC94-B732E9FE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16EBA31D-ECF5-4254-8DDD-BFA865A25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4C05C-0147-4A11-A9E2-72D7BC337055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xmlns="" val="3951020351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62E39AF-9C17-428E-8E17-C55C9FD9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BFDAA1D1-7816-416E-B051-44DFF7DBA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AA425E45-3F93-4D4E-AFCB-C23D01EC1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95BDFB25-7AD8-4864-AE57-240C9E3E60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845DB046-D43A-4FC1-B824-BD836E2153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4840D13C-B23E-41C7-9BF1-10465A383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36A6A789-13E7-4A46-A338-4CA427EAF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3D85B717-8CA2-4EA5-86E3-A7E5BF82D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47AC2-1A23-4568-82F4-5B6BA9CBC545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xmlns="" val="3213526262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4779364-B92A-4246-BD19-7ED0FD8FB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884C4F2C-C13C-434C-BD1A-0953116C9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C64194E3-5CB9-42D7-A86F-0FABAD1B1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837516E1-A99A-469C-801C-718362E8B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54650-9617-4DAC-A31B-9BA9E4132AE6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xmlns="" val="2810239926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EF430F06-D3BA-4959-8579-476454DB7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F7FF2D84-F44A-477D-91C8-653680D9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1CC26F8F-9E95-4A09-8DE5-02924B7A7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EA97A-4E82-4B87-9CD8-CA571D3FB9E1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xmlns="" val="160258741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B637836-53F2-40A1-AFB5-AFC4B970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14E7D85-F263-4C51-9806-06DAACB7C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2BB319EF-30D0-45CA-936F-AE0831186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AD2DE131-7B96-4E09-A11D-001CA11E3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6D3278DF-4CF4-43B2-A0D1-76106196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55535C8A-E48E-4C37-875C-97C325F5F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6E269-7F8A-4FB3-8F92-DD33D3447672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xmlns="" val="2256259415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4376DFB-EAEA-4D46-86EB-4C553606E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DA584E84-24C1-47C4-82D5-ECE90AFFB1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1E473E28-12D8-4577-8BA9-7CC5FDB54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1D342C9C-702C-4EEC-90CA-81FE52277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07C52045-8E58-4EDE-A3CD-F2123635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E5B1AAB1-91DD-4E13-AC3C-002D76CC3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07BA1-4ECA-4D83-AD83-8847FB4CF31C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xmlns="" val="1910292426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116BE20B-2DD9-4349-80EC-E7AB5E39B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5927D730-F224-4704-A5DE-705B39959A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cs-CZ"/>
              <a:t>Klepnutím lze upravit styly předlohy textu</a:t>
            </a:r>
          </a:p>
          <a:p>
            <a:pPr lvl="1"/>
            <a:r>
              <a:rPr lang="sk-SK" altLang="cs-CZ"/>
              <a:t>Druhá úroveň</a:t>
            </a:r>
          </a:p>
          <a:p>
            <a:pPr lvl="2"/>
            <a:r>
              <a:rPr lang="sk-SK" altLang="cs-CZ"/>
              <a:t>Třetí úroveň</a:t>
            </a:r>
          </a:p>
          <a:p>
            <a:pPr lvl="3"/>
            <a:r>
              <a:rPr lang="sk-SK" altLang="cs-CZ"/>
              <a:t>Čtvrtá úroveň</a:t>
            </a:r>
          </a:p>
          <a:p>
            <a:pPr lvl="4"/>
            <a:r>
              <a:rPr lang="sk-SK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FA360D17-6489-4AFF-84FA-CDD3792100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sk-SK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3A9D3E6D-C44F-4A36-A897-70E9182570C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sk-SK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0C47D4EF-5D65-4107-B6A4-60C916103E8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07CCB24F-DF34-4286-BBA8-5C7E75C9B53D}" type="slidenum">
              <a:rPr lang="sk-SK" altLang="cs-CZ"/>
              <a:pPr/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4" name="Object 2">
            <a:extLst>
              <a:ext uri="{FF2B5EF4-FFF2-40B4-BE49-F238E27FC236}">
                <a16:creationId xmlns:a16="http://schemas.microsoft.com/office/drawing/2014/main" xmlns="" id="{7F3A91DE-0D90-4969-8225-6BC860FE389D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9142413" cy="6856413"/>
        </p:xfrm>
        <a:graphic>
          <a:graphicData uri="http://schemas.openxmlformats.org/presentationml/2006/ole">
            <p:oleObj spid="_x0000_s79875" name="Snímek" r:id="rId3" imgW="5359784" imgH="4020323" progId="PowerPoint.Slide.8">
              <p:embed/>
            </p:oleObj>
          </a:graphicData>
        </a:graphic>
      </p:graphicFrame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4" name="Rectangle 6">
            <a:extLst>
              <a:ext uri="{FF2B5EF4-FFF2-40B4-BE49-F238E27FC236}">
                <a16:creationId xmlns:a16="http://schemas.microsoft.com/office/drawing/2014/main" xmlns="" id="{8378C4E8-3462-4597-9F5B-0A5264B4B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0" y="166688"/>
            <a:ext cx="5021263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600" tIns="46038" rIns="21600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ct val="25000"/>
              </a:spcAft>
            </a:pPr>
            <a:r>
              <a:rPr lang="sk-SK" altLang="cs-CZ" sz="3300" b="0"/>
              <a:t>Formy mechanické energie...</a:t>
            </a:r>
            <a:r>
              <a:rPr lang="sk-SK" altLang="cs-CZ" sz="3300" i="1"/>
              <a:t> </a:t>
            </a:r>
            <a:endParaRPr lang="sk-SK" altLang="cs-CZ" sz="3200" b="0"/>
          </a:p>
        </p:txBody>
      </p:sp>
      <p:graphicFrame>
        <p:nvGraphicFramePr>
          <p:cNvPr id="78877" name="Object 29">
            <a:extLst>
              <a:ext uri="{FF2B5EF4-FFF2-40B4-BE49-F238E27FC236}">
                <a16:creationId xmlns:a16="http://schemas.microsoft.com/office/drawing/2014/main" xmlns="" id="{AA0C0DE2-C670-484D-AEE8-8041253622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76525" y="850900"/>
          <a:ext cx="4048125" cy="2854325"/>
        </p:xfrm>
        <a:graphic>
          <a:graphicData uri="http://schemas.openxmlformats.org/presentationml/2006/ole">
            <p:oleObj spid="_x0000_s78882" name="CorelPhotoPaint.Image.8" r:id="rId3" imgW="4032512" imgH="2843790" progId="">
              <p:embed/>
            </p:oleObj>
          </a:graphicData>
        </a:graphic>
      </p:graphicFrame>
      <p:graphicFrame>
        <p:nvGraphicFramePr>
          <p:cNvPr id="78874" name="Object 26">
            <a:extLst>
              <a:ext uri="{FF2B5EF4-FFF2-40B4-BE49-F238E27FC236}">
                <a16:creationId xmlns:a16="http://schemas.microsoft.com/office/drawing/2014/main" xmlns="" id="{8C15DB1F-A6F4-4249-97B0-D34FD563D0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73350" y="850900"/>
          <a:ext cx="4049713" cy="2852738"/>
        </p:xfrm>
        <a:graphic>
          <a:graphicData uri="http://schemas.openxmlformats.org/presentationml/2006/ole">
            <p:oleObj spid="_x0000_s78883" name="CorelPhotoPaint.Image.8" r:id="rId4" imgW="4050800" imgH="2852934" progId="">
              <p:embed/>
            </p:oleObj>
          </a:graphicData>
        </a:graphic>
      </p:graphicFrame>
      <p:graphicFrame>
        <p:nvGraphicFramePr>
          <p:cNvPr id="78878" name="Object 30">
            <a:extLst>
              <a:ext uri="{FF2B5EF4-FFF2-40B4-BE49-F238E27FC236}">
                <a16:creationId xmlns:a16="http://schemas.microsoft.com/office/drawing/2014/main" xmlns="" id="{E628C226-61C3-4DBE-8538-5351CC6BF5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33463" y="3795713"/>
          <a:ext cx="4049712" cy="2852737"/>
        </p:xfrm>
        <a:graphic>
          <a:graphicData uri="http://schemas.openxmlformats.org/presentationml/2006/ole">
            <p:oleObj spid="_x0000_s78884" name="CorelPhotoPaint.Image.8" r:id="rId5" imgW="4050800" imgH="2852934" progId="">
              <p:embed/>
            </p:oleObj>
          </a:graphicData>
        </a:graphic>
      </p:graphicFrame>
      <p:graphicFrame>
        <p:nvGraphicFramePr>
          <p:cNvPr id="78872" name="Object 24">
            <a:extLst>
              <a:ext uri="{FF2B5EF4-FFF2-40B4-BE49-F238E27FC236}">
                <a16:creationId xmlns:a16="http://schemas.microsoft.com/office/drawing/2014/main" xmlns="" id="{FBDA699C-7D6F-4C99-B32F-EEF0233DBB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2950" y="3775075"/>
          <a:ext cx="4338638" cy="2854325"/>
        </p:xfrm>
        <a:graphic>
          <a:graphicData uri="http://schemas.openxmlformats.org/presentationml/2006/ole">
            <p:oleObj spid="_x0000_s78885" name="CorelPhotoPaint.Image.8" r:id="rId6" imgW="6611125" imgH="2404877" progId="">
              <p:embed/>
            </p:oleObj>
          </a:graphicData>
        </a:graphic>
      </p:graphicFrame>
      <p:sp>
        <p:nvSpPr>
          <p:cNvPr id="78879" name="Rectangle 31">
            <a:extLst>
              <a:ext uri="{FF2B5EF4-FFF2-40B4-BE49-F238E27FC236}">
                <a16:creationId xmlns:a16="http://schemas.microsoft.com/office/drawing/2014/main" xmlns="" id="{F965A5A9-CC7F-4B26-A0EB-D6AE3DC44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1938" y="863600"/>
            <a:ext cx="15589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600" tIns="46038" rIns="21600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ct val="25000"/>
              </a:spcAft>
            </a:pPr>
            <a:r>
              <a:rPr lang="sk-SK" altLang="cs-CZ" sz="3000" b="0" i="1">
                <a:solidFill>
                  <a:srgbClr val="292929"/>
                </a:solidFill>
              </a:rPr>
              <a:t>polohová</a:t>
            </a:r>
            <a:r>
              <a:rPr lang="sk-SK" altLang="cs-CZ" sz="3000" i="1">
                <a:solidFill>
                  <a:srgbClr val="292929"/>
                </a:solidFill>
              </a:rPr>
              <a:t> </a:t>
            </a:r>
            <a:endParaRPr lang="sk-SK" altLang="cs-CZ" sz="3000" b="0" i="1">
              <a:solidFill>
                <a:srgbClr val="292929"/>
              </a:solidFill>
            </a:endParaRPr>
          </a:p>
        </p:txBody>
      </p:sp>
      <p:graphicFrame>
        <p:nvGraphicFramePr>
          <p:cNvPr id="78881" name="Object 33">
            <a:extLst>
              <a:ext uri="{FF2B5EF4-FFF2-40B4-BE49-F238E27FC236}">
                <a16:creationId xmlns:a16="http://schemas.microsoft.com/office/drawing/2014/main" xmlns="" id="{B8332A80-CD64-465E-A5E3-4C3640105A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67300" y="3776663"/>
          <a:ext cx="3708400" cy="2854325"/>
        </p:xfrm>
        <a:graphic>
          <a:graphicData uri="http://schemas.openxmlformats.org/presentationml/2006/ole">
            <p:oleObj spid="_x0000_s78886" name="CorelPhotoPaint.Image.8" r:id="rId7" imgW="6611125" imgH="2404877" progId="">
              <p:embed/>
            </p:oleObj>
          </a:graphicData>
        </a:graphic>
      </p:graphicFrame>
      <p:sp>
        <p:nvSpPr>
          <p:cNvPr id="78880" name="Rectangle 32">
            <a:extLst>
              <a:ext uri="{FF2B5EF4-FFF2-40B4-BE49-F238E27FC236}">
                <a16:creationId xmlns:a16="http://schemas.microsoft.com/office/drawing/2014/main" xmlns="" id="{7046CC94-6868-42C5-B348-044F08838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0888" y="3916363"/>
            <a:ext cx="16224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600" tIns="46038" rIns="21600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ct val="25000"/>
              </a:spcAft>
            </a:pPr>
            <a:r>
              <a:rPr lang="sk-SK" altLang="cs-CZ" sz="3000" b="0" i="1">
                <a:solidFill>
                  <a:srgbClr val="292929"/>
                </a:solidFill>
              </a:rPr>
              <a:t>pohybová</a:t>
            </a:r>
            <a:r>
              <a:rPr lang="sk-SK" altLang="cs-CZ" sz="3000" i="1">
                <a:solidFill>
                  <a:srgbClr val="292929"/>
                </a:solidFill>
              </a:rPr>
              <a:t> </a:t>
            </a:r>
            <a:endParaRPr lang="sk-SK" altLang="cs-CZ" sz="3000" b="0" i="1">
              <a:solidFill>
                <a:srgbClr val="29292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8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8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8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8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78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8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4" grpId="0" build="p"/>
      <p:bldP spid="78879" grpId="0" build="p"/>
      <p:bldP spid="7888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11" name="Group 7">
            <a:extLst>
              <a:ext uri="{FF2B5EF4-FFF2-40B4-BE49-F238E27FC236}">
                <a16:creationId xmlns:a16="http://schemas.microsoft.com/office/drawing/2014/main" xmlns="" id="{90168480-3BC9-4031-87AC-D04F60C6A4B4}"/>
              </a:ext>
            </a:extLst>
          </p:cNvPr>
          <p:cNvGrpSpPr>
            <a:grpSpLocks/>
          </p:cNvGrpSpPr>
          <p:nvPr/>
        </p:nvGrpSpPr>
        <p:grpSpPr bwMode="auto">
          <a:xfrm>
            <a:off x="620713" y="4479925"/>
            <a:ext cx="1790700" cy="849313"/>
            <a:chOff x="537" y="1155"/>
            <a:chExt cx="1128" cy="535"/>
          </a:xfrm>
        </p:grpSpPr>
        <p:sp>
          <p:nvSpPr>
            <p:cNvPr id="72712" name="Rectangle 8">
              <a:extLst>
                <a:ext uri="{FF2B5EF4-FFF2-40B4-BE49-F238E27FC236}">
                  <a16:creationId xmlns:a16="http://schemas.microsoft.com/office/drawing/2014/main" xmlns="" id="{5EF249C6-7043-485B-B402-2CB5157DF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" y="1155"/>
              <a:ext cx="1128" cy="364"/>
            </a:xfrm>
            <a:prstGeom prst="rect">
              <a:avLst/>
            </a:prstGeom>
            <a:pattFill prst="weave">
              <a:fgClr>
                <a:srgbClr val="333399">
                  <a:alpha val="48000"/>
                </a:srgbClr>
              </a:fgClr>
              <a:bgClr>
                <a:schemeClr val="bg2">
                  <a:alpha val="48000"/>
                </a:schemeClr>
              </a:bgClr>
            </a:pattFill>
            <a:ln w="28575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2713" name="Oval 9">
              <a:extLst>
                <a:ext uri="{FF2B5EF4-FFF2-40B4-BE49-F238E27FC236}">
                  <a16:creationId xmlns:a16="http://schemas.microsoft.com/office/drawing/2014/main" xmlns="" id="{E325E919-6527-47B4-9685-D993D3C6B94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7" y="1460"/>
              <a:ext cx="229" cy="230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5F5F5F">
                    <a:gamma/>
                    <a:tint val="1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2714" name="Oval 10">
              <a:extLst>
                <a:ext uri="{FF2B5EF4-FFF2-40B4-BE49-F238E27FC236}">
                  <a16:creationId xmlns:a16="http://schemas.microsoft.com/office/drawing/2014/main" xmlns="" id="{1FCA1FF5-3AEA-4D11-BE16-F1AD3B2AABB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72" y="1460"/>
              <a:ext cx="229" cy="230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5F5F5F">
                    <a:gamma/>
                    <a:tint val="1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72715" name="Rectangle 11">
            <a:extLst>
              <a:ext uri="{FF2B5EF4-FFF2-40B4-BE49-F238E27FC236}">
                <a16:creationId xmlns:a16="http://schemas.microsoft.com/office/drawing/2014/main" xmlns="" id="{4034E485-CD70-48C5-B149-E1E308596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88" y="166688"/>
            <a:ext cx="8164512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600" tIns="46038" rIns="21600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ct val="25000"/>
              </a:spcAft>
            </a:pPr>
            <a:r>
              <a:rPr lang="sk-SK" altLang="cs-CZ" sz="3300" b="0"/>
              <a:t>Na vozík s hmotností  </a:t>
            </a:r>
            <a:r>
              <a:rPr lang="sk-SK" altLang="cs-CZ" sz="3300" b="0" i="1"/>
              <a:t>m  </a:t>
            </a:r>
            <a:r>
              <a:rPr lang="sk-SK" altLang="cs-CZ" sz="3300" b="0"/>
              <a:t>působí stálá síla  </a:t>
            </a:r>
            <a:r>
              <a:rPr lang="sk-SK" altLang="cs-CZ" sz="3300" i="1"/>
              <a:t>F</a:t>
            </a:r>
            <a:r>
              <a:rPr lang="sk-SK" altLang="cs-CZ" sz="3300" b="0"/>
              <a:t>...</a:t>
            </a:r>
            <a:r>
              <a:rPr lang="sk-SK" altLang="cs-CZ" sz="3300" i="1"/>
              <a:t> </a:t>
            </a:r>
          </a:p>
          <a:p>
            <a:r>
              <a:rPr lang="sk-SK" altLang="cs-CZ" sz="3200" b="0"/>
              <a:t>Podle 2. Newtonova pohybového zákona se vozík</a:t>
            </a:r>
          </a:p>
          <a:p>
            <a:r>
              <a:rPr lang="sk-SK" altLang="cs-CZ" sz="3200" b="0"/>
              <a:t>pohybuje rovnoměrně zrychleně </a:t>
            </a:r>
          </a:p>
        </p:txBody>
      </p:sp>
      <p:sp>
        <p:nvSpPr>
          <p:cNvPr id="72716" name="Text Box 12">
            <a:extLst>
              <a:ext uri="{FF2B5EF4-FFF2-40B4-BE49-F238E27FC236}">
                <a16:creationId xmlns:a16="http://schemas.microsoft.com/office/drawing/2014/main" xmlns="" id="{F77076FF-1A8A-45B8-A51B-2E9B29AED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6103938"/>
            <a:ext cx="7875588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rIns="18000">
            <a:spAutoFit/>
          </a:bodyPr>
          <a:lstStyle/>
          <a:p>
            <a:r>
              <a:rPr lang="sk-SK" altLang="cs-CZ" sz="3300" b="0"/>
              <a:t>Velikost rychlosti pohybu vozíku se zvětšuje...</a:t>
            </a:r>
          </a:p>
        </p:txBody>
      </p:sp>
      <p:sp>
        <p:nvSpPr>
          <p:cNvPr id="72717" name="Line 13">
            <a:extLst>
              <a:ext uri="{FF2B5EF4-FFF2-40B4-BE49-F238E27FC236}">
                <a16:creationId xmlns:a16="http://schemas.microsoft.com/office/drawing/2014/main" xmlns="" id="{75185889-1DAE-4D14-BACA-1A4ED13DC72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3000" y="4772025"/>
            <a:ext cx="16510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oval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72718" name="Object 14">
            <a:extLst>
              <a:ext uri="{FF2B5EF4-FFF2-40B4-BE49-F238E27FC236}">
                <a16:creationId xmlns:a16="http://schemas.microsoft.com/office/drawing/2014/main" xmlns="" id="{325EC09A-EE74-4AD5-8BBE-0591AD59E6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3550" y="4156075"/>
          <a:ext cx="495300" cy="495300"/>
        </p:xfrm>
        <a:graphic>
          <a:graphicData uri="http://schemas.openxmlformats.org/presentationml/2006/ole">
            <p:oleObj spid="_x0000_s72730" name="Rovnica" r:id="rId3" imgW="164885" imgH="164885" progId="Equation.3">
              <p:embed/>
            </p:oleObj>
          </a:graphicData>
        </a:graphic>
      </p:graphicFrame>
      <p:grpSp>
        <p:nvGrpSpPr>
          <p:cNvPr id="72719" name="Group 15">
            <a:extLst>
              <a:ext uri="{FF2B5EF4-FFF2-40B4-BE49-F238E27FC236}">
                <a16:creationId xmlns:a16="http://schemas.microsoft.com/office/drawing/2014/main" xmlns="" id="{1066E771-E605-446F-BCF0-ACCF00FC03EE}"/>
              </a:ext>
            </a:extLst>
          </p:cNvPr>
          <p:cNvGrpSpPr>
            <a:grpSpLocks/>
          </p:cNvGrpSpPr>
          <p:nvPr/>
        </p:nvGrpSpPr>
        <p:grpSpPr bwMode="auto">
          <a:xfrm>
            <a:off x="622300" y="4475163"/>
            <a:ext cx="1790700" cy="849312"/>
            <a:chOff x="392" y="2369"/>
            <a:chExt cx="1128" cy="535"/>
          </a:xfrm>
        </p:grpSpPr>
        <p:sp>
          <p:nvSpPr>
            <p:cNvPr id="72720" name="Rectangle 16">
              <a:extLst>
                <a:ext uri="{FF2B5EF4-FFF2-40B4-BE49-F238E27FC236}">
                  <a16:creationId xmlns:a16="http://schemas.microsoft.com/office/drawing/2014/main" xmlns="" id="{C72AE76D-F635-4B2A-97D7-335806CB2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" y="2369"/>
              <a:ext cx="1128" cy="364"/>
            </a:xfrm>
            <a:prstGeom prst="rect">
              <a:avLst/>
            </a:prstGeom>
            <a:pattFill prst="weave">
              <a:fgClr>
                <a:srgbClr val="333399"/>
              </a:fgClr>
              <a:bgClr>
                <a:schemeClr val="bg2"/>
              </a:bgClr>
            </a:pattFill>
            <a:ln w="2857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2721" name="Oval 17">
              <a:extLst>
                <a:ext uri="{FF2B5EF4-FFF2-40B4-BE49-F238E27FC236}">
                  <a16:creationId xmlns:a16="http://schemas.microsoft.com/office/drawing/2014/main" xmlns="" id="{E5A6159E-ED7E-4BF5-BDD6-1D0E31AE1DE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2" y="2674"/>
              <a:ext cx="229" cy="230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5F5F5F">
                    <a:gamma/>
                    <a:tint val="1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2722" name="Oval 18">
              <a:extLst>
                <a:ext uri="{FF2B5EF4-FFF2-40B4-BE49-F238E27FC236}">
                  <a16:creationId xmlns:a16="http://schemas.microsoft.com/office/drawing/2014/main" xmlns="" id="{40827D58-FE01-4665-AFCD-7845DF1F16A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27" y="2674"/>
              <a:ext cx="229" cy="230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5F5F5F">
                    <a:gamma/>
                    <a:tint val="1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72724" name="Rectangle 20">
            <a:extLst>
              <a:ext uri="{FF2B5EF4-FFF2-40B4-BE49-F238E27FC236}">
                <a16:creationId xmlns:a16="http://schemas.microsoft.com/office/drawing/2014/main" xmlns="" id="{BCB896E4-BEC9-4544-AF04-FA436E0EE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63" y="5345113"/>
            <a:ext cx="8270875" cy="120650"/>
          </a:xfrm>
          <a:prstGeom prst="rect">
            <a:avLst/>
          </a:prstGeom>
          <a:pattFill prst="dkUpDiag">
            <a:fgClr>
              <a:srgbClr val="292929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0069 L 0.54011 0.00069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97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4166 3.33333E-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0.5375 3.7037E-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2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5" grpId="0" uiExpand="1" build="p"/>
      <p:bldP spid="727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2">
            <a:extLst>
              <a:ext uri="{FF2B5EF4-FFF2-40B4-BE49-F238E27FC236}">
                <a16:creationId xmlns:a16="http://schemas.microsoft.com/office/drawing/2014/main" xmlns="" id="{AA118920-FC0D-43D6-BF6B-013C78F819A0}"/>
              </a:ext>
            </a:extLst>
          </p:cNvPr>
          <p:cNvGrpSpPr>
            <a:grpSpLocks/>
          </p:cNvGrpSpPr>
          <p:nvPr/>
        </p:nvGrpSpPr>
        <p:grpSpPr bwMode="auto">
          <a:xfrm>
            <a:off x="2449513" y="5416550"/>
            <a:ext cx="4905375" cy="690563"/>
            <a:chOff x="1524" y="3177"/>
            <a:chExt cx="3128" cy="435"/>
          </a:xfrm>
        </p:grpSpPr>
        <p:sp>
          <p:nvSpPr>
            <p:cNvPr id="73731" name="Line 3">
              <a:extLst>
                <a:ext uri="{FF2B5EF4-FFF2-40B4-BE49-F238E27FC236}">
                  <a16:creationId xmlns:a16="http://schemas.microsoft.com/office/drawing/2014/main" xmlns="" id="{D7BB5800-A829-4A71-9A58-7594C44820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2" y="3177"/>
              <a:ext cx="0" cy="4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3732" name="Line 4">
              <a:extLst>
                <a:ext uri="{FF2B5EF4-FFF2-40B4-BE49-F238E27FC236}">
                  <a16:creationId xmlns:a16="http://schemas.microsoft.com/office/drawing/2014/main" xmlns="" id="{AE9488AE-9E96-4B8B-8DA3-191645372A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4" y="3565"/>
              <a:ext cx="31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3733" name="Line 5">
            <a:extLst>
              <a:ext uri="{FF2B5EF4-FFF2-40B4-BE49-F238E27FC236}">
                <a16:creationId xmlns:a16="http://schemas.microsoft.com/office/drawing/2014/main" xmlns="" id="{A978EFF5-E111-4270-B57F-7743FF37ACB3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3163" y="5397500"/>
            <a:ext cx="0" cy="711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73734" name="Object 6">
            <a:extLst>
              <a:ext uri="{FF2B5EF4-FFF2-40B4-BE49-F238E27FC236}">
                <a16:creationId xmlns:a16="http://schemas.microsoft.com/office/drawing/2014/main" xmlns="" id="{BD989FB4-C3D1-410E-974D-B3AA9F2360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75200" y="5561013"/>
          <a:ext cx="387350" cy="457200"/>
        </p:xfrm>
        <a:graphic>
          <a:graphicData uri="http://schemas.openxmlformats.org/presentationml/2006/ole">
            <p:oleObj spid="_x0000_s73762" name="Rovnica" r:id="rId3" imgW="114201" imgH="139579" progId="Equation.3">
              <p:embed/>
            </p:oleObj>
          </a:graphicData>
        </a:graphic>
      </p:graphicFrame>
      <p:sp>
        <p:nvSpPr>
          <p:cNvPr id="73736" name="Line 8">
            <a:extLst>
              <a:ext uri="{FF2B5EF4-FFF2-40B4-BE49-F238E27FC236}">
                <a16:creationId xmlns:a16="http://schemas.microsoft.com/office/drawing/2014/main" xmlns="" id="{2A5FD5CA-D6D9-411C-8FFA-8B72F624C0A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638" y="4295775"/>
            <a:ext cx="13970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73737" name="Object 9">
            <a:extLst>
              <a:ext uri="{FF2B5EF4-FFF2-40B4-BE49-F238E27FC236}">
                <a16:creationId xmlns:a16="http://schemas.microsoft.com/office/drawing/2014/main" xmlns="" id="{4C4A23BE-CA92-4260-A763-1282D87900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65250" y="3824288"/>
          <a:ext cx="381000" cy="419100"/>
        </p:xfrm>
        <a:graphic>
          <a:graphicData uri="http://schemas.openxmlformats.org/presentationml/2006/ole">
            <p:oleObj spid="_x0000_s73763" name="Rovnica" r:id="rId4" imgW="126835" imgH="139518" progId="Equation.3">
              <p:embed/>
            </p:oleObj>
          </a:graphicData>
        </a:graphic>
      </p:graphicFrame>
      <p:graphicFrame>
        <p:nvGraphicFramePr>
          <p:cNvPr id="73739" name="Object 11">
            <a:extLst>
              <a:ext uri="{FF2B5EF4-FFF2-40B4-BE49-F238E27FC236}">
                <a16:creationId xmlns:a16="http://schemas.microsoft.com/office/drawing/2014/main" xmlns="" id="{61649A05-BF6C-425F-BAB4-DED9896CA0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46963" y="5538788"/>
          <a:ext cx="212725" cy="352425"/>
        </p:xfrm>
        <a:graphic>
          <a:graphicData uri="http://schemas.openxmlformats.org/presentationml/2006/ole">
            <p:oleObj spid="_x0000_s73764" name="Rovnica" r:id="rId5" imgW="88746" imgH="152136" progId="Equation.3">
              <p:embed/>
            </p:oleObj>
          </a:graphicData>
        </a:graphic>
      </p:graphicFrame>
      <p:sp>
        <p:nvSpPr>
          <p:cNvPr id="73742" name="Rectangle 14">
            <a:extLst>
              <a:ext uri="{FF2B5EF4-FFF2-40B4-BE49-F238E27FC236}">
                <a16:creationId xmlns:a16="http://schemas.microsoft.com/office/drawing/2014/main" xmlns="" id="{F762EE79-C9EE-42D0-A574-915B83A10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88" y="166688"/>
            <a:ext cx="7816850" cy="120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600" tIns="46038" rIns="21600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ct val="25000"/>
              </a:spcAft>
            </a:pPr>
            <a:r>
              <a:rPr lang="sk-SK" altLang="cs-CZ" sz="3300" b="0"/>
              <a:t>Na vozík s hmotností  </a:t>
            </a:r>
            <a:r>
              <a:rPr lang="sk-SK" altLang="cs-CZ" sz="3300" b="0" i="1"/>
              <a:t>m  </a:t>
            </a:r>
            <a:r>
              <a:rPr lang="sk-SK" altLang="cs-CZ" sz="3300" b="0"/>
              <a:t>působí stálá síla  </a:t>
            </a:r>
            <a:r>
              <a:rPr lang="sk-SK" altLang="cs-CZ" sz="3300" i="1"/>
              <a:t>F</a:t>
            </a:r>
            <a:r>
              <a:rPr lang="sk-SK" altLang="cs-CZ" sz="3300" b="0"/>
              <a:t>...</a:t>
            </a:r>
          </a:p>
          <a:p>
            <a:pPr>
              <a:spcAft>
                <a:spcPct val="25000"/>
              </a:spcAft>
            </a:pPr>
            <a:r>
              <a:rPr lang="sk-SK" altLang="cs-CZ" sz="3200" b="0"/>
              <a:t>Práce vykonaná silou  </a:t>
            </a:r>
            <a:r>
              <a:rPr lang="sk-SK" altLang="cs-CZ" sz="3200" i="1"/>
              <a:t>F</a:t>
            </a:r>
            <a:r>
              <a:rPr lang="sk-SK" altLang="cs-CZ" sz="3200" b="0"/>
              <a:t>  při rozjezdu vozíku:</a:t>
            </a:r>
          </a:p>
        </p:txBody>
      </p:sp>
      <p:grpSp>
        <p:nvGrpSpPr>
          <p:cNvPr id="73743" name="Group 15">
            <a:extLst>
              <a:ext uri="{FF2B5EF4-FFF2-40B4-BE49-F238E27FC236}">
                <a16:creationId xmlns:a16="http://schemas.microsoft.com/office/drawing/2014/main" xmlns="" id="{4EAC4BC3-7E96-49EC-99E2-424018E2147E}"/>
              </a:ext>
            </a:extLst>
          </p:cNvPr>
          <p:cNvGrpSpPr>
            <a:grpSpLocks/>
          </p:cNvGrpSpPr>
          <p:nvPr/>
        </p:nvGrpSpPr>
        <p:grpSpPr bwMode="auto">
          <a:xfrm>
            <a:off x="622300" y="4481513"/>
            <a:ext cx="1790700" cy="849312"/>
            <a:chOff x="537" y="1155"/>
            <a:chExt cx="1128" cy="535"/>
          </a:xfrm>
        </p:grpSpPr>
        <p:sp>
          <p:nvSpPr>
            <p:cNvPr id="73744" name="Rectangle 16">
              <a:extLst>
                <a:ext uri="{FF2B5EF4-FFF2-40B4-BE49-F238E27FC236}">
                  <a16:creationId xmlns:a16="http://schemas.microsoft.com/office/drawing/2014/main" xmlns="" id="{5747A08F-1039-431F-B2A8-898CDD5A7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" y="1155"/>
              <a:ext cx="1128" cy="364"/>
            </a:xfrm>
            <a:prstGeom prst="rect">
              <a:avLst/>
            </a:prstGeom>
            <a:pattFill prst="weave">
              <a:fgClr>
                <a:srgbClr val="333399">
                  <a:alpha val="48000"/>
                </a:srgbClr>
              </a:fgClr>
              <a:bgClr>
                <a:schemeClr val="bg2">
                  <a:alpha val="48000"/>
                </a:schemeClr>
              </a:bgClr>
            </a:pattFill>
            <a:ln w="28575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3745" name="Oval 17">
              <a:extLst>
                <a:ext uri="{FF2B5EF4-FFF2-40B4-BE49-F238E27FC236}">
                  <a16:creationId xmlns:a16="http://schemas.microsoft.com/office/drawing/2014/main" xmlns="" id="{0FEC5220-59B7-406F-BA97-E89BD642FE9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7" y="1460"/>
              <a:ext cx="229" cy="230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5F5F5F">
                    <a:gamma/>
                    <a:tint val="1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3746" name="Oval 18">
              <a:extLst>
                <a:ext uri="{FF2B5EF4-FFF2-40B4-BE49-F238E27FC236}">
                  <a16:creationId xmlns:a16="http://schemas.microsoft.com/office/drawing/2014/main" xmlns="" id="{BE7B0723-2FAC-411D-9FC6-6D64FA77673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72" y="1460"/>
              <a:ext cx="229" cy="230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5F5F5F">
                    <a:gamma/>
                    <a:tint val="1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73747" name="Line 19">
            <a:extLst>
              <a:ext uri="{FF2B5EF4-FFF2-40B4-BE49-F238E27FC236}">
                <a16:creationId xmlns:a16="http://schemas.microsoft.com/office/drawing/2014/main" xmlns="" id="{6FAAE40F-85FC-42A8-A0D2-D0BF42E77C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4588" y="4773613"/>
            <a:ext cx="16510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oval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73748" name="Object 20">
            <a:extLst>
              <a:ext uri="{FF2B5EF4-FFF2-40B4-BE49-F238E27FC236}">
                <a16:creationId xmlns:a16="http://schemas.microsoft.com/office/drawing/2014/main" xmlns="" id="{A4487951-3ED9-4F63-8A0F-057B06D09F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5138" y="4157663"/>
          <a:ext cx="495300" cy="495300"/>
        </p:xfrm>
        <a:graphic>
          <a:graphicData uri="http://schemas.openxmlformats.org/presentationml/2006/ole">
            <p:oleObj spid="_x0000_s73765" name="Rovnica" r:id="rId6" imgW="164885" imgH="164885" progId="Equation.3">
              <p:embed/>
            </p:oleObj>
          </a:graphicData>
        </a:graphic>
      </p:graphicFrame>
      <p:grpSp>
        <p:nvGrpSpPr>
          <p:cNvPr id="73749" name="Group 21">
            <a:extLst>
              <a:ext uri="{FF2B5EF4-FFF2-40B4-BE49-F238E27FC236}">
                <a16:creationId xmlns:a16="http://schemas.microsoft.com/office/drawing/2014/main" xmlns="" id="{75BD7A3A-562E-4FC5-874C-4368CAC86C79}"/>
              </a:ext>
            </a:extLst>
          </p:cNvPr>
          <p:cNvGrpSpPr>
            <a:grpSpLocks/>
          </p:cNvGrpSpPr>
          <p:nvPr/>
        </p:nvGrpSpPr>
        <p:grpSpPr bwMode="auto">
          <a:xfrm>
            <a:off x="623888" y="4476750"/>
            <a:ext cx="1790700" cy="849313"/>
            <a:chOff x="392" y="2369"/>
            <a:chExt cx="1128" cy="535"/>
          </a:xfrm>
        </p:grpSpPr>
        <p:sp>
          <p:nvSpPr>
            <p:cNvPr id="73750" name="Rectangle 22">
              <a:extLst>
                <a:ext uri="{FF2B5EF4-FFF2-40B4-BE49-F238E27FC236}">
                  <a16:creationId xmlns:a16="http://schemas.microsoft.com/office/drawing/2014/main" xmlns="" id="{09EDD661-6005-4E45-98A8-AFF3959F6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" y="2369"/>
              <a:ext cx="1128" cy="364"/>
            </a:xfrm>
            <a:prstGeom prst="rect">
              <a:avLst/>
            </a:prstGeom>
            <a:pattFill prst="weave">
              <a:fgClr>
                <a:srgbClr val="333399"/>
              </a:fgClr>
              <a:bgClr>
                <a:schemeClr val="bg2"/>
              </a:bgClr>
            </a:pattFill>
            <a:ln w="2857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3751" name="Oval 23">
              <a:extLst>
                <a:ext uri="{FF2B5EF4-FFF2-40B4-BE49-F238E27FC236}">
                  <a16:creationId xmlns:a16="http://schemas.microsoft.com/office/drawing/2014/main" xmlns="" id="{F5932880-36E1-4785-AFE9-597C28E6A12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2" y="2674"/>
              <a:ext cx="229" cy="230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5F5F5F">
                    <a:gamma/>
                    <a:tint val="1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3752" name="Oval 24">
              <a:extLst>
                <a:ext uri="{FF2B5EF4-FFF2-40B4-BE49-F238E27FC236}">
                  <a16:creationId xmlns:a16="http://schemas.microsoft.com/office/drawing/2014/main" xmlns="" id="{C7BD445A-095C-4761-A027-8AC52514CFB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27" y="2674"/>
              <a:ext cx="229" cy="230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5F5F5F">
                    <a:gamma/>
                    <a:tint val="1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73753" name="Rectangle 25">
            <a:extLst>
              <a:ext uri="{FF2B5EF4-FFF2-40B4-BE49-F238E27FC236}">
                <a16:creationId xmlns:a16="http://schemas.microsoft.com/office/drawing/2014/main" xmlns="" id="{6FC1E30E-E84A-4E56-AB2C-5E6AB0447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5346700"/>
            <a:ext cx="8270875" cy="120650"/>
          </a:xfrm>
          <a:prstGeom prst="rect">
            <a:avLst/>
          </a:prstGeom>
          <a:pattFill prst="dkUpDiag">
            <a:fgClr>
              <a:srgbClr val="292929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73754" name="Object 26">
            <a:extLst>
              <a:ext uri="{FF2B5EF4-FFF2-40B4-BE49-F238E27FC236}">
                <a16:creationId xmlns:a16="http://schemas.microsoft.com/office/drawing/2014/main" xmlns="" id="{142BA05D-599E-4FCF-9441-38F1DDADFE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5138" y="1827213"/>
          <a:ext cx="1427162" cy="511175"/>
        </p:xfrm>
        <a:graphic>
          <a:graphicData uri="http://schemas.openxmlformats.org/presentationml/2006/ole">
            <p:oleObj spid="_x0000_s73766" name="Rovnica" r:id="rId7" imgW="494870" imgH="177646" progId="Equation.3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3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0069 L 0.54011 0.00069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73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97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4166 3.33333E-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0.5375 3.7037E-6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73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7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3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046 L 0.604 0.00046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91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96987E-7 L 0.53976 1.96987E-7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3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0" name="Line 8">
            <a:extLst>
              <a:ext uri="{FF2B5EF4-FFF2-40B4-BE49-F238E27FC236}">
                <a16:creationId xmlns:a16="http://schemas.microsoft.com/office/drawing/2014/main" xmlns="" id="{A547C7F0-5EB7-4C68-9654-1054ECC9353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638" y="4295775"/>
            <a:ext cx="13970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74761" name="Object 9">
            <a:extLst>
              <a:ext uri="{FF2B5EF4-FFF2-40B4-BE49-F238E27FC236}">
                <a16:creationId xmlns:a16="http://schemas.microsoft.com/office/drawing/2014/main" xmlns="" id="{CB8CD961-BB69-43DE-9C0E-CD5D45CD2E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65250" y="3824288"/>
          <a:ext cx="381000" cy="419100"/>
        </p:xfrm>
        <a:graphic>
          <a:graphicData uri="http://schemas.openxmlformats.org/presentationml/2006/ole">
            <p:oleObj spid="_x0000_s74785" name="Rovnica" r:id="rId3" imgW="126835" imgH="139518" progId="Equation.3">
              <p:embed/>
            </p:oleObj>
          </a:graphicData>
        </a:graphic>
      </p:graphicFrame>
      <p:sp>
        <p:nvSpPr>
          <p:cNvPr id="74763" name="Rectangle 11">
            <a:extLst>
              <a:ext uri="{FF2B5EF4-FFF2-40B4-BE49-F238E27FC236}">
                <a16:creationId xmlns:a16="http://schemas.microsoft.com/office/drawing/2014/main" xmlns="" id="{BB4CB2E6-4681-4BB8-B50F-FB26DEF32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3" y="166688"/>
            <a:ext cx="82105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600" tIns="46038" rIns="21600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ct val="25000"/>
              </a:spcAft>
            </a:pPr>
            <a:r>
              <a:rPr lang="sk-SK" altLang="cs-CZ" sz="3200" b="0"/>
              <a:t>Konáním práce vnější silou těleso získavá energii.</a:t>
            </a:r>
          </a:p>
          <a:p>
            <a:r>
              <a:rPr lang="sk-SK" altLang="cs-CZ" sz="3100" b="0"/>
              <a:t>Jakou  práci vykoná vnější síla působící na těleso,</a:t>
            </a:r>
          </a:p>
          <a:p>
            <a:r>
              <a:rPr lang="sk-SK" altLang="cs-CZ" sz="3100" b="0"/>
              <a:t>takovou energii  těleso při rozjezdu získá. </a:t>
            </a:r>
          </a:p>
        </p:txBody>
      </p:sp>
      <p:grpSp>
        <p:nvGrpSpPr>
          <p:cNvPr id="74764" name="Group 12">
            <a:extLst>
              <a:ext uri="{FF2B5EF4-FFF2-40B4-BE49-F238E27FC236}">
                <a16:creationId xmlns:a16="http://schemas.microsoft.com/office/drawing/2014/main" xmlns="" id="{5D077949-BFA5-488A-9C3B-8153273E96CA}"/>
              </a:ext>
            </a:extLst>
          </p:cNvPr>
          <p:cNvGrpSpPr>
            <a:grpSpLocks/>
          </p:cNvGrpSpPr>
          <p:nvPr/>
        </p:nvGrpSpPr>
        <p:grpSpPr bwMode="auto">
          <a:xfrm>
            <a:off x="622300" y="4481513"/>
            <a:ext cx="1790700" cy="849312"/>
            <a:chOff x="537" y="1155"/>
            <a:chExt cx="1128" cy="535"/>
          </a:xfrm>
        </p:grpSpPr>
        <p:sp>
          <p:nvSpPr>
            <p:cNvPr id="74765" name="Rectangle 13">
              <a:extLst>
                <a:ext uri="{FF2B5EF4-FFF2-40B4-BE49-F238E27FC236}">
                  <a16:creationId xmlns:a16="http://schemas.microsoft.com/office/drawing/2014/main" xmlns="" id="{BBFFDC0C-0066-4146-AE95-FD414D238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" y="1155"/>
              <a:ext cx="1128" cy="364"/>
            </a:xfrm>
            <a:prstGeom prst="rect">
              <a:avLst/>
            </a:prstGeom>
            <a:pattFill prst="weave">
              <a:fgClr>
                <a:srgbClr val="333399">
                  <a:alpha val="48000"/>
                </a:srgbClr>
              </a:fgClr>
              <a:bgClr>
                <a:schemeClr val="bg2">
                  <a:alpha val="48000"/>
                </a:schemeClr>
              </a:bgClr>
            </a:pattFill>
            <a:ln w="28575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4766" name="Oval 14">
              <a:extLst>
                <a:ext uri="{FF2B5EF4-FFF2-40B4-BE49-F238E27FC236}">
                  <a16:creationId xmlns:a16="http://schemas.microsoft.com/office/drawing/2014/main" xmlns="" id="{EFFF8320-0786-49D2-90F2-120908EEF74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7" y="1460"/>
              <a:ext cx="229" cy="230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5F5F5F">
                    <a:gamma/>
                    <a:tint val="1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4767" name="Oval 15">
              <a:extLst>
                <a:ext uri="{FF2B5EF4-FFF2-40B4-BE49-F238E27FC236}">
                  <a16:creationId xmlns:a16="http://schemas.microsoft.com/office/drawing/2014/main" xmlns="" id="{92BE65D7-FBB3-4721-B1BE-9EBB81ECC4B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72" y="1460"/>
              <a:ext cx="229" cy="230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5F5F5F">
                    <a:gamma/>
                    <a:tint val="1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74768" name="Line 16">
            <a:extLst>
              <a:ext uri="{FF2B5EF4-FFF2-40B4-BE49-F238E27FC236}">
                <a16:creationId xmlns:a16="http://schemas.microsoft.com/office/drawing/2014/main" xmlns="" id="{85F50FCF-D880-4D8C-8A03-B47B675B1A9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4588" y="4773613"/>
            <a:ext cx="16510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oval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74769" name="Object 17">
            <a:extLst>
              <a:ext uri="{FF2B5EF4-FFF2-40B4-BE49-F238E27FC236}">
                <a16:creationId xmlns:a16="http://schemas.microsoft.com/office/drawing/2014/main" xmlns="" id="{E2BD43AC-A747-44B9-8535-464BDE7EDA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5138" y="4157663"/>
          <a:ext cx="495300" cy="495300"/>
        </p:xfrm>
        <a:graphic>
          <a:graphicData uri="http://schemas.openxmlformats.org/presentationml/2006/ole">
            <p:oleObj spid="_x0000_s74786" name="Rovnica" r:id="rId4" imgW="164885" imgH="164885" progId="Equation.3">
              <p:embed/>
            </p:oleObj>
          </a:graphicData>
        </a:graphic>
      </p:graphicFrame>
      <p:grpSp>
        <p:nvGrpSpPr>
          <p:cNvPr id="74770" name="Group 18">
            <a:extLst>
              <a:ext uri="{FF2B5EF4-FFF2-40B4-BE49-F238E27FC236}">
                <a16:creationId xmlns:a16="http://schemas.microsoft.com/office/drawing/2014/main" xmlns="" id="{E2745CFA-F7AE-454D-80D7-7D6CC0FA576B}"/>
              </a:ext>
            </a:extLst>
          </p:cNvPr>
          <p:cNvGrpSpPr>
            <a:grpSpLocks/>
          </p:cNvGrpSpPr>
          <p:nvPr/>
        </p:nvGrpSpPr>
        <p:grpSpPr bwMode="auto">
          <a:xfrm>
            <a:off x="623888" y="4476750"/>
            <a:ext cx="1790700" cy="849313"/>
            <a:chOff x="392" y="2369"/>
            <a:chExt cx="1128" cy="535"/>
          </a:xfrm>
        </p:grpSpPr>
        <p:sp>
          <p:nvSpPr>
            <p:cNvPr id="74771" name="Rectangle 19">
              <a:extLst>
                <a:ext uri="{FF2B5EF4-FFF2-40B4-BE49-F238E27FC236}">
                  <a16:creationId xmlns:a16="http://schemas.microsoft.com/office/drawing/2014/main" xmlns="" id="{1AF3A7A0-1C77-41B5-ACC5-EED350193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" y="2369"/>
              <a:ext cx="1128" cy="364"/>
            </a:xfrm>
            <a:prstGeom prst="rect">
              <a:avLst/>
            </a:prstGeom>
            <a:pattFill prst="weave">
              <a:fgClr>
                <a:srgbClr val="333399"/>
              </a:fgClr>
              <a:bgClr>
                <a:schemeClr val="bg2"/>
              </a:bgClr>
            </a:pattFill>
            <a:ln w="2857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4772" name="Oval 20">
              <a:extLst>
                <a:ext uri="{FF2B5EF4-FFF2-40B4-BE49-F238E27FC236}">
                  <a16:creationId xmlns:a16="http://schemas.microsoft.com/office/drawing/2014/main" xmlns="" id="{ECA0FEC1-4868-4087-9199-A8EB491683E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2" y="2674"/>
              <a:ext cx="229" cy="230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5F5F5F">
                    <a:gamma/>
                    <a:tint val="1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4773" name="Oval 21">
              <a:extLst>
                <a:ext uri="{FF2B5EF4-FFF2-40B4-BE49-F238E27FC236}">
                  <a16:creationId xmlns:a16="http://schemas.microsoft.com/office/drawing/2014/main" xmlns="" id="{91A53123-7BD2-4622-B5EA-9C3026AE449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27" y="2674"/>
              <a:ext cx="229" cy="230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5F5F5F">
                    <a:gamma/>
                    <a:tint val="1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74774" name="Rectangle 22">
            <a:extLst>
              <a:ext uri="{FF2B5EF4-FFF2-40B4-BE49-F238E27FC236}">
                <a16:creationId xmlns:a16="http://schemas.microsoft.com/office/drawing/2014/main" xmlns="" id="{8D07D3CF-9969-42D1-9045-6961315B2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5346700"/>
            <a:ext cx="8270875" cy="120650"/>
          </a:xfrm>
          <a:prstGeom prst="rect">
            <a:avLst/>
          </a:prstGeom>
          <a:pattFill prst="dkUpDiag">
            <a:fgClr>
              <a:srgbClr val="292929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74782" name="Object 30">
            <a:extLst>
              <a:ext uri="{FF2B5EF4-FFF2-40B4-BE49-F238E27FC236}">
                <a16:creationId xmlns:a16="http://schemas.microsoft.com/office/drawing/2014/main" xmlns="" id="{02E8745D-F9F3-42F3-93BD-CB27F7963B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11563" y="1949450"/>
          <a:ext cx="1390650" cy="657225"/>
        </p:xfrm>
        <a:graphic>
          <a:graphicData uri="http://schemas.openxmlformats.org/presentationml/2006/ole">
            <p:oleObj spid="_x0000_s74787" name="Rovnica" r:id="rId5" imgW="482391" imgH="228501" progId="Equation.3">
              <p:embed/>
            </p:oleObj>
          </a:graphicData>
        </a:graphic>
      </p:graphicFrame>
      <p:sp>
        <p:nvSpPr>
          <p:cNvPr id="74783" name="Text Box 31">
            <a:extLst>
              <a:ext uri="{FF2B5EF4-FFF2-40B4-BE49-F238E27FC236}">
                <a16:creationId xmlns:a16="http://schemas.microsoft.com/office/drawing/2014/main" xmlns="" id="{DC85DFE2-AD8D-49E6-BBBF-47C5AC067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5707063"/>
            <a:ext cx="5437188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rIns="18000">
            <a:spAutoFit/>
          </a:bodyPr>
          <a:lstStyle/>
          <a:p>
            <a:r>
              <a:rPr lang="sk-SK" altLang="cs-CZ" sz="3100" b="0" i="1"/>
              <a:t>E</a:t>
            </a:r>
            <a:r>
              <a:rPr lang="sk-SK" altLang="cs-CZ" sz="3100" b="0" i="1" baseline="-25000"/>
              <a:t>k</a:t>
            </a:r>
            <a:r>
              <a:rPr lang="sk-SK" altLang="cs-CZ" sz="3100" b="0"/>
              <a:t> - energie tělesa v pohybu, </a:t>
            </a:r>
          </a:p>
          <a:p>
            <a:r>
              <a:rPr lang="sk-SK" altLang="cs-CZ" sz="3100" b="0"/>
              <a:t>       pohybová </a:t>
            </a:r>
            <a:r>
              <a:rPr lang="en-US" altLang="cs-CZ" sz="3100" b="0"/>
              <a:t>(</a:t>
            </a:r>
            <a:r>
              <a:rPr lang="sk-SK" altLang="cs-CZ" sz="3100" b="0"/>
              <a:t>kinetická) energie.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4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0069 L 0.54011 0.00069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97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4166 3.33333E-6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0.5375 3.7037E-6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75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046 L 0.604 0.00046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91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96987E-7 L 0.53976 1.96987E-7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4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4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4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74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3" grpId="0" uiExpand="1" build="p"/>
      <p:bldP spid="747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87" name="Group 11">
            <a:extLst>
              <a:ext uri="{FF2B5EF4-FFF2-40B4-BE49-F238E27FC236}">
                <a16:creationId xmlns:a16="http://schemas.microsoft.com/office/drawing/2014/main" xmlns="" id="{BD127BE0-59B4-48AA-9753-5F42F8503AFF}"/>
              </a:ext>
            </a:extLst>
          </p:cNvPr>
          <p:cNvGrpSpPr>
            <a:grpSpLocks/>
          </p:cNvGrpSpPr>
          <p:nvPr/>
        </p:nvGrpSpPr>
        <p:grpSpPr bwMode="auto">
          <a:xfrm>
            <a:off x="728663" y="1519238"/>
            <a:ext cx="1790700" cy="849312"/>
            <a:chOff x="392" y="2369"/>
            <a:chExt cx="1128" cy="535"/>
          </a:xfrm>
        </p:grpSpPr>
        <p:sp>
          <p:nvSpPr>
            <p:cNvPr id="75788" name="Rectangle 12">
              <a:extLst>
                <a:ext uri="{FF2B5EF4-FFF2-40B4-BE49-F238E27FC236}">
                  <a16:creationId xmlns:a16="http://schemas.microsoft.com/office/drawing/2014/main" xmlns="" id="{EB01DF94-2F0F-4565-9D6B-38F50F82C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" y="2369"/>
              <a:ext cx="1128" cy="364"/>
            </a:xfrm>
            <a:prstGeom prst="rect">
              <a:avLst/>
            </a:prstGeom>
            <a:pattFill prst="weave">
              <a:fgClr>
                <a:srgbClr val="333399"/>
              </a:fgClr>
              <a:bgClr>
                <a:schemeClr val="bg2"/>
              </a:bgClr>
            </a:pattFill>
            <a:ln w="2857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sk-SK" altLang="cs-CZ" sz="3600" b="0" i="1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75789" name="Oval 13">
              <a:extLst>
                <a:ext uri="{FF2B5EF4-FFF2-40B4-BE49-F238E27FC236}">
                  <a16:creationId xmlns:a16="http://schemas.microsoft.com/office/drawing/2014/main" xmlns="" id="{FDE95378-EF21-41EA-89A1-1074C644E26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2" y="2674"/>
              <a:ext cx="229" cy="230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5F5F5F">
                    <a:gamma/>
                    <a:tint val="1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790" name="Oval 14">
              <a:extLst>
                <a:ext uri="{FF2B5EF4-FFF2-40B4-BE49-F238E27FC236}">
                  <a16:creationId xmlns:a16="http://schemas.microsoft.com/office/drawing/2014/main" xmlns="" id="{266D0792-77E8-4FF1-A627-50BDA59F70C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27" y="2674"/>
              <a:ext cx="229" cy="230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5F5F5F">
                    <a:gamma/>
                    <a:tint val="1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75778" name="Line 2">
            <a:extLst>
              <a:ext uri="{FF2B5EF4-FFF2-40B4-BE49-F238E27FC236}">
                <a16:creationId xmlns:a16="http://schemas.microsoft.com/office/drawing/2014/main" xmlns="" id="{D371A6F6-0ED1-47F9-AF97-872D6F22DB7D}"/>
              </a:ext>
            </a:extLst>
          </p:cNvPr>
          <p:cNvSpPr>
            <a:spLocks noChangeShapeType="1"/>
          </p:cNvSpPr>
          <p:nvPr/>
        </p:nvSpPr>
        <p:spPr bwMode="auto">
          <a:xfrm>
            <a:off x="950913" y="1281113"/>
            <a:ext cx="13970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75779" name="Object 3">
            <a:extLst>
              <a:ext uri="{FF2B5EF4-FFF2-40B4-BE49-F238E27FC236}">
                <a16:creationId xmlns:a16="http://schemas.microsoft.com/office/drawing/2014/main" xmlns="" id="{B4A9C24A-C166-4854-AD12-7853AFF663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7175" y="809625"/>
          <a:ext cx="381000" cy="419100"/>
        </p:xfrm>
        <a:graphic>
          <a:graphicData uri="http://schemas.openxmlformats.org/presentationml/2006/ole">
            <p:oleObj spid="_x0000_s75804" name="Rovnica" r:id="rId3" imgW="126835" imgH="139518" progId="Equation.3">
              <p:embed/>
            </p:oleObj>
          </a:graphicData>
        </a:graphic>
      </p:graphicFrame>
      <p:sp>
        <p:nvSpPr>
          <p:cNvPr id="75780" name="Rectangle 4">
            <a:extLst>
              <a:ext uri="{FF2B5EF4-FFF2-40B4-BE49-F238E27FC236}">
                <a16:creationId xmlns:a16="http://schemas.microsoft.com/office/drawing/2014/main" xmlns="" id="{AD4E1518-2E1A-4C6B-AA3F-6AA3F0157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3" y="166688"/>
            <a:ext cx="4170362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600" tIns="46038" rIns="21600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ct val="25000"/>
              </a:spcAft>
            </a:pPr>
            <a:r>
              <a:rPr lang="sk-SK" altLang="cs-CZ" sz="3300" b="0"/>
              <a:t>Kinetická energie tělesa </a:t>
            </a:r>
          </a:p>
        </p:txBody>
      </p:sp>
      <p:sp>
        <p:nvSpPr>
          <p:cNvPr id="75791" name="Rectangle 15">
            <a:extLst>
              <a:ext uri="{FF2B5EF4-FFF2-40B4-BE49-F238E27FC236}">
                <a16:creationId xmlns:a16="http://schemas.microsoft.com/office/drawing/2014/main" xmlns="" id="{85BF6859-3CC0-4251-A773-99D69CA3C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" y="2389188"/>
            <a:ext cx="8270875" cy="120650"/>
          </a:xfrm>
          <a:prstGeom prst="rect">
            <a:avLst/>
          </a:prstGeom>
          <a:pattFill prst="dkUpDiag">
            <a:fgClr>
              <a:srgbClr val="292929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794" name="Text Box 18">
            <a:extLst>
              <a:ext uri="{FF2B5EF4-FFF2-40B4-BE49-F238E27FC236}">
                <a16:creationId xmlns:a16="http://schemas.microsoft.com/office/drawing/2014/main" xmlns="" id="{40EFE6B5-5B73-46B1-9F5A-4105CC70C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5689600"/>
            <a:ext cx="84899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rIns="18000">
            <a:spAutoFit/>
          </a:bodyPr>
          <a:lstStyle/>
          <a:p>
            <a:r>
              <a:rPr lang="sk-SK" altLang="cs-CZ" sz="3000" b="0" dirty="0"/>
              <a:t>Kinetickou energii má </a:t>
            </a:r>
            <a:r>
              <a:rPr lang="sk-SK" altLang="cs-CZ" sz="3000" b="0" dirty="0" err="1"/>
              <a:t>těleso</a:t>
            </a:r>
            <a:r>
              <a:rPr lang="sk-SK" altLang="cs-CZ" sz="3000" b="0" dirty="0"/>
              <a:t> s hmotností </a:t>
            </a:r>
            <a:r>
              <a:rPr lang="sk-SK" altLang="cs-CZ" sz="3000" b="0" i="1" dirty="0" smtClean="0"/>
              <a:t>m</a:t>
            </a:r>
            <a:r>
              <a:rPr lang="sk-SK" altLang="cs-CZ" sz="3000" b="0" dirty="0" smtClean="0"/>
              <a:t> </a:t>
            </a:r>
            <a:r>
              <a:rPr lang="sk-SK" altLang="cs-CZ" sz="3000" b="0" dirty="0" err="1"/>
              <a:t>pohybující</a:t>
            </a:r>
            <a:endParaRPr lang="sk-SK" altLang="cs-CZ" sz="3000" b="0" dirty="0"/>
          </a:p>
          <a:p>
            <a:r>
              <a:rPr lang="sk-SK" altLang="cs-CZ" sz="3000" b="0" dirty="0" err="1"/>
              <a:t>se</a:t>
            </a:r>
            <a:r>
              <a:rPr lang="sk-SK" altLang="cs-CZ" sz="3000" b="0" dirty="0"/>
              <a:t> </a:t>
            </a:r>
            <a:r>
              <a:rPr lang="sk-SK" altLang="cs-CZ" sz="3000" b="0" dirty="0" err="1"/>
              <a:t>rychlostí</a:t>
            </a:r>
            <a:r>
              <a:rPr lang="sk-SK" altLang="cs-CZ" sz="3000" b="0" dirty="0"/>
              <a:t>  </a:t>
            </a:r>
            <a:r>
              <a:rPr lang="sk-SK" altLang="cs-CZ" sz="3000" b="0" i="1" dirty="0"/>
              <a:t>v</a:t>
            </a:r>
            <a:r>
              <a:rPr lang="sk-SK" altLang="cs-CZ" sz="3000" b="0" dirty="0"/>
              <a:t>.</a:t>
            </a:r>
          </a:p>
        </p:txBody>
      </p:sp>
      <p:graphicFrame>
        <p:nvGraphicFramePr>
          <p:cNvPr id="75797" name="Object 21">
            <a:extLst>
              <a:ext uri="{FF2B5EF4-FFF2-40B4-BE49-F238E27FC236}">
                <a16:creationId xmlns:a16="http://schemas.microsoft.com/office/drawing/2014/main" xmlns="" id="{A7708BE7-2D9E-4E32-B771-356CE42025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4013" y="4343400"/>
          <a:ext cx="1171575" cy="657225"/>
        </p:xfrm>
        <a:graphic>
          <a:graphicData uri="http://schemas.openxmlformats.org/presentationml/2006/ole">
            <p:oleObj spid="_x0000_s75805" name="Rovnica" r:id="rId4" imgW="406224" imgH="228501" progId="Equation.3">
              <p:embed/>
            </p:oleObj>
          </a:graphicData>
        </a:graphic>
      </p:graphicFrame>
      <p:graphicFrame>
        <p:nvGraphicFramePr>
          <p:cNvPr id="75800" name="Object 24">
            <a:extLst>
              <a:ext uri="{FF2B5EF4-FFF2-40B4-BE49-F238E27FC236}">
                <a16:creationId xmlns:a16="http://schemas.microsoft.com/office/drawing/2014/main" xmlns="" id="{E238E5A1-B1F7-40C4-9EEB-804B47D90A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8000" y="4395788"/>
          <a:ext cx="1098550" cy="511175"/>
        </p:xfrm>
        <a:graphic>
          <a:graphicData uri="http://schemas.openxmlformats.org/presentationml/2006/ole">
            <p:oleObj spid="_x0000_s75806" name="Rovnice" r:id="rId5" imgW="380670" imgH="177646" progId="Equation.3">
              <p:embed/>
            </p:oleObj>
          </a:graphicData>
        </a:graphic>
      </p:graphicFrame>
      <p:graphicFrame>
        <p:nvGraphicFramePr>
          <p:cNvPr id="75801" name="Object 25">
            <a:extLst>
              <a:ext uri="{FF2B5EF4-FFF2-40B4-BE49-F238E27FC236}">
                <a16:creationId xmlns:a16="http://schemas.microsoft.com/office/drawing/2014/main" xmlns="" id="{32783DF1-3589-4293-890E-30421A441B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3238" y="4402138"/>
          <a:ext cx="842962" cy="511175"/>
        </p:xfrm>
        <a:graphic>
          <a:graphicData uri="http://schemas.openxmlformats.org/presentationml/2006/ole">
            <p:oleObj spid="_x0000_s75807" name="Rovnica" r:id="rId6" imgW="291847" imgH="177646" progId="Equation.3">
              <p:embed/>
            </p:oleObj>
          </a:graphicData>
        </a:graphic>
      </p:graphicFrame>
      <p:sp>
        <p:nvSpPr>
          <p:cNvPr id="75802" name="Text Box 26">
            <a:extLst>
              <a:ext uri="{FF2B5EF4-FFF2-40B4-BE49-F238E27FC236}">
                <a16:creationId xmlns:a16="http://schemas.microsoft.com/office/drawing/2014/main" xmlns="" id="{20908099-70C6-4812-8E08-DA6CB648B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3784600"/>
            <a:ext cx="27162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rIns="18000">
            <a:spAutoFit/>
          </a:bodyPr>
          <a:lstStyle/>
          <a:p>
            <a:r>
              <a:rPr lang="sk-SK" altLang="cs-CZ" sz="3000" b="0"/>
              <a:t>Jednotka energie:</a:t>
            </a:r>
          </a:p>
        </p:txBody>
      </p:sp>
      <p:graphicFrame>
        <p:nvGraphicFramePr>
          <p:cNvPr id="75803" name="Object 27">
            <a:extLst>
              <a:ext uri="{FF2B5EF4-FFF2-40B4-BE49-F238E27FC236}">
                <a16:creationId xmlns:a16="http://schemas.microsoft.com/office/drawing/2014/main" xmlns="" id="{5E664738-82E3-46B6-83EE-57B4DB78B2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46513" y="5049838"/>
          <a:ext cx="1866900" cy="657225"/>
        </p:xfrm>
        <a:graphic>
          <a:graphicData uri="http://schemas.openxmlformats.org/presentationml/2006/ole">
            <p:oleObj spid="_x0000_s75808" name="Rovnica" r:id="rId7" imgW="647700" imgH="228600" progId="Equation.3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07 L 0.54011 0.0007 " pathEditMode="fixed" rAng="0" ptsTypes="AA">
                                      <p:cBhvr>
                                        <p:cTn id="11" dur="150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97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0.00092 L 0.54306 0.00092 " pathEditMode="fixed" rAng="0" ptsTypes="AA">
                                      <p:cBhvr>
                                        <p:cTn id="13" dur="15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97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046 L 0.53628 0.00046 " pathEditMode="fixed" rAng="0" ptsTypes="AA">
                                      <p:cBhvr>
                                        <p:cTn id="15" dur="15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5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5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5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5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build="p"/>
      <p:bldP spid="75794" grpId="0" uiExpand="1" build="p"/>
      <p:bldP spid="7580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34" name="Line 34">
            <a:extLst>
              <a:ext uri="{FF2B5EF4-FFF2-40B4-BE49-F238E27FC236}">
                <a16:creationId xmlns:a16="http://schemas.microsoft.com/office/drawing/2014/main" xmlns="" id="{78291AA3-E3A7-4BFF-89C5-0ABD071ABC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3875" y="3116263"/>
            <a:ext cx="8245475" cy="0"/>
          </a:xfrm>
          <a:prstGeom prst="line">
            <a:avLst/>
          </a:prstGeom>
          <a:noFill/>
          <a:ln w="254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6809" name="Rectangle 9">
            <a:extLst>
              <a:ext uri="{FF2B5EF4-FFF2-40B4-BE49-F238E27FC236}">
                <a16:creationId xmlns:a16="http://schemas.microsoft.com/office/drawing/2014/main" xmlns="" id="{B3759C46-F58E-4FA9-84E9-4010B3A67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3" y="166688"/>
            <a:ext cx="6100762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600" tIns="46038" rIns="21600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ct val="25000"/>
              </a:spcAft>
            </a:pPr>
            <a:r>
              <a:rPr lang="sk-SK" altLang="cs-CZ" sz="3300" b="0"/>
              <a:t>Změna kinetické energie tělesa </a:t>
            </a:r>
            <a:r>
              <a:rPr lang="sk-SK" altLang="cs-CZ" sz="3300" b="0">
                <a:latin typeface="Symbol" panose="05050102010706020507" pitchFamily="18" charset="2"/>
              </a:rPr>
              <a:t>D</a:t>
            </a:r>
            <a:r>
              <a:rPr lang="sk-SK" altLang="cs-CZ" sz="3300" b="0" i="1"/>
              <a:t>E</a:t>
            </a:r>
            <a:r>
              <a:rPr lang="sk-SK" altLang="cs-CZ" sz="3300" b="0" baseline="-25000"/>
              <a:t>k</a:t>
            </a:r>
            <a:r>
              <a:rPr lang="sk-SK" altLang="cs-CZ" sz="3300" b="0"/>
              <a:t> </a:t>
            </a:r>
          </a:p>
        </p:txBody>
      </p:sp>
      <p:sp>
        <p:nvSpPr>
          <p:cNvPr id="76811" name="Text Box 11">
            <a:extLst>
              <a:ext uri="{FF2B5EF4-FFF2-40B4-BE49-F238E27FC236}">
                <a16:creationId xmlns:a16="http://schemas.microsoft.com/office/drawing/2014/main" xmlns="" id="{1AD993A5-90BB-4ED0-B006-59996FAAD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5665788"/>
            <a:ext cx="89773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rIns="18000">
            <a:spAutoFit/>
          </a:bodyPr>
          <a:lstStyle/>
          <a:p>
            <a:r>
              <a:rPr lang="sk-SK" altLang="cs-CZ" sz="3200" b="0"/>
              <a:t>Změna kinetické energie se rovná práci, kterou vykoná</a:t>
            </a:r>
          </a:p>
          <a:p>
            <a:r>
              <a:rPr lang="sk-SK" altLang="cs-CZ" sz="3200" b="0"/>
              <a:t>působící síla.</a:t>
            </a:r>
          </a:p>
        </p:txBody>
      </p:sp>
      <p:sp>
        <p:nvSpPr>
          <p:cNvPr id="76820" name="Line 20">
            <a:extLst>
              <a:ext uri="{FF2B5EF4-FFF2-40B4-BE49-F238E27FC236}">
                <a16:creationId xmlns:a16="http://schemas.microsoft.com/office/drawing/2014/main" xmlns="" id="{A86278B5-ADCC-4FA2-81E1-85CE346D2A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300" y="1282700"/>
            <a:ext cx="13970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76821" name="Object 21">
            <a:extLst>
              <a:ext uri="{FF2B5EF4-FFF2-40B4-BE49-F238E27FC236}">
                <a16:creationId xmlns:a16="http://schemas.microsoft.com/office/drawing/2014/main" xmlns="" id="{F4A9F3FA-3FFA-4CE5-8D1F-93C03D0990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58913" y="798513"/>
          <a:ext cx="381000" cy="419100"/>
        </p:xfrm>
        <a:graphic>
          <a:graphicData uri="http://schemas.openxmlformats.org/presentationml/2006/ole">
            <p:oleObj spid="_x0000_s76847" name="Rovnica" r:id="rId3" imgW="126835" imgH="139518" progId="Equation.3">
              <p:embed/>
            </p:oleObj>
          </a:graphicData>
        </a:graphic>
      </p:graphicFrame>
      <p:sp>
        <p:nvSpPr>
          <p:cNvPr id="76832" name="Rectangle 32">
            <a:extLst>
              <a:ext uri="{FF2B5EF4-FFF2-40B4-BE49-F238E27FC236}">
                <a16:creationId xmlns:a16="http://schemas.microsoft.com/office/drawing/2014/main" xmlns="" id="{9FDF86CD-C27B-4E6B-AF2E-037803BCF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" y="2389188"/>
            <a:ext cx="8270875" cy="120650"/>
          </a:xfrm>
          <a:prstGeom prst="rect">
            <a:avLst/>
          </a:prstGeom>
          <a:pattFill prst="dkUpDiag">
            <a:fgClr>
              <a:srgbClr val="292929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833" name="Line 33">
            <a:extLst>
              <a:ext uri="{FF2B5EF4-FFF2-40B4-BE49-F238E27FC236}">
                <a16:creationId xmlns:a16="http://schemas.microsoft.com/office/drawing/2014/main" xmlns="" id="{9E24A297-7808-4A37-A1BE-B11428C305B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5850" y="3117850"/>
            <a:ext cx="9921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6836" name="Line 36">
            <a:extLst>
              <a:ext uri="{FF2B5EF4-FFF2-40B4-BE49-F238E27FC236}">
                <a16:creationId xmlns:a16="http://schemas.microsoft.com/office/drawing/2014/main" xmlns="" id="{7C6D0B80-3462-4409-BC80-E77A82EDC6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4950" y="3124200"/>
            <a:ext cx="2311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76837" name="Object 37">
            <a:extLst>
              <a:ext uri="{FF2B5EF4-FFF2-40B4-BE49-F238E27FC236}">
                <a16:creationId xmlns:a16="http://schemas.microsoft.com/office/drawing/2014/main" xmlns="" id="{B9E8EE25-D256-42F7-A411-0501C761AD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3813" y="2457450"/>
          <a:ext cx="439737" cy="620713"/>
        </p:xfrm>
        <a:graphic>
          <a:graphicData uri="http://schemas.openxmlformats.org/presentationml/2006/ole">
            <p:oleObj spid="_x0000_s76848" name="Rovnica" r:id="rId4" imgW="152268" imgH="215713" progId="Equation.3">
              <p:embed/>
            </p:oleObj>
          </a:graphicData>
        </a:graphic>
      </p:graphicFrame>
      <p:graphicFrame>
        <p:nvGraphicFramePr>
          <p:cNvPr id="76838" name="Object 38">
            <a:extLst>
              <a:ext uri="{FF2B5EF4-FFF2-40B4-BE49-F238E27FC236}">
                <a16:creationId xmlns:a16="http://schemas.microsoft.com/office/drawing/2014/main" xmlns="" id="{2852AA27-C18A-4812-AC10-CDDC76E3D0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80138" y="2473325"/>
          <a:ext cx="476250" cy="620713"/>
        </p:xfrm>
        <a:graphic>
          <a:graphicData uri="http://schemas.openxmlformats.org/presentationml/2006/ole">
            <p:oleObj spid="_x0000_s76849" name="Rovnica" r:id="rId5" imgW="164885" imgH="215619" progId="Equation.3">
              <p:embed/>
            </p:oleObj>
          </a:graphicData>
        </a:graphic>
      </p:graphicFrame>
      <p:graphicFrame>
        <p:nvGraphicFramePr>
          <p:cNvPr id="76839" name="Object 39">
            <a:extLst>
              <a:ext uri="{FF2B5EF4-FFF2-40B4-BE49-F238E27FC236}">
                <a16:creationId xmlns:a16="http://schemas.microsoft.com/office/drawing/2014/main" xmlns="" id="{514D4A24-C18F-4A80-95F0-37FC4A6696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67138" y="5014913"/>
          <a:ext cx="1690687" cy="638175"/>
        </p:xfrm>
        <a:graphic>
          <a:graphicData uri="http://schemas.openxmlformats.org/presentationml/2006/ole">
            <p:oleObj spid="_x0000_s76850" name="Rovnica" r:id="rId6" imgW="571252" imgH="215806" progId="Equation.3">
              <p:embed/>
            </p:oleObj>
          </a:graphicData>
        </a:graphic>
      </p:graphicFrame>
      <p:sp>
        <p:nvSpPr>
          <p:cNvPr id="76840" name="Line 40">
            <a:extLst>
              <a:ext uri="{FF2B5EF4-FFF2-40B4-BE49-F238E27FC236}">
                <a16:creationId xmlns:a16="http://schemas.microsoft.com/office/drawing/2014/main" xmlns="" id="{A3DD44D6-82CC-4EC5-8D1E-C9CE369FF0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9363" y="1804988"/>
            <a:ext cx="16510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oval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76841" name="Object 41">
            <a:extLst>
              <a:ext uri="{FF2B5EF4-FFF2-40B4-BE49-F238E27FC236}">
                <a16:creationId xmlns:a16="http://schemas.microsoft.com/office/drawing/2014/main" xmlns="" id="{08977C51-7878-4C65-9273-060AFBFB44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09913" y="1189038"/>
          <a:ext cx="495300" cy="495300"/>
        </p:xfrm>
        <a:graphic>
          <a:graphicData uri="http://schemas.openxmlformats.org/presentationml/2006/ole">
            <p:oleObj spid="_x0000_s76851" name="Rovnica" r:id="rId7" imgW="164885" imgH="164885" progId="Equation.3">
              <p:embed/>
            </p:oleObj>
          </a:graphicData>
        </a:graphic>
      </p:graphicFrame>
      <p:grpSp>
        <p:nvGrpSpPr>
          <p:cNvPr id="76828" name="Group 28">
            <a:extLst>
              <a:ext uri="{FF2B5EF4-FFF2-40B4-BE49-F238E27FC236}">
                <a16:creationId xmlns:a16="http://schemas.microsoft.com/office/drawing/2014/main" xmlns="" id="{1FD60717-B0E5-4EC0-8CE1-4DB42DF46913}"/>
              </a:ext>
            </a:extLst>
          </p:cNvPr>
          <p:cNvGrpSpPr>
            <a:grpSpLocks/>
          </p:cNvGrpSpPr>
          <p:nvPr/>
        </p:nvGrpSpPr>
        <p:grpSpPr bwMode="auto">
          <a:xfrm>
            <a:off x="725488" y="1514475"/>
            <a:ext cx="1790700" cy="849313"/>
            <a:chOff x="392" y="2369"/>
            <a:chExt cx="1128" cy="535"/>
          </a:xfrm>
        </p:grpSpPr>
        <p:sp>
          <p:nvSpPr>
            <p:cNvPr id="76829" name="Rectangle 29">
              <a:extLst>
                <a:ext uri="{FF2B5EF4-FFF2-40B4-BE49-F238E27FC236}">
                  <a16:creationId xmlns:a16="http://schemas.microsoft.com/office/drawing/2014/main" xmlns="" id="{D0A457E4-DEB0-40B9-843C-03A98840F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" y="2369"/>
              <a:ext cx="1128" cy="364"/>
            </a:xfrm>
            <a:prstGeom prst="rect">
              <a:avLst/>
            </a:prstGeom>
            <a:pattFill prst="weave">
              <a:fgClr>
                <a:srgbClr val="333399"/>
              </a:fgClr>
              <a:bgClr>
                <a:schemeClr val="bg2"/>
              </a:bgClr>
            </a:pattFill>
            <a:ln w="2857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830" name="Oval 30">
              <a:extLst>
                <a:ext uri="{FF2B5EF4-FFF2-40B4-BE49-F238E27FC236}">
                  <a16:creationId xmlns:a16="http://schemas.microsoft.com/office/drawing/2014/main" xmlns="" id="{175837E2-7822-42D0-9C27-292D2403A68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2" y="2674"/>
              <a:ext cx="229" cy="230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5F5F5F">
                    <a:gamma/>
                    <a:tint val="1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831" name="Oval 31">
              <a:extLst>
                <a:ext uri="{FF2B5EF4-FFF2-40B4-BE49-F238E27FC236}">
                  <a16:creationId xmlns:a16="http://schemas.microsoft.com/office/drawing/2014/main" xmlns="" id="{FD9F7713-0181-4BD0-881D-F47D814AB48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27" y="2674"/>
              <a:ext cx="229" cy="230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5F5F5F">
                    <a:gamma/>
                    <a:tint val="1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76842" name="Line 42">
            <a:extLst>
              <a:ext uri="{FF2B5EF4-FFF2-40B4-BE49-F238E27FC236}">
                <a16:creationId xmlns:a16="http://schemas.microsoft.com/office/drawing/2014/main" xmlns="" id="{EF6550C1-6C7A-4D6C-8616-4F787ED487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2675" y="2992438"/>
            <a:ext cx="0" cy="239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76843" name="Object 43">
            <a:extLst>
              <a:ext uri="{FF2B5EF4-FFF2-40B4-BE49-F238E27FC236}">
                <a16:creationId xmlns:a16="http://schemas.microsoft.com/office/drawing/2014/main" xmlns="" id="{B293521F-BF27-4B53-99B4-0E3451D1C4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11388" y="3114675"/>
          <a:ext cx="365125" cy="620713"/>
        </p:xfrm>
        <a:graphic>
          <a:graphicData uri="http://schemas.openxmlformats.org/presentationml/2006/ole">
            <p:oleObj spid="_x0000_s76852" name="Rovnica" r:id="rId8" imgW="126780" imgH="215526" progId="Equation.3">
              <p:embed/>
            </p:oleObj>
          </a:graphicData>
        </a:graphic>
      </p:graphicFrame>
      <p:sp>
        <p:nvSpPr>
          <p:cNvPr id="76844" name="Line 44">
            <a:extLst>
              <a:ext uri="{FF2B5EF4-FFF2-40B4-BE49-F238E27FC236}">
                <a16:creationId xmlns:a16="http://schemas.microsoft.com/office/drawing/2014/main" xmlns="" id="{12615E4F-7AC1-4432-80B1-239613D4F27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1775" y="3006725"/>
            <a:ext cx="0" cy="2397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76845" name="Object 45">
            <a:extLst>
              <a:ext uri="{FF2B5EF4-FFF2-40B4-BE49-F238E27FC236}">
                <a16:creationId xmlns:a16="http://schemas.microsoft.com/office/drawing/2014/main" xmlns="" id="{4C3D127B-637E-4CB6-9E26-2AF166FE48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53025" y="3114675"/>
          <a:ext cx="401638" cy="620713"/>
        </p:xfrm>
        <a:graphic>
          <a:graphicData uri="http://schemas.openxmlformats.org/presentationml/2006/ole">
            <p:oleObj spid="_x0000_s76853" name="Rovnica" r:id="rId9" imgW="139579" imgH="215713" progId="Equation.3">
              <p:embed/>
            </p:oleObj>
          </a:graphicData>
        </a:graphic>
      </p:graphicFrame>
      <p:sp>
        <p:nvSpPr>
          <p:cNvPr id="76846" name="Text Box 46">
            <a:extLst>
              <a:ext uri="{FF2B5EF4-FFF2-40B4-BE49-F238E27FC236}">
                <a16:creationId xmlns:a16="http://schemas.microsoft.com/office/drawing/2014/main" xmlns="" id="{5C251E7A-BA42-45C6-A898-BB0D0A014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3" y="3697288"/>
            <a:ext cx="89201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rIns="18000">
            <a:spAutoFit/>
          </a:bodyPr>
          <a:lstStyle/>
          <a:p>
            <a:r>
              <a:rPr lang="sk-SK" altLang="cs-CZ" sz="3200" b="0"/>
              <a:t>V časovém intervalu </a:t>
            </a:r>
            <a:r>
              <a:rPr lang="sk-SK" altLang="cs-CZ" sz="3200" b="0">
                <a:latin typeface="Symbol" panose="05050102010706020507" pitchFamily="18" charset="2"/>
              </a:rPr>
              <a:t>D</a:t>
            </a:r>
            <a:r>
              <a:rPr lang="sk-SK" altLang="cs-CZ" sz="3200" b="0" i="1"/>
              <a:t>t </a:t>
            </a:r>
            <a:r>
              <a:rPr lang="sk-SK" altLang="cs-CZ" sz="3200" b="0"/>
              <a:t>= </a:t>
            </a:r>
            <a:r>
              <a:rPr lang="sk-SK" altLang="cs-CZ" sz="3200" b="0" i="1"/>
              <a:t>t</a:t>
            </a:r>
            <a:r>
              <a:rPr lang="sk-SK" altLang="cs-CZ" sz="3200" b="0" baseline="-25000"/>
              <a:t>2 </a:t>
            </a:r>
            <a:r>
              <a:rPr lang="sk-SK" altLang="cs-CZ" sz="3200" b="0"/>
              <a:t>- </a:t>
            </a:r>
            <a:r>
              <a:rPr lang="sk-SK" altLang="cs-CZ" sz="3200" b="0" i="1"/>
              <a:t>t</a:t>
            </a:r>
            <a:r>
              <a:rPr lang="sk-SK" altLang="cs-CZ" sz="3200" b="0" baseline="-25000"/>
              <a:t>1</a:t>
            </a:r>
            <a:r>
              <a:rPr lang="sk-SK" altLang="cs-CZ" sz="3200" b="0"/>
              <a:t> nastane změna kinetic-</a:t>
            </a:r>
          </a:p>
          <a:p>
            <a:r>
              <a:rPr lang="sk-SK" altLang="cs-CZ" sz="3200" b="0"/>
              <a:t>ké energie </a:t>
            </a:r>
            <a:r>
              <a:rPr lang="sk-SK" altLang="cs-CZ" sz="3200" b="0">
                <a:latin typeface="Symbol" panose="05050102010706020507" pitchFamily="18" charset="2"/>
              </a:rPr>
              <a:t>D</a:t>
            </a:r>
            <a:r>
              <a:rPr lang="sk-SK" altLang="cs-CZ" sz="3200" b="0" i="1"/>
              <a:t>E</a:t>
            </a:r>
            <a:r>
              <a:rPr lang="sk-SK" altLang="cs-CZ" sz="3200" b="0" baseline="-25000"/>
              <a:t>k</a:t>
            </a:r>
            <a:r>
              <a:rPr lang="sk-SK" altLang="cs-CZ" sz="3200" b="0"/>
              <a:t> = </a:t>
            </a:r>
            <a:r>
              <a:rPr lang="sk-SK" altLang="cs-CZ" sz="3200" b="0" i="1"/>
              <a:t>E</a:t>
            </a:r>
            <a:r>
              <a:rPr lang="sk-SK" altLang="cs-CZ" sz="3200" b="0" baseline="-25000"/>
              <a:t>k1 </a:t>
            </a:r>
            <a:r>
              <a:rPr lang="sk-SK" altLang="cs-CZ" sz="3200" b="0"/>
              <a:t>- </a:t>
            </a:r>
            <a:r>
              <a:rPr lang="sk-SK" altLang="cs-CZ" sz="3200" b="0" i="1"/>
              <a:t>E</a:t>
            </a:r>
            <a:r>
              <a:rPr lang="sk-SK" altLang="cs-CZ" sz="3200" b="0" baseline="-25000"/>
              <a:t>k2</a:t>
            </a:r>
            <a:r>
              <a:rPr lang="sk-SK" altLang="cs-CZ" sz="3200" b="0"/>
              <a:t>. 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6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0069 L 0.54011 0.00069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768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97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7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046 L 0.604 0.0004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91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96987E-7 L 0.53976 1.96987E-7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76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79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4166 3.33333E-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768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0.5375 3.7037E-6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68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6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6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6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76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76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7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76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76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76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76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76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9" grpId="0" build="p"/>
      <p:bldP spid="76811" grpId="0" uiExpand="1" build="p"/>
      <p:bldP spid="76846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altLang="cs-CZ" sz="4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altLang="cs-CZ" sz="4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2557</TotalTime>
  <Words>145</Words>
  <Application>Microsoft Office PowerPoint</Application>
  <PresentationFormat>Předvádění na obrazovce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4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Default Design</vt:lpstr>
      <vt:lpstr>Snímek</vt:lpstr>
      <vt:lpstr>CorelPhotoPaint.Image.8</vt:lpstr>
      <vt:lpstr>Rovnica</vt:lpstr>
      <vt:lpstr>Rovnice</vt:lpstr>
      <vt:lpstr>Snímek 1</vt:lpstr>
      <vt:lpstr>Snímek 2</vt:lpstr>
      <vt:lpstr>Snímek 3</vt:lpstr>
      <vt:lpstr>Snímek 4</vt:lpstr>
      <vt:lpstr>Snímek 5</vt:lpstr>
      <vt:lpstr>Snímek 6</vt:lpstr>
      <vt:lpstr>Snímek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Kineticka energia</dc:title>
  <dc:subject>fyzika</dc:subject>
  <dc:creator>Jozef Beňuška, upravil Jaroslav Vrba</dc:creator>
  <cp:lastModifiedBy>Uživatel systému Windows</cp:lastModifiedBy>
  <cp:revision>502</cp:revision>
  <dcterms:created xsi:type="dcterms:W3CDTF">1998-09-16T05:24:54Z</dcterms:created>
  <dcterms:modified xsi:type="dcterms:W3CDTF">2021-10-21T06:00:33Z</dcterms:modified>
</cp:coreProperties>
</file>