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2" r:id="rId2"/>
    <p:sldId id="321" r:id="rId3"/>
    <p:sldId id="322" r:id="rId4"/>
    <p:sldId id="328" r:id="rId5"/>
    <p:sldId id="340" r:id="rId6"/>
    <p:sldId id="341" r:id="rId7"/>
    <p:sldId id="331" r:id="rId8"/>
    <p:sldId id="332" r:id="rId9"/>
  </p:sldIdLst>
  <p:sldSz cx="9144000" cy="6858000" type="screen4x3"/>
  <p:notesSz cx="6858000" cy="965835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FFFFCC"/>
    <a:srgbClr val="1C1C1C"/>
    <a:srgbClr val="292929"/>
    <a:srgbClr val="FFFF99"/>
    <a:srgbClr val="DDDDDD"/>
    <a:srgbClr val="EAEAEA"/>
    <a:srgbClr val="699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5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45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33761630-23C9-4E75-8F2F-D170C27850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557992CD-B9CE-4161-AE32-B7C0C255904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88068" name="Rectangle 4">
            <a:extLst>
              <a:ext uri="{FF2B5EF4-FFF2-40B4-BE49-F238E27FC236}">
                <a16:creationId xmlns:a16="http://schemas.microsoft.com/office/drawing/2014/main" id="{F38D77F8-4001-48DA-BE0E-57DB61BB099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7575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88069" name="Rectangle 5">
            <a:extLst>
              <a:ext uri="{FF2B5EF4-FFF2-40B4-BE49-F238E27FC236}">
                <a16:creationId xmlns:a16="http://schemas.microsoft.com/office/drawing/2014/main" id="{03BC0031-0D58-4BE6-BAAA-FE81B287BB4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17575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43F7DE-6396-4CA8-877F-0DDA8180DB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9D05FE8-0FFE-458D-9235-B3F8D98D6CD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sk-SK" altLang="cs-CZ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F628F7B-634F-4C40-AF22-2690FA307F4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sk-SK" altLang="cs-CZ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913AB302-FB9A-4A75-89E5-0B93D13510A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4413" y="723900"/>
            <a:ext cx="4830762" cy="3622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EE56A164-06AC-4127-8DD3-415D780BA97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87875"/>
            <a:ext cx="5029200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FE7B15EB-86FE-4373-91BF-3DCB9ECAD8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575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sk-SK" altLang="cs-CZ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14B2ABED-6CE3-4D6C-B5E7-BBE46FE835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7575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3E8C5566-3B98-46B9-BB11-68CC30459577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51D89-893A-4AE5-9BB0-38B19E5B30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F4E7E9-2EFF-4B55-B048-769460A3D5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A7D435-AB8E-4B9A-9C82-B8754E6F2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3D01CA-6C46-4010-9E39-A97817EB9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3210A2-991A-4570-9DE5-57E55B665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E3F2F-CFFB-4CC1-8A22-DE47E1C235B9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803221124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974EA-713C-4DFB-A9FE-83A76A71A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7F1A98E-20EE-4C08-9D84-39C7FCA71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C9F82C-323C-49BF-AB55-2F1EFF7E2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D30652-776B-4E19-89A1-9332B920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9F6960-6112-4885-85D3-E4E0007A2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8F4AD-484B-4DC3-9458-2038D7725D0B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211815074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45D8D2D-6E88-492F-99EC-388DDAE6E1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D2D6CF-01C9-4A24-9116-9A30A56EC4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628495-D5B8-49E0-A724-9413B6CFB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656B15-4F81-4A60-BC0C-E779AACED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EB769C-6302-479D-A2C8-2638830C9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4D6C2-DB04-4E96-BACF-6F806A682E6B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139404757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37A30A-09CB-4691-8A6E-97FFE2FBB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979271-5567-44AB-AAF8-B8C3A8E62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16FCC4-CE51-4D3F-BD50-F9A812ACC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B2D145-FC0B-416D-ABAE-075A4D05E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27A460-7550-404F-B052-F6C1D98A4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97ECE-F96E-42AC-B727-36DA6A1FF4A2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14349759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B2EEC-29F2-486C-AB2A-F4DB3D212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F762F27-DEE4-489D-A76C-9DCC3EAF9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898DCD-8C4D-485F-8E81-372F5DC34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50A121-3C0C-48F7-BF7F-47C06E6B9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4A97BC-6152-430A-BF98-F2D2ADA25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C8099-31D6-4CE8-BB3C-8D697B2979A7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464500822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FDD88-818E-47DC-9C8A-DA8A48E57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A84A02-7DED-435B-9D97-6DEA7E485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EA37CB-78C4-466B-93C4-E1F229FB0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517C0D-1B38-43CF-B9E1-F9E4CA5C8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477AE4-D252-41C1-9323-59E090CB5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DDDDC2-35D2-47F1-9C3E-B2591C7FC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DA03E-83A2-4258-8D33-18414A8F9D9E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7246107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CBA925-B3E8-412D-88D6-91B97E022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8F6969-88DD-4AFF-89C3-33F356C75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D30B1C8-D6A0-48A8-9338-C3DBBC1DC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4155ECC-BDC5-4BF1-BCD3-E778945742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7DB2311-3602-48BD-832E-880120654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757A9F3-CE9E-405B-A5B6-16E6E7265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D1A286D-5C37-44ED-8A59-035F6A065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5CEFE05-A674-48C2-BBF6-5D35233C7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71A2B-57DF-4C79-9F50-5C5EA8E04EAE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044090146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AEE0F7-AF95-4403-8686-E7D517515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5DD2E04-C23D-4E46-8086-B71708B07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2F93244-DFAE-4872-B7BB-31E70801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742BFF-B140-4909-87DE-8E526647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6299A-5090-4AFB-8CA4-D015AE06921D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252617901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B332117-920B-47C9-8CC2-9DF3257D1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3B7DFDE-1DA6-4F0F-9764-09EEE7181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EF0904-3F61-485D-A51F-7F088719B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78201-F180-4FA9-9655-09B8F8AB8529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739412988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6CD9F-FDAC-4BF2-8212-4DEB70983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7DD0CF-3040-42A3-818C-C29A33C98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072A78-705C-47E9-ACF7-E4CF5C468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51B4C9-F42E-49AD-AFCB-A8AC12185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BC635E-E6FC-4F5E-8DAE-7D5EE6E8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0E6B22-6FE4-4B31-93B0-D81F5DBFE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32104-F2A1-4260-9448-F3240B00BBAF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928652333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D0E241-A238-43C8-808D-4BC060CFA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245D462-FD1B-41C0-BB10-C67F60D804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DB9081A-0934-4F4F-988D-402EFBD04E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1B15EC-C601-4DBE-81E4-4AB5FBF38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E00198-80FB-4656-B428-AE8CA35C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DCB4AB3-45FE-433A-94BC-B49A0EBDC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DC43F-06BB-4A12-A320-765F19194546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410259467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B0A55B0-6783-4BB7-ADDB-7BA0D5BBF6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E8EF817-2594-457A-A528-D43ED86262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BC82850-FC18-4A54-8BAC-E579BCCE2CD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sk-SK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45EF282-AD09-4528-8AF7-806914B372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sk-SK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8FE50D5-42DE-447A-B80A-1B937EB609C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48C819B2-1F0F-456B-AAF3-7BC825228FC8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5" name="Group 1031">
            <a:extLst>
              <a:ext uri="{FF2B5EF4-FFF2-40B4-BE49-F238E27FC236}">
                <a16:creationId xmlns:a16="http://schemas.microsoft.com/office/drawing/2014/main" id="{16A856A3-77ED-4321-820E-6B1D3ED7E6F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aphicFrame>
          <p:nvGraphicFramePr>
            <p:cNvPr id="43010" name="Object 1026">
              <a:extLst>
                <a:ext uri="{FF2B5EF4-FFF2-40B4-BE49-F238E27FC236}">
                  <a16:creationId xmlns:a16="http://schemas.microsoft.com/office/drawing/2014/main" id="{D0463A36-05F4-4BC1-838A-83FF90BDFFF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73067957"/>
                </p:ext>
              </p:extLst>
            </p:nvPr>
          </p:nvGraphicFramePr>
          <p:xfrm>
            <a:off x="0" y="0"/>
            <a:ext cx="5759" cy="4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Slide" r:id="rId3" imgW="5517052" imgH="4136391" progId="PowerPoint.Slide.8">
                    <p:embed/>
                  </p:oleObj>
                </mc:Choice>
                <mc:Fallback>
                  <p:oleObj name="Slide" r:id="rId3" imgW="5517052" imgH="4136391" progId="PowerPoint.Slide.8">
                    <p:embed/>
                    <p:pic>
                      <p:nvPicPr>
                        <p:cNvPr id="0" name="Object 102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759" cy="4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014" name="Text Box 1030">
              <a:extLst>
                <a:ext uri="{FF2B5EF4-FFF2-40B4-BE49-F238E27FC236}">
                  <a16:creationId xmlns:a16="http://schemas.microsoft.com/office/drawing/2014/main" id="{95A29107-1367-4A38-9143-A566B13092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" y="3981"/>
              <a:ext cx="8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sk-SK" altLang="cs-CZ" sz="1000" b="0" i="1">
                  <a:solidFill>
                    <a:srgbClr val="003399"/>
                  </a:solidFill>
                </a:rPr>
                <a:t>PaedDr. Jozef Beňuška</a:t>
              </a:r>
            </a:p>
            <a:p>
              <a:r>
                <a:rPr lang="en-US" altLang="cs-CZ" sz="1000" b="0" i="1">
                  <a:solidFill>
                    <a:srgbClr val="003399"/>
                  </a:solidFill>
                </a:rPr>
                <a:t> j</a:t>
              </a:r>
              <a:r>
                <a:rPr lang="sk-SK" altLang="cs-CZ" sz="1000" b="0" i="1">
                  <a:solidFill>
                    <a:srgbClr val="003399"/>
                  </a:solidFill>
                </a:rPr>
                <a:t>benuska</a:t>
              </a:r>
              <a:r>
                <a:rPr lang="en-US" altLang="cs-CZ" sz="1000" b="0" i="1">
                  <a:solidFill>
                    <a:srgbClr val="003399"/>
                  </a:solidFill>
                </a:rPr>
                <a:t>@nextra.sk</a:t>
              </a:r>
              <a:endParaRPr lang="sk-SK" altLang="cs-CZ" sz="2400" b="0"/>
            </a:p>
          </p:txBody>
        </p:sp>
      </p:grp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32" name="Oval 120">
            <a:extLst>
              <a:ext uri="{FF2B5EF4-FFF2-40B4-BE49-F238E27FC236}">
                <a16:creationId xmlns:a16="http://schemas.microsoft.com/office/drawing/2014/main" id="{5488D9A4-7FDE-4A67-AAFA-584E6A6AA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750" y="1630363"/>
            <a:ext cx="2757488" cy="2741612"/>
          </a:xfrm>
          <a:prstGeom prst="ellipse">
            <a:avLst/>
          </a:prstGeom>
          <a:gradFill rotWithShape="1">
            <a:gsLst>
              <a:gs pos="0">
                <a:srgbClr val="5F5F5F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0114" name="Text Box 2">
            <a:extLst>
              <a:ext uri="{FF2B5EF4-FFF2-40B4-BE49-F238E27FC236}">
                <a16:creationId xmlns:a16="http://schemas.microsoft.com/office/drawing/2014/main" id="{2F1E5F24-BCF0-4E9D-B3D0-A04A68FC7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175" y="190500"/>
            <a:ext cx="8688194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/>
          <a:p>
            <a:r>
              <a:rPr lang="sk-SK" altLang="cs-CZ" sz="3300" b="0" dirty="0" err="1"/>
              <a:t>Vnitřní</a:t>
            </a:r>
            <a:r>
              <a:rPr lang="sk-SK" altLang="cs-CZ" sz="3300" b="0" dirty="0"/>
              <a:t> energie </a:t>
            </a:r>
            <a:r>
              <a:rPr lang="sk-SK" altLang="cs-CZ" sz="3300" b="0" dirty="0" err="1"/>
              <a:t>souvisí</a:t>
            </a:r>
            <a:r>
              <a:rPr lang="sk-SK" altLang="cs-CZ" sz="3300" b="0" dirty="0"/>
              <a:t> s </a:t>
            </a:r>
            <a:r>
              <a:rPr lang="sk-SK" altLang="cs-CZ" sz="3300" b="0" dirty="0" err="1"/>
              <a:t>částicovou</a:t>
            </a:r>
            <a:r>
              <a:rPr lang="sk-SK" altLang="cs-CZ" sz="3300" b="0" dirty="0"/>
              <a:t> stavbou </a:t>
            </a:r>
            <a:r>
              <a:rPr lang="sk-SK" altLang="cs-CZ" sz="3300" b="0" dirty="0" err="1"/>
              <a:t>tělesa</a:t>
            </a:r>
            <a:endParaRPr lang="sk-SK" altLang="cs-CZ" sz="3300" b="0" dirty="0"/>
          </a:p>
        </p:txBody>
      </p:sp>
      <p:sp>
        <p:nvSpPr>
          <p:cNvPr id="90115" name="Text Box 3">
            <a:extLst>
              <a:ext uri="{FF2B5EF4-FFF2-40B4-BE49-F238E27FC236}">
                <a16:creationId xmlns:a16="http://schemas.microsoft.com/office/drawing/2014/main" id="{A23A25A6-27D9-450F-8280-60CB2622B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38" y="4660900"/>
            <a:ext cx="7209409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altLang="cs-CZ" sz="3300" b="0" dirty="0"/>
              <a:t>Energie:</a:t>
            </a:r>
          </a:p>
          <a:p>
            <a:pPr>
              <a:buFontTx/>
              <a:buChar char="-"/>
            </a:pPr>
            <a:r>
              <a:rPr lang="sk-SK" altLang="cs-CZ" sz="3300" b="0" dirty="0"/>
              <a:t> </a:t>
            </a:r>
            <a:r>
              <a:rPr lang="sk-SK" altLang="cs-CZ" sz="3300" b="0" dirty="0" err="1"/>
              <a:t>potenciální</a:t>
            </a:r>
            <a:r>
              <a:rPr lang="sk-SK" altLang="cs-CZ" sz="3300" b="0" dirty="0"/>
              <a:t> a kinetická energie </a:t>
            </a:r>
            <a:r>
              <a:rPr lang="sk-SK" altLang="cs-CZ" sz="3300" b="0" dirty="0" err="1"/>
              <a:t>molekul</a:t>
            </a:r>
            <a:endParaRPr lang="sk-SK" altLang="cs-CZ" sz="3300" b="0" dirty="0"/>
          </a:p>
          <a:p>
            <a:pPr>
              <a:buFontTx/>
              <a:buChar char="-"/>
            </a:pPr>
            <a:r>
              <a:rPr lang="sk-SK" altLang="cs-CZ" sz="3300" b="0" dirty="0"/>
              <a:t> </a:t>
            </a:r>
            <a:r>
              <a:rPr lang="sk-SK" altLang="cs-CZ" sz="3300" b="0" dirty="0" err="1"/>
              <a:t>potenciální</a:t>
            </a:r>
            <a:r>
              <a:rPr lang="sk-SK" altLang="cs-CZ" sz="3300" b="0" dirty="0"/>
              <a:t> a kinetická energie </a:t>
            </a:r>
            <a:r>
              <a:rPr lang="sk-SK" altLang="cs-CZ" sz="3300" b="0" dirty="0" err="1"/>
              <a:t>atomů</a:t>
            </a:r>
            <a:endParaRPr lang="sk-SK" altLang="cs-CZ" sz="3300" b="0" dirty="0"/>
          </a:p>
          <a:p>
            <a:r>
              <a:rPr lang="sk-SK" altLang="cs-CZ" sz="3300" b="0" dirty="0"/>
              <a:t>- </a:t>
            </a:r>
            <a:r>
              <a:rPr lang="sk-SK" altLang="cs-CZ" sz="3300" b="0" dirty="0" err="1"/>
              <a:t>vnitřní</a:t>
            </a:r>
            <a:r>
              <a:rPr lang="sk-SK" altLang="cs-CZ" sz="3300" b="0" dirty="0"/>
              <a:t> energie </a:t>
            </a:r>
            <a:r>
              <a:rPr lang="sk-SK" altLang="cs-CZ" sz="3300" b="0" dirty="0" err="1"/>
              <a:t>atomů</a:t>
            </a:r>
            <a:r>
              <a:rPr lang="sk-SK" altLang="cs-CZ" sz="3300" b="0" dirty="0"/>
              <a:t> (</a:t>
            </a:r>
            <a:r>
              <a:rPr lang="sk-SK" altLang="cs-CZ" sz="3300" b="0" dirty="0" err="1"/>
              <a:t>elektronů</a:t>
            </a:r>
            <a:r>
              <a:rPr lang="sk-SK" altLang="cs-CZ" sz="3300" b="0" dirty="0"/>
              <a:t>, </a:t>
            </a:r>
            <a:r>
              <a:rPr lang="sk-SK" altLang="cs-CZ" sz="3300" b="0" dirty="0" err="1"/>
              <a:t>jader</a:t>
            </a:r>
            <a:r>
              <a:rPr lang="sk-SK" altLang="cs-CZ" sz="3300" b="0" dirty="0"/>
              <a:t>)</a:t>
            </a:r>
          </a:p>
        </p:txBody>
      </p:sp>
      <p:sp>
        <p:nvSpPr>
          <p:cNvPr id="90127" name="Rectangle 15">
            <a:extLst>
              <a:ext uri="{FF2B5EF4-FFF2-40B4-BE49-F238E27FC236}">
                <a16:creationId xmlns:a16="http://schemas.microsoft.com/office/drawing/2014/main" id="{425F2494-B88D-4FD8-B8E8-6BBCB128C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75" y="1843088"/>
            <a:ext cx="3332163" cy="2192337"/>
          </a:xfrm>
          <a:prstGeom prst="rect">
            <a:avLst/>
          </a:prstGeom>
          <a:solidFill>
            <a:srgbClr val="B9DCFF">
              <a:alpha val="55000"/>
            </a:srgbClr>
          </a:solidFill>
          <a:ln w="38100">
            <a:pattFill prst="pct50">
              <a:fgClr>
                <a:schemeClr val="folHlink"/>
              </a:fgClr>
              <a:bgClr>
                <a:srgbClr val="292929"/>
              </a:bgClr>
            </a:patt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90133" name="Group 21">
            <a:extLst>
              <a:ext uri="{FF2B5EF4-FFF2-40B4-BE49-F238E27FC236}">
                <a16:creationId xmlns:a16="http://schemas.microsoft.com/office/drawing/2014/main" id="{26E2A203-C763-4DD5-A574-50CED2BE10D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28675" y="2024063"/>
            <a:ext cx="314325" cy="273050"/>
            <a:chOff x="4701" y="376"/>
            <a:chExt cx="316" cy="274"/>
          </a:xfrm>
        </p:grpSpPr>
        <p:sp>
          <p:nvSpPr>
            <p:cNvPr id="90134" name="Oval 22">
              <a:extLst>
                <a:ext uri="{FF2B5EF4-FFF2-40B4-BE49-F238E27FC236}">
                  <a16:creationId xmlns:a16="http://schemas.microsoft.com/office/drawing/2014/main" id="{A8197457-B753-485A-BEC3-D696EFC1E40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01" y="376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35" name="Oval 23">
              <a:extLst>
                <a:ext uri="{FF2B5EF4-FFF2-40B4-BE49-F238E27FC236}">
                  <a16:creationId xmlns:a16="http://schemas.microsoft.com/office/drawing/2014/main" id="{B60011ED-B5B4-43FB-83FB-BD0CFD3ABE0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32" y="425"/>
              <a:ext cx="225" cy="225"/>
            </a:xfrm>
            <a:prstGeom prst="ellipse">
              <a:avLst/>
            </a:prstGeom>
            <a:gradFill rotWithShape="1">
              <a:gsLst>
                <a:gs pos="0">
                  <a:srgbClr val="0066CC">
                    <a:alpha val="92000"/>
                  </a:srgbClr>
                </a:gs>
                <a:gs pos="100000">
                  <a:srgbClr val="0066CC">
                    <a:gamma/>
                    <a:shade val="46275"/>
                    <a:invGamma/>
                    <a:alpha val="89999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33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36" name="Oval 24">
              <a:extLst>
                <a:ext uri="{FF2B5EF4-FFF2-40B4-BE49-F238E27FC236}">
                  <a16:creationId xmlns:a16="http://schemas.microsoft.com/office/drawing/2014/main" id="{56198FCF-C6B7-466D-8172-02BB8260142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869" y="414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90137" name="Group 25">
            <a:extLst>
              <a:ext uri="{FF2B5EF4-FFF2-40B4-BE49-F238E27FC236}">
                <a16:creationId xmlns:a16="http://schemas.microsoft.com/office/drawing/2014/main" id="{4853C40D-DCBD-4558-9AC2-975AE617DAA0}"/>
              </a:ext>
            </a:extLst>
          </p:cNvPr>
          <p:cNvGrpSpPr>
            <a:grpSpLocks noChangeAspect="1"/>
          </p:cNvGrpSpPr>
          <p:nvPr/>
        </p:nvGrpSpPr>
        <p:grpSpPr bwMode="auto">
          <a:xfrm rot="-3664415">
            <a:off x="2052637" y="2036763"/>
            <a:ext cx="314325" cy="273050"/>
            <a:chOff x="4701" y="376"/>
            <a:chExt cx="316" cy="274"/>
          </a:xfrm>
        </p:grpSpPr>
        <p:sp>
          <p:nvSpPr>
            <p:cNvPr id="90138" name="Oval 26">
              <a:extLst>
                <a:ext uri="{FF2B5EF4-FFF2-40B4-BE49-F238E27FC236}">
                  <a16:creationId xmlns:a16="http://schemas.microsoft.com/office/drawing/2014/main" id="{FFE9FC26-49A5-49BA-A75A-E0A89C02266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01" y="376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39" name="Oval 27">
              <a:extLst>
                <a:ext uri="{FF2B5EF4-FFF2-40B4-BE49-F238E27FC236}">
                  <a16:creationId xmlns:a16="http://schemas.microsoft.com/office/drawing/2014/main" id="{E5651756-C186-457B-ADE2-2339DCE47A0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32" y="425"/>
              <a:ext cx="225" cy="225"/>
            </a:xfrm>
            <a:prstGeom prst="ellipse">
              <a:avLst/>
            </a:prstGeom>
            <a:gradFill rotWithShape="1">
              <a:gsLst>
                <a:gs pos="0">
                  <a:srgbClr val="0066CC">
                    <a:alpha val="92000"/>
                  </a:srgbClr>
                </a:gs>
                <a:gs pos="100000">
                  <a:srgbClr val="0066CC">
                    <a:gamma/>
                    <a:shade val="46275"/>
                    <a:invGamma/>
                    <a:alpha val="89999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33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40" name="Oval 28">
              <a:extLst>
                <a:ext uri="{FF2B5EF4-FFF2-40B4-BE49-F238E27FC236}">
                  <a16:creationId xmlns:a16="http://schemas.microsoft.com/office/drawing/2014/main" id="{A7F454ED-54B1-4B24-9E04-8A8DCAE9CE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869" y="414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90141" name="Group 29">
            <a:extLst>
              <a:ext uri="{FF2B5EF4-FFF2-40B4-BE49-F238E27FC236}">
                <a16:creationId xmlns:a16="http://schemas.microsoft.com/office/drawing/2014/main" id="{4364E255-E903-4FD1-BB37-FEF8B90CB522}"/>
              </a:ext>
            </a:extLst>
          </p:cNvPr>
          <p:cNvGrpSpPr>
            <a:grpSpLocks noChangeAspect="1"/>
          </p:cNvGrpSpPr>
          <p:nvPr/>
        </p:nvGrpSpPr>
        <p:grpSpPr bwMode="auto">
          <a:xfrm rot="10638343">
            <a:off x="3276600" y="2049463"/>
            <a:ext cx="314325" cy="273050"/>
            <a:chOff x="4701" y="376"/>
            <a:chExt cx="316" cy="274"/>
          </a:xfrm>
        </p:grpSpPr>
        <p:sp>
          <p:nvSpPr>
            <p:cNvPr id="90142" name="Oval 30">
              <a:extLst>
                <a:ext uri="{FF2B5EF4-FFF2-40B4-BE49-F238E27FC236}">
                  <a16:creationId xmlns:a16="http://schemas.microsoft.com/office/drawing/2014/main" id="{5B79F5CD-0339-4349-8333-B52BACD7A93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01" y="376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43" name="Oval 31">
              <a:extLst>
                <a:ext uri="{FF2B5EF4-FFF2-40B4-BE49-F238E27FC236}">
                  <a16:creationId xmlns:a16="http://schemas.microsoft.com/office/drawing/2014/main" id="{6FC8DA65-112B-46F8-8F0C-3979CD43AD9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32" y="425"/>
              <a:ext cx="225" cy="225"/>
            </a:xfrm>
            <a:prstGeom prst="ellipse">
              <a:avLst/>
            </a:prstGeom>
            <a:gradFill rotWithShape="1">
              <a:gsLst>
                <a:gs pos="0">
                  <a:srgbClr val="0066CC">
                    <a:alpha val="92000"/>
                  </a:srgbClr>
                </a:gs>
                <a:gs pos="100000">
                  <a:srgbClr val="0066CC">
                    <a:gamma/>
                    <a:shade val="46275"/>
                    <a:invGamma/>
                    <a:alpha val="89999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33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44" name="Oval 32">
              <a:extLst>
                <a:ext uri="{FF2B5EF4-FFF2-40B4-BE49-F238E27FC236}">
                  <a16:creationId xmlns:a16="http://schemas.microsoft.com/office/drawing/2014/main" id="{DE1B5B8B-1D9C-4EDD-9FF5-7410C7288ED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869" y="414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90149" name="Group 37">
            <a:extLst>
              <a:ext uri="{FF2B5EF4-FFF2-40B4-BE49-F238E27FC236}">
                <a16:creationId xmlns:a16="http://schemas.microsoft.com/office/drawing/2014/main" id="{26C993C5-A48B-4D2F-B291-E02052A3B56E}"/>
              </a:ext>
            </a:extLst>
          </p:cNvPr>
          <p:cNvGrpSpPr>
            <a:grpSpLocks noChangeAspect="1"/>
          </p:cNvGrpSpPr>
          <p:nvPr/>
        </p:nvGrpSpPr>
        <p:grpSpPr bwMode="auto">
          <a:xfrm rot="13044321">
            <a:off x="830263" y="3548063"/>
            <a:ext cx="314325" cy="273050"/>
            <a:chOff x="4701" y="376"/>
            <a:chExt cx="316" cy="274"/>
          </a:xfrm>
        </p:grpSpPr>
        <p:sp>
          <p:nvSpPr>
            <p:cNvPr id="90150" name="Oval 38">
              <a:extLst>
                <a:ext uri="{FF2B5EF4-FFF2-40B4-BE49-F238E27FC236}">
                  <a16:creationId xmlns:a16="http://schemas.microsoft.com/office/drawing/2014/main" id="{38E3651A-EC90-4043-B119-1F478FB4ED6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01" y="376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51" name="Oval 39">
              <a:extLst>
                <a:ext uri="{FF2B5EF4-FFF2-40B4-BE49-F238E27FC236}">
                  <a16:creationId xmlns:a16="http://schemas.microsoft.com/office/drawing/2014/main" id="{4BAB527B-8787-461E-934A-0ADA22859D9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32" y="425"/>
              <a:ext cx="225" cy="225"/>
            </a:xfrm>
            <a:prstGeom prst="ellipse">
              <a:avLst/>
            </a:prstGeom>
            <a:gradFill rotWithShape="1">
              <a:gsLst>
                <a:gs pos="0">
                  <a:srgbClr val="0066CC">
                    <a:alpha val="92000"/>
                  </a:srgbClr>
                </a:gs>
                <a:gs pos="100000">
                  <a:srgbClr val="0066CC">
                    <a:gamma/>
                    <a:shade val="46275"/>
                    <a:invGamma/>
                    <a:alpha val="89999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33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52" name="Oval 40">
              <a:extLst>
                <a:ext uri="{FF2B5EF4-FFF2-40B4-BE49-F238E27FC236}">
                  <a16:creationId xmlns:a16="http://schemas.microsoft.com/office/drawing/2014/main" id="{E5A10E24-B1E5-404A-B219-5B73778349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869" y="414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90153" name="Group 41">
            <a:extLst>
              <a:ext uri="{FF2B5EF4-FFF2-40B4-BE49-F238E27FC236}">
                <a16:creationId xmlns:a16="http://schemas.microsoft.com/office/drawing/2014/main" id="{1F45C627-CFCC-43F9-AE42-6E9E5B2AA1F7}"/>
              </a:ext>
            </a:extLst>
          </p:cNvPr>
          <p:cNvGrpSpPr>
            <a:grpSpLocks noChangeAspect="1"/>
          </p:cNvGrpSpPr>
          <p:nvPr/>
        </p:nvGrpSpPr>
        <p:grpSpPr bwMode="auto">
          <a:xfrm rot="-1344969">
            <a:off x="2054225" y="3560763"/>
            <a:ext cx="314325" cy="273050"/>
            <a:chOff x="4701" y="376"/>
            <a:chExt cx="316" cy="274"/>
          </a:xfrm>
        </p:grpSpPr>
        <p:sp>
          <p:nvSpPr>
            <p:cNvPr id="90154" name="Oval 42">
              <a:extLst>
                <a:ext uri="{FF2B5EF4-FFF2-40B4-BE49-F238E27FC236}">
                  <a16:creationId xmlns:a16="http://schemas.microsoft.com/office/drawing/2014/main" id="{CD4046A5-9FFD-4D00-8B64-4D10338AB91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01" y="376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55" name="Oval 43">
              <a:extLst>
                <a:ext uri="{FF2B5EF4-FFF2-40B4-BE49-F238E27FC236}">
                  <a16:creationId xmlns:a16="http://schemas.microsoft.com/office/drawing/2014/main" id="{2D3EA145-6B97-469E-95C9-D1DEDEFF2F7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32" y="425"/>
              <a:ext cx="225" cy="225"/>
            </a:xfrm>
            <a:prstGeom prst="ellipse">
              <a:avLst/>
            </a:prstGeom>
            <a:gradFill rotWithShape="1">
              <a:gsLst>
                <a:gs pos="0">
                  <a:srgbClr val="0066CC">
                    <a:alpha val="92000"/>
                  </a:srgbClr>
                </a:gs>
                <a:gs pos="100000">
                  <a:srgbClr val="0066CC">
                    <a:gamma/>
                    <a:shade val="46275"/>
                    <a:invGamma/>
                    <a:alpha val="89999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33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56" name="Oval 44">
              <a:extLst>
                <a:ext uri="{FF2B5EF4-FFF2-40B4-BE49-F238E27FC236}">
                  <a16:creationId xmlns:a16="http://schemas.microsoft.com/office/drawing/2014/main" id="{7EB1B01A-A537-4C65-8D75-17E08185C57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869" y="414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90157" name="Group 45">
            <a:extLst>
              <a:ext uri="{FF2B5EF4-FFF2-40B4-BE49-F238E27FC236}">
                <a16:creationId xmlns:a16="http://schemas.microsoft.com/office/drawing/2014/main" id="{0316F0B0-C7D6-44D0-8D46-B843A603EB72}"/>
              </a:ext>
            </a:extLst>
          </p:cNvPr>
          <p:cNvGrpSpPr>
            <a:grpSpLocks noChangeAspect="1"/>
          </p:cNvGrpSpPr>
          <p:nvPr/>
        </p:nvGrpSpPr>
        <p:grpSpPr bwMode="auto">
          <a:xfrm rot="7644321">
            <a:off x="3278187" y="3573463"/>
            <a:ext cx="314325" cy="273050"/>
            <a:chOff x="4701" y="376"/>
            <a:chExt cx="316" cy="274"/>
          </a:xfrm>
        </p:grpSpPr>
        <p:sp>
          <p:nvSpPr>
            <p:cNvPr id="90158" name="Oval 46">
              <a:extLst>
                <a:ext uri="{FF2B5EF4-FFF2-40B4-BE49-F238E27FC236}">
                  <a16:creationId xmlns:a16="http://schemas.microsoft.com/office/drawing/2014/main" id="{89ED1ABF-1199-40FF-BD52-B7A9DFC91EE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01" y="376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59" name="Oval 47">
              <a:extLst>
                <a:ext uri="{FF2B5EF4-FFF2-40B4-BE49-F238E27FC236}">
                  <a16:creationId xmlns:a16="http://schemas.microsoft.com/office/drawing/2014/main" id="{6DCFD185-1E69-4040-A94A-B22C1C109EA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32" y="425"/>
              <a:ext cx="225" cy="225"/>
            </a:xfrm>
            <a:prstGeom prst="ellipse">
              <a:avLst/>
            </a:prstGeom>
            <a:gradFill rotWithShape="1">
              <a:gsLst>
                <a:gs pos="0">
                  <a:srgbClr val="0066CC">
                    <a:alpha val="92000"/>
                  </a:srgbClr>
                </a:gs>
                <a:gs pos="100000">
                  <a:srgbClr val="0066CC">
                    <a:gamma/>
                    <a:shade val="46275"/>
                    <a:invGamma/>
                    <a:alpha val="89999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33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60" name="Oval 48">
              <a:extLst>
                <a:ext uri="{FF2B5EF4-FFF2-40B4-BE49-F238E27FC236}">
                  <a16:creationId xmlns:a16="http://schemas.microsoft.com/office/drawing/2014/main" id="{0C041795-4193-4372-94F0-140B6A3AE3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869" y="414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90165" name="Group 53">
            <a:extLst>
              <a:ext uri="{FF2B5EF4-FFF2-40B4-BE49-F238E27FC236}">
                <a16:creationId xmlns:a16="http://schemas.microsoft.com/office/drawing/2014/main" id="{CEAF73AD-7428-4911-8A1D-5E4501EA9FD6}"/>
              </a:ext>
            </a:extLst>
          </p:cNvPr>
          <p:cNvGrpSpPr>
            <a:grpSpLocks noChangeAspect="1"/>
          </p:cNvGrpSpPr>
          <p:nvPr/>
        </p:nvGrpSpPr>
        <p:grpSpPr bwMode="auto">
          <a:xfrm rot="4382682">
            <a:off x="1441450" y="2414588"/>
            <a:ext cx="314325" cy="273050"/>
            <a:chOff x="4701" y="376"/>
            <a:chExt cx="316" cy="274"/>
          </a:xfrm>
        </p:grpSpPr>
        <p:sp>
          <p:nvSpPr>
            <p:cNvPr id="90166" name="Oval 54">
              <a:extLst>
                <a:ext uri="{FF2B5EF4-FFF2-40B4-BE49-F238E27FC236}">
                  <a16:creationId xmlns:a16="http://schemas.microsoft.com/office/drawing/2014/main" id="{D44A1232-3950-477F-B582-955D09B5863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01" y="376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67" name="Oval 55">
              <a:extLst>
                <a:ext uri="{FF2B5EF4-FFF2-40B4-BE49-F238E27FC236}">
                  <a16:creationId xmlns:a16="http://schemas.microsoft.com/office/drawing/2014/main" id="{3B4A0FB3-B34C-4B52-8B4B-0CBF080A8C7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32" y="425"/>
              <a:ext cx="225" cy="225"/>
            </a:xfrm>
            <a:prstGeom prst="ellipse">
              <a:avLst/>
            </a:prstGeom>
            <a:gradFill rotWithShape="1">
              <a:gsLst>
                <a:gs pos="0">
                  <a:srgbClr val="0066CC">
                    <a:alpha val="92000"/>
                  </a:srgbClr>
                </a:gs>
                <a:gs pos="100000">
                  <a:srgbClr val="0066CC">
                    <a:gamma/>
                    <a:shade val="46275"/>
                    <a:invGamma/>
                    <a:alpha val="89999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33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68" name="Oval 56">
              <a:extLst>
                <a:ext uri="{FF2B5EF4-FFF2-40B4-BE49-F238E27FC236}">
                  <a16:creationId xmlns:a16="http://schemas.microsoft.com/office/drawing/2014/main" id="{4CC3E58A-9C04-439E-8599-2655501649D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869" y="414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90169" name="Group 57">
            <a:extLst>
              <a:ext uri="{FF2B5EF4-FFF2-40B4-BE49-F238E27FC236}">
                <a16:creationId xmlns:a16="http://schemas.microsoft.com/office/drawing/2014/main" id="{645B8AFD-0939-4A01-971C-DCB2787DE0EE}"/>
              </a:ext>
            </a:extLst>
          </p:cNvPr>
          <p:cNvGrpSpPr>
            <a:grpSpLocks noChangeAspect="1"/>
          </p:cNvGrpSpPr>
          <p:nvPr/>
        </p:nvGrpSpPr>
        <p:grpSpPr bwMode="auto">
          <a:xfrm rot="13244770">
            <a:off x="2643188" y="2427288"/>
            <a:ext cx="314325" cy="273050"/>
            <a:chOff x="4701" y="376"/>
            <a:chExt cx="316" cy="274"/>
          </a:xfrm>
        </p:grpSpPr>
        <p:sp>
          <p:nvSpPr>
            <p:cNvPr id="90170" name="Oval 58">
              <a:extLst>
                <a:ext uri="{FF2B5EF4-FFF2-40B4-BE49-F238E27FC236}">
                  <a16:creationId xmlns:a16="http://schemas.microsoft.com/office/drawing/2014/main" id="{97E57D28-FAEB-45C9-9E4F-AD0939F05A3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01" y="376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71" name="Oval 59">
              <a:extLst>
                <a:ext uri="{FF2B5EF4-FFF2-40B4-BE49-F238E27FC236}">
                  <a16:creationId xmlns:a16="http://schemas.microsoft.com/office/drawing/2014/main" id="{69B70ACB-1221-4CD3-965E-DD8520C5E52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32" y="425"/>
              <a:ext cx="225" cy="225"/>
            </a:xfrm>
            <a:prstGeom prst="ellipse">
              <a:avLst/>
            </a:prstGeom>
            <a:gradFill rotWithShape="1">
              <a:gsLst>
                <a:gs pos="0">
                  <a:srgbClr val="0066CC">
                    <a:alpha val="92000"/>
                  </a:srgbClr>
                </a:gs>
                <a:gs pos="100000">
                  <a:srgbClr val="0066CC">
                    <a:gamma/>
                    <a:shade val="46275"/>
                    <a:invGamma/>
                    <a:alpha val="89999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33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72" name="Oval 60">
              <a:extLst>
                <a:ext uri="{FF2B5EF4-FFF2-40B4-BE49-F238E27FC236}">
                  <a16:creationId xmlns:a16="http://schemas.microsoft.com/office/drawing/2014/main" id="{889EBD45-F8D2-4723-BCD3-5BA8C19ACCD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869" y="414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90185" name="Group 73">
            <a:extLst>
              <a:ext uri="{FF2B5EF4-FFF2-40B4-BE49-F238E27FC236}">
                <a16:creationId xmlns:a16="http://schemas.microsoft.com/office/drawing/2014/main" id="{D5F7510E-1F25-47F1-B93E-5B2FA4CAD16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409700" y="3181350"/>
            <a:ext cx="314325" cy="273050"/>
            <a:chOff x="4701" y="376"/>
            <a:chExt cx="316" cy="274"/>
          </a:xfrm>
        </p:grpSpPr>
        <p:sp>
          <p:nvSpPr>
            <p:cNvPr id="90186" name="Oval 74">
              <a:extLst>
                <a:ext uri="{FF2B5EF4-FFF2-40B4-BE49-F238E27FC236}">
                  <a16:creationId xmlns:a16="http://schemas.microsoft.com/office/drawing/2014/main" id="{6095D75A-3BAD-4464-8AF1-89C4D6BC768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01" y="376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87" name="Oval 75">
              <a:extLst>
                <a:ext uri="{FF2B5EF4-FFF2-40B4-BE49-F238E27FC236}">
                  <a16:creationId xmlns:a16="http://schemas.microsoft.com/office/drawing/2014/main" id="{0EE833A5-5BF3-4E59-9D5B-EA097BE9659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32" y="425"/>
              <a:ext cx="225" cy="225"/>
            </a:xfrm>
            <a:prstGeom prst="ellipse">
              <a:avLst/>
            </a:prstGeom>
            <a:gradFill rotWithShape="1">
              <a:gsLst>
                <a:gs pos="0">
                  <a:srgbClr val="0066CC">
                    <a:alpha val="92000"/>
                  </a:srgbClr>
                </a:gs>
                <a:gs pos="100000">
                  <a:srgbClr val="0066CC">
                    <a:gamma/>
                    <a:shade val="46275"/>
                    <a:invGamma/>
                    <a:alpha val="89999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33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88" name="Oval 76">
              <a:extLst>
                <a:ext uri="{FF2B5EF4-FFF2-40B4-BE49-F238E27FC236}">
                  <a16:creationId xmlns:a16="http://schemas.microsoft.com/office/drawing/2014/main" id="{F9C34628-29AC-46F5-8CE8-BF2D5167544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869" y="414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90189" name="Group 77">
            <a:extLst>
              <a:ext uri="{FF2B5EF4-FFF2-40B4-BE49-F238E27FC236}">
                <a16:creationId xmlns:a16="http://schemas.microsoft.com/office/drawing/2014/main" id="{50890E08-4D58-4A1B-A485-1F087F64759F}"/>
              </a:ext>
            </a:extLst>
          </p:cNvPr>
          <p:cNvGrpSpPr>
            <a:grpSpLocks noChangeAspect="1"/>
          </p:cNvGrpSpPr>
          <p:nvPr/>
        </p:nvGrpSpPr>
        <p:grpSpPr bwMode="auto">
          <a:xfrm rot="5882142">
            <a:off x="2611437" y="3194051"/>
            <a:ext cx="314325" cy="273050"/>
            <a:chOff x="4701" y="376"/>
            <a:chExt cx="316" cy="274"/>
          </a:xfrm>
        </p:grpSpPr>
        <p:sp>
          <p:nvSpPr>
            <p:cNvPr id="90190" name="Oval 78">
              <a:extLst>
                <a:ext uri="{FF2B5EF4-FFF2-40B4-BE49-F238E27FC236}">
                  <a16:creationId xmlns:a16="http://schemas.microsoft.com/office/drawing/2014/main" id="{3C697EAF-5B4A-4B0D-9D7B-257F10F13FE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01" y="376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91" name="Oval 79">
              <a:extLst>
                <a:ext uri="{FF2B5EF4-FFF2-40B4-BE49-F238E27FC236}">
                  <a16:creationId xmlns:a16="http://schemas.microsoft.com/office/drawing/2014/main" id="{D3FE76ED-6593-4A1F-8BE5-87F6328E692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732" y="425"/>
              <a:ext cx="225" cy="225"/>
            </a:xfrm>
            <a:prstGeom prst="ellipse">
              <a:avLst/>
            </a:prstGeom>
            <a:gradFill rotWithShape="1">
              <a:gsLst>
                <a:gs pos="0">
                  <a:srgbClr val="0066CC">
                    <a:alpha val="92000"/>
                  </a:srgbClr>
                </a:gs>
                <a:gs pos="100000">
                  <a:srgbClr val="0066CC">
                    <a:gamma/>
                    <a:shade val="46275"/>
                    <a:invGamma/>
                    <a:alpha val="89999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33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92" name="Oval 80">
              <a:extLst>
                <a:ext uri="{FF2B5EF4-FFF2-40B4-BE49-F238E27FC236}">
                  <a16:creationId xmlns:a16="http://schemas.microsoft.com/office/drawing/2014/main" id="{1849A770-83F2-41FB-BC87-2159DDCF39C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395553">
              <a:off x="4869" y="414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>
                    <a:alpha val="92000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90205" name="Rectangle 93">
            <a:extLst>
              <a:ext uri="{FF2B5EF4-FFF2-40B4-BE49-F238E27FC236}">
                <a16:creationId xmlns:a16="http://schemas.microsoft.com/office/drawing/2014/main" id="{0DD3F00D-52CB-4B80-AA5F-4687DD880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0850" y="2284413"/>
            <a:ext cx="1782763" cy="1408112"/>
          </a:xfrm>
          <a:prstGeom prst="rect">
            <a:avLst/>
          </a:prstGeom>
          <a:solidFill>
            <a:schemeClr val="folHlink">
              <a:alpha val="34000"/>
            </a:schemeClr>
          </a:solidFill>
          <a:ln w="38100">
            <a:pattFill prst="pct50">
              <a:fgClr>
                <a:schemeClr val="folHlink"/>
              </a:fgClr>
              <a:bgClr>
                <a:srgbClr val="292929"/>
              </a:bgClr>
            </a:patt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0206" name="Oval 94">
            <a:extLst>
              <a:ext uri="{FF2B5EF4-FFF2-40B4-BE49-F238E27FC236}">
                <a16:creationId xmlns:a16="http://schemas.microsoft.com/office/drawing/2014/main" id="{313A53DF-BB26-442D-8596-AC2D242D1AB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65650" y="2663825"/>
            <a:ext cx="681038" cy="681038"/>
          </a:xfrm>
          <a:prstGeom prst="ellipse">
            <a:avLst/>
          </a:prstGeom>
          <a:gradFill rotWithShape="1">
            <a:gsLst>
              <a:gs pos="0">
                <a:srgbClr val="D00000">
                  <a:alpha val="92000"/>
                </a:srgbClr>
              </a:gs>
              <a:gs pos="100000">
                <a:srgbClr val="D00000">
                  <a:gamma/>
                  <a:shade val="46275"/>
                  <a:invGamma/>
                  <a:alpha val="89999"/>
                </a:srgbClr>
              </a:gs>
            </a:gsLst>
            <a:path path="shape">
              <a:fillToRect l="50000" t="50000" r="50000" b="50000"/>
            </a:path>
          </a:gradFill>
          <a:ln w="38100">
            <a:pattFill prst="pct50">
              <a:fgClr>
                <a:srgbClr val="5F5F5F"/>
              </a:fgClr>
              <a:bgClr>
                <a:srgbClr val="CC0000"/>
              </a:bgClr>
            </a:patt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0207" name="Oval 95">
            <a:extLst>
              <a:ext uri="{FF2B5EF4-FFF2-40B4-BE49-F238E27FC236}">
                <a16:creationId xmlns:a16="http://schemas.microsoft.com/office/drawing/2014/main" id="{3647DB82-83BA-4DDD-97C1-A09E3E7C05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089525" y="2665413"/>
            <a:ext cx="681038" cy="681037"/>
          </a:xfrm>
          <a:prstGeom prst="ellipse">
            <a:avLst/>
          </a:prstGeom>
          <a:gradFill rotWithShape="1">
            <a:gsLst>
              <a:gs pos="0">
                <a:srgbClr val="D00000">
                  <a:alpha val="92000"/>
                </a:srgbClr>
              </a:gs>
              <a:gs pos="100000">
                <a:srgbClr val="D00000">
                  <a:gamma/>
                  <a:shade val="46275"/>
                  <a:invGamma/>
                  <a:alpha val="89999"/>
                </a:srgbClr>
              </a:gs>
            </a:gsLst>
            <a:path path="shape">
              <a:fillToRect l="50000" t="50000" r="50000" b="50000"/>
            </a:path>
          </a:gradFill>
          <a:ln w="38100">
            <a:pattFill prst="pct50">
              <a:fgClr>
                <a:srgbClr val="5F5F5F"/>
              </a:fgClr>
              <a:bgClr>
                <a:srgbClr val="CC0000"/>
              </a:bgClr>
            </a:patt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0208" name="Text Box 96">
            <a:extLst>
              <a:ext uri="{FF2B5EF4-FFF2-40B4-BE49-F238E27FC236}">
                <a16:creationId xmlns:a16="http://schemas.microsoft.com/office/drawing/2014/main" id="{422927C7-84FB-48CE-8CAD-5D3553FCE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850" y="1208088"/>
            <a:ext cx="14652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altLang="cs-CZ" sz="2800" b="0" i="1"/>
              <a:t>molekuly</a:t>
            </a:r>
          </a:p>
        </p:txBody>
      </p:sp>
      <p:sp>
        <p:nvSpPr>
          <p:cNvPr id="90209" name="Oval 97">
            <a:extLst>
              <a:ext uri="{FF2B5EF4-FFF2-40B4-BE49-F238E27FC236}">
                <a16:creationId xmlns:a16="http://schemas.microsoft.com/office/drawing/2014/main" id="{4E7305C9-8085-42B9-B577-21BDB48C45A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424738" y="2840038"/>
            <a:ext cx="246062" cy="242887"/>
          </a:xfrm>
          <a:prstGeom prst="ellipse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72941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5875">
            <a:solidFill>
              <a:srgbClr val="4D4D4D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0210" name="Oval 98">
            <a:extLst>
              <a:ext uri="{FF2B5EF4-FFF2-40B4-BE49-F238E27FC236}">
                <a16:creationId xmlns:a16="http://schemas.microsoft.com/office/drawing/2014/main" id="{9E67CAE6-280B-44D2-BDB0-77F628DED1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42125" y="2262188"/>
            <a:ext cx="1403350" cy="1393825"/>
          </a:xfrm>
          <a:prstGeom prst="ellipse">
            <a:avLst/>
          </a:prstGeom>
          <a:noFill/>
          <a:ln w="6350">
            <a:solidFill>
              <a:srgbClr val="C0C0C0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0211" name="Oval 99">
            <a:extLst>
              <a:ext uri="{FF2B5EF4-FFF2-40B4-BE49-F238E27FC236}">
                <a16:creationId xmlns:a16="http://schemas.microsoft.com/office/drawing/2014/main" id="{BAAF77F8-04F9-4AD6-9B72-688DB10265B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77088" y="2597150"/>
            <a:ext cx="731837" cy="723900"/>
          </a:xfrm>
          <a:prstGeom prst="ellipse">
            <a:avLst/>
          </a:prstGeom>
          <a:noFill/>
          <a:ln w="6350">
            <a:solidFill>
              <a:srgbClr val="969696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0212" name="Oval 100">
            <a:extLst>
              <a:ext uri="{FF2B5EF4-FFF2-40B4-BE49-F238E27FC236}">
                <a16:creationId xmlns:a16="http://schemas.microsoft.com/office/drawing/2014/main" id="{04125668-CCA9-4FF7-98C3-2FE80F590C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91288" y="1931988"/>
            <a:ext cx="2090737" cy="2074862"/>
          </a:xfrm>
          <a:prstGeom prst="ellipse">
            <a:avLst/>
          </a:prstGeom>
          <a:noFill/>
          <a:ln w="12700">
            <a:solidFill>
              <a:srgbClr val="EAEAEA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90213" name="Group 101">
            <a:extLst>
              <a:ext uri="{FF2B5EF4-FFF2-40B4-BE49-F238E27FC236}">
                <a16:creationId xmlns:a16="http://schemas.microsoft.com/office/drawing/2014/main" id="{54017E49-F942-4665-9659-16988FC28EE6}"/>
              </a:ext>
            </a:extLst>
          </p:cNvPr>
          <p:cNvGrpSpPr>
            <a:grpSpLocks noChangeAspect="1"/>
          </p:cNvGrpSpPr>
          <p:nvPr/>
        </p:nvGrpSpPr>
        <p:grpSpPr bwMode="auto">
          <a:xfrm rot="19736611" flipV="1">
            <a:off x="8281988" y="3568700"/>
            <a:ext cx="149225" cy="85725"/>
            <a:chOff x="2010" y="1114"/>
            <a:chExt cx="223" cy="147"/>
          </a:xfrm>
        </p:grpSpPr>
        <p:sp>
          <p:nvSpPr>
            <p:cNvPr id="90214" name="Freeform 102">
              <a:extLst>
                <a:ext uri="{FF2B5EF4-FFF2-40B4-BE49-F238E27FC236}">
                  <a16:creationId xmlns:a16="http://schemas.microsoft.com/office/drawing/2014/main" id="{AE8205F4-D6C2-474D-BC07-430E08B9FA2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10" y="1114"/>
              <a:ext cx="223" cy="147"/>
            </a:xfrm>
            <a:custGeom>
              <a:avLst/>
              <a:gdLst>
                <a:gd name="T0" fmla="*/ 223 w 223"/>
                <a:gd name="T1" fmla="*/ 147 h 147"/>
                <a:gd name="T2" fmla="*/ 188 w 223"/>
                <a:gd name="T3" fmla="*/ 116 h 147"/>
                <a:gd name="T4" fmla="*/ 161 w 223"/>
                <a:gd name="T5" fmla="*/ 89 h 147"/>
                <a:gd name="T6" fmla="*/ 132 w 223"/>
                <a:gd name="T7" fmla="*/ 51 h 147"/>
                <a:gd name="T8" fmla="*/ 118 w 223"/>
                <a:gd name="T9" fmla="*/ 27 h 147"/>
                <a:gd name="T10" fmla="*/ 106 w 223"/>
                <a:gd name="T11" fmla="*/ 13 h 147"/>
                <a:gd name="T12" fmla="*/ 94 w 223"/>
                <a:gd name="T13" fmla="*/ 6 h 147"/>
                <a:gd name="T14" fmla="*/ 73 w 223"/>
                <a:gd name="T15" fmla="*/ 0 h 147"/>
                <a:gd name="T16" fmla="*/ 53 w 223"/>
                <a:gd name="T17" fmla="*/ 0 h 147"/>
                <a:gd name="T18" fmla="*/ 34 w 223"/>
                <a:gd name="T19" fmla="*/ 6 h 147"/>
                <a:gd name="T20" fmla="*/ 17 w 223"/>
                <a:gd name="T21" fmla="*/ 20 h 147"/>
                <a:gd name="T22" fmla="*/ 5 w 223"/>
                <a:gd name="T23" fmla="*/ 39 h 147"/>
                <a:gd name="T24" fmla="*/ 0 w 223"/>
                <a:gd name="T25" fmla="*/ 61 h 147"/>
                <a:gd name="T26" fmla="*/ 2 w 223"/>
                <a:gd name="T27" fmla="*/ 87 h 147"/>
                <a:gd name="T28" fmla="*/ 12 w 223"/>
                <a:gd name="T29" fmla="*/ 112 h 147"/>
                <a:gd name="T30" fmla="*/ 29 w 223"/>
                <a:gd name="T31" fmla="*/ 129 h 147"/>
                <a:gd name="T32" fmla="*/ 52 w 223"/>
                <a:gd name="T33" fmla="*/ 138 h 147"/>
                <a:gd name="T34" fmla="*/ 80 w 223"/>
                <a:gd name="T35" fmla="*/ 140 h 147"/>
                <a:gd name="T36" fmla="*/ 120 w 223"/>
                <a:gd name="T37" fmla="*/ 135 h 147"/>
                <a:gd name="T38" fmla="*/ 153 w 223"/>
                <a:gd name="T39" fmla="*/ 131 h 147"/>
                <a:gd name="T40" fmla="*/ 183 w 223"/>
                <a:gd name="T41" fmla="*/ 135 h 147"/>
                <a:gd name="T42" fmla="*/ 223 w 223"/>
                <a:gd name="T43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3" h="147">
                  <a:moveTo>
                    <a:pt x="223" y="147"/>
                  </a:moveTo>
                  <a:lnTo>
                    <a:pt x="188" y="116"/>
                  </a:lnTo>
                  <a:lnTo>
                    <a:pt x="161" y="89"/>
                  </a:lnTo>
                  <a:lnTo>
                    <a:pt x="132" y="51"/>
                  </a:lnTo>
                  <a:lnTo>
                    <a:pt x="118" y="27"/>
                  </a:lnTo>
                  <a:lnTo>
                    <a:pt x="106" y="13"/>
                  </a:lnTo>
                  <a:lnTo>
                    <a:pt x="94" y="6"/>
                  </a:lnTo>
                  <a:lnTo>
                    <a:pt x="73" y="0"/>
                  </a:lnTo>
                  <a:lnTo>
                    <a:pt x="53" y="0"/>
                  </a:lnTo>
                  <a:lnTo>
                    <a:pt x="34" y="6"/>
                  </a:lnTo>
                  <a:lnTo>
                    <a:pt x="17" y="20"/>
                  </a:lnTo>
                  <a:lnTo>
                    <a:pt x="5" y="39"/>
                  </a:lnTo>
                  <a:lnTo>
                    <a:pt x="0" y="61"/>
                  </a:lnTo>
                  <a:lnTo>
                    <a:pt x="2" y="87"/>
                  </a:lnTo>
                  <a:lnTo>
                    <a:pt x="12" y="112"/>
                  </a:lnTo>
                  <a:lnTo>
                    <a:pt x="29" y="129"/>
                  </a:lnTo>
                  <a:lnTo>
                    <a:pt x="52" y="138"/>
                  </a:lnTo>
                  <a:lnTo>
                    <a:pt x="80" y="140"/>
                  </a:lnTo>
                  <a:lnTo>
                    <a:pt x="120" y="135"/>
                  </a:lnTo>
                  <a:lnTo>
                    <a:pt x="153" y="131"/>
                  </a:lnTo>
                  <a:lnTo>
                    <a:pt x="183" y="135"/>
                  </a:lnTo>
                  <a:lnTo>
                    <a:pt x="223" y="14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0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215" name="Oval 103">
              <a:extLst>
                <a:ext uri="{FF2B5EF4-FFF2-40B4-BE49-F238E27FC236}">
                  <a16:creationId xmlns:a16="http://schemas.microsoft.com/office/drawing/2014/main" id="{95AB23A1-1891-4D65-9BF8-D444919E2A5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51" y="1129"/>
              <a:ext cx="34" cy="32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90216" name="Group 104">
            <a:extLst>
              <a:ext uri="{FF2B5EF4-FFF2-40B4-BE49-F238E27FC236}">
                <a16:creationId xmlns:a16="http://schemas.microsoft.com/office/drawing/2014/main" id="{2638A849-CD36-4D6B-8F4E-F1E318541159}"/>
              </a:ext>
            </a:extLst>
          </p:cNvPr>
          <p:cNvGrpSpPr>
            <a:grpSpLocks noChangeAspect="1"/>
          </p:cNvGrpSpPr>
          <p:nvPr/>
        </p:nvGrpSpPr>
        <p:grpSpPr bwMode="auto">
          <a:xfrm rot="19736611" flipH="1">
            <a:off x="6765925" y="2160588"/>
            <a:ext cx="147638" cy="84137"/>
            <a:chOff x="2010" y="1114"/>
            <a:chExt cx="223" cy="147"/>
          </a:xfrm>
        </p:grpSpPr>
        <p:sp>
          <p:nvSpPr>
            <p:cNvPr id="90217" name="Freeform 105">
              <a:extLst>
                <a:ext uri="{FF2B5EF4-FFF2-40B4-BE49-F238E27FC236}">
                  <a16:creationId xmlns:a16="http://schemas.microsoft.com/office/drawing/2014/main" id="{88560F21-A750-4D12-8401-5A663BE37C9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10" y="1114"/>
              <a:ext cx="223" cy="147"/>
            </a:xfrm>
            <a:custGeom>
              <a:avLst/>
              <a:gdLst>
                <a:gd name="T0" fmla="*/ 223 w 223"/>
                <a:gd name="T1" fmla="*/ 147 h 147"/>
                <a:gd name="T2" fmla="*/ 188 w 223"/>
                <a:gd name="T3" fmla="*/ 116 h 147"/>
                <a:gd name="T4" fmla="*/ 161 w 223"/>
                <a:gd name="T5" fmla="*/ 89 h 147"/>
                <a:gd name="T6" fmla="*/ 132 w 223"/>
                <a:gd name="T7" fmla="*/ 51 h 147"/>
                <a:gd name="T8" fmla="*/ 118 w 223"/>
                <a:gd name="T9" fmla="*/ 27 h 147"/>
                <a:gd name="T10" fmla="*/ 106 w 223"/>
                <a:gd name="T11" fmla="*/ 13 h 147"/>
                <a:gd name="T12" fmla="*/ 94 w 223"/>
                <a:gd name="T13" fmla="*/ 6 h 147"/>
                <a:gd name="T14" fmla="*/ 73 w 223"/>
                <a:gd name="T15" fmla="*/ 0 h 147"/>
                <a:gd name="T16" fmla="*/ 53 w 223"/>
                <a:gd name="T17" fmla="*/ 0 h 147"/>
                <a:gd name="T18" fmla="*/ 34 w 223"/>
                <a:gd name="T19" fmla="*/ 6 h 147"/>
                <a:gd name="T20" fmla="*/ 17 w 223"/>
                <a:gd name="T21" fmla="*/ 20 h 147"/>
                <a:gd name="T22" fmla="*/ 5 w 223"/>
                <a:gd name="T23" fmla="*/ 39 h 147"/>
                <a:gd name="T24" fmla="*/ 0 w 223"/>
                <a:gd name="T25" fmla="*/ 61 h 147"/>
                <a:gd name="T26" fmla="*/ 2 w 223"/>
                <a:gd name="T27" fmla="*/ 87 h 147"/>
                <a:gd name="T28" fmla="*/ 12 w 223"/>
                <a:gd name="T29" fmla="*/ 112 h 147"/>
                <a:gd name="T30" fmla="*/ 29 w 223"/>
                <a:gd name="T31" fmla="*/ 129 h 147"/>
                <a:gd name="T32" fmla="*/ 52 w 223"/>
                <a:gd name="T33" fmla="*/ 138 h 147"/>
                <a:gd name="T34" fmla="*/ 80 w 223"/>
                <a:gd name="T35" fmla="*/ 140 h 147"/>
                <a:gd name="T36" fmla="*/ 120 w 223"/>
                <a:gd name="T37" fmla="*/ 135 h 147"/>
                <a:gd name="T38" fmla="*/ 153 w 223"/>
                <a:gd name="T39" fmla="*/ 131 h 147"/>
                <a:gd name="T40" fmla="*/ 183 w 223"/>
                <a:gd name="T41" fmla="*/ 135 h 147"/>
                <a:gd name="T42" fmla="*/ 223 w 223"/>
                <a:gd name="T43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3" h="147">
                  <a:moveTo>
                    <a:pt x="223" y="147"/>
                  </a:moveTo>
                  <a:lnTo>
                    <a:pt x="188" y="116"/>
                  </a:lnTo>
                  <a:lnTo>
                    <a:pt x="161" y="89"/>
                  </a:lnTo>
                  <a:lnTo>
                    <a:pt x="132" y="51"/>
                  </a:lnTo>
                  <a:lnTo>
                    <a:pt x="118" y="27"/>
                  </a:lnTo>
                  <a:lnTo>
                    <a:pt x="106" y="13"/>
                  </a:lnTo>
                  <a:lnTo>
                    <a:pt x="94" y="6"/>
                  </a:lnTo>
                  <a:lnTo>
                    <a:pt x="73" y="0"/>
                  </a:lnTo>
                  <a:lnTo>
                    <a:pt x="53" y="0"/>
                  </a:lnTo>
                  <a:lnTo>
                    <a:pt x="34" y="6"/>
                  </a:lnTo>
                  <a:lnTo>
                    <a:pt x="17" y="20"/>
                  </a:lnTo>
                  <a:lnTo>
                    <a:pt x="5" y="39"/>
                  </a:lnTo>
                  <a:lnTo>
                    <a:pt x="0" y="61"/>
                  </a:lnTo>
                  <a:lnTo>
                    <a:pt x="2" y="87"/>
                  </a:lnTo>
                  <a:lnTo>
                    <a:pt x="12" y="112"/>
                  </a:lnTo>
                  <a:lnTo>
                    <a:pt x="29" y="129"/>
                  </a:lnTo>
                  <a:lnTo>
                    <a:pt x="52" y="138"/>
                  </a:lnTo>
                  <a:lnTo>
                    <a:pt x="80" y="140"/>
                  </a:lnTo>
                  <a:lnTo>
                    <a:pt x="120" y="135"/>
                  </a:lnTo>
                  <a:lnTo>
                    <a:pt x="153" y="131"/>
                  </a:lnTo>
                  <a:lnTo>
                    <a:pt x="183" y="135"/>
                  </a:lnTo>
                  <a:lnTo>
                    <a:pt x="223" y="14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0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218" name="Oval 106">
              <a:extLst>
                <a:ext uri="{FF2B5EF4-FFF2-40B4-BE49-F238E27FC236}">
                  <a16:creationId xmlns:a16="http://schemas.microsoft.com/office/drawing/2014/main" id="{193BD884-1FD8-41F0-9F3A-977AAB7DD78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51" y="1129"/>
              <a:ext cx="34" cy="32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90219" name="Group 107">
            <a:extLst>
              <a:ext uri="{FF2B5EF4-FFF2-40B4-BE49-F238E27FC236}">
                <a16:creationId xmlns:a16="http://schemas.microsoft.com/office/drawing/2014/main" id="{2042DB04-5DC5-4137-9C82-F22787A19653}"/>
              </a:ext>
            </a:extLst>
          </p:cNvPr>
          <p:cNvGrpSpPr>
            <a:grpSpLocks noChangeAspect="1"/>
          </p:cNvGrpSpPr>
          <p:nvPr/>
        </p:nvGrpSpPr>
        <p:grpSpPr bwMode="auto">
          <a:xfrm rot="14685125" flipV="1">
            <a:off x="7058025" y="3487738"/>
            <a:ext cx="169863" cy="96837"/>
            <a:chOff x="2010" y="1114"/>
            <a:chExt cx="223" cy="147"/>
          </a:xfrm>
        </p:grpSpPr>
        <p:sp>
          <p:nvSpPr>
            <p:cNvPr id="90220" name="Freeform 108">
              <a:extLst>
                <a:ext uri="{FF2B5EF4-FFF2-40B4-BE49-F238E27FC236}">
                  <a16:creationId xmlns:a16="http://schemas.microsoft.com/office/drawing/2014/main" id="{30A7F807-9E79-48E9-A1A5-AA56421CA5A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10" y="1114"/>
              <a:ext cx="223" cy="147"/>
            </a:xfrm>
            <a:custGeom>
              <a:avLst/>
              <a:gdLst>
                <a:gd name="T0" fmla="*/ 223 w 223"/>
                <a:gd name="T1" fmla="*/ 147 h 147"/>
                <a:gd name="T2" fmla="*/ 188 w 223"/>
                <a:gd name="T3" fmla="*/ 116 h 147"/>
                <a:gd name="T4" fmla="*/ 161 w 223"/>
                <a:gd name="T5" fmla="*/ 89 h 147"/>
                <a:gd name="T6" fmla="*/ 132 w 223"/>
                <a:gd name="T7" fmla="*/ 51 h 147"/>
                <a:gd name="T8" fmla="*/ 118 w 223"/>
                <a:gd name="T9" fmla="*/ 27 h 147"/>
                <a:gd name="T10" fmla="*/ 106 w 223"/>
                <a:gd name="T11" fmla="*/ 13 h 147"/>
                <a:gd name="T12" fmla="*/ 94 w 223"/>
                <a:gd name="T13" fmla="*/ 6 h 147"/>
                <a:gd name="T14" fmla="*/ 73 w 223"/>
                <a:gd name="T15" fmla="*/ 0 h 147"/>
                <a:gd name="T16" fmla="*/ 53 w 223"/>
                <a:gd name="T17" fmla="*/ 0 h 147"/>
                <a:gd name="T18" fmla="*/ 34 w 223"/>
                <a:gd name="T19" fmla="*/ 6 h 147"/>
                <a:gd name="T20" fmla="*/ 17 w 223"/>
                <a:gd name="T21" fmla="*/ 20 h 147"/>
                <a:gd name="T22" fmla="*/ 5 w 223"/>
                <a:gd name="T23" fmla="*/ 39 h 147"/>
                <a:gd name="T24" fmla="*/ 0 w 223"/>
                <a:gd name="T25" fmla="*/ 61 h 147"/>
                <a:gd name="T26" fmla="*/ 2 w 223"/>
                <a:gd name="T27" fmla="*/ 87 h 147"/>
                <a:gd name="T28" fmla="*/ 12 w 223"/>
                <a:gd name="T29" fmla="*/ 112 h 147"/>
                <a:gd name="T30" fmla="*/ 29 w 223"/>
                <a:gd name="T31" fmla="*/ 129 h 147"/>
                <a:gd name="T32" fmla="*/ 52 w 223"/>
                <a:gd name="T33" fmla="*/ 138 h 147"/>
                <a:gd name="T34" fmla="*/ 80 w 223"/>
                <a:gd name="T35" fmla="*/ 140 h 147"/>
                <a:gd name="T36" fmla="*/ 120 w 223"/>
                <a:gd name="T37" fmla="*/ 135 h 147"/>
                <a:gd name="T38" fmla="*/ 153 w 223"/>
                <a:gd name="T39" fmla="*/ 131 h 147"/>
                <a:gd name="T40" fmla="*/ 183 w 223"/>
                <a:gd name="T41" fmla="*/ 135 h 147"/>
                <a:gd name="T42" fmla="*/ 223 w 223"/>
                <a:gd name="T43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3" h="147">
                  <a:moveTo>
                    <a:pt x="223" y="147"/>
                  </a:moveTo>
                  <a:lnTo>
                    <a:pt x="188" y="116"/>
                  </a:lnTo>
                  <a:lnTo>
                    <a:pt x="161" y="89"/>
                  </a:lnTo>
                  <a:lnTo>
                    <a:pt x="132" y="51"/>
                  </a:lnTo>
                  <a:lnTo>
                    <a:pt x="118" y="27"/>
                  </a:lnTo>
                  <a:lnTo>
                    <a:pt x="106" y="13"/>
                  </a:lnTo>
                  <a:lnTo>
                    <a:pt x="94" y="6"/>
                  </a:lnTo>
                  <a:lnTo>
                    <a:pt x="73" y="0"/>
                  </a:lnTo>
                  <a:lnTo>
                    <a:pt x="53" y="0"/>
                  </a:lnTo>
                  <a:lnTo>
                    <a:pt x="34" y="6"/>
                  </a:lnTo>
                  <a:lnTo>
                    <a:pt x="17" y="20"/>
                  </a:lnTo>
                  <a:lnTo>
                    <a:pt x="5" y="39"/>
                  </a:lnTo>
                  <a:lnTo>
                    <a:pt x="0" y="61"/>
                  </a:lnTo>
                  <a:lnTo>
                    <a:pt x="2" y="87"/>
                  </a:lnTo>
                  <a:lnTo>
                    <a:pt x="12" y="112"/>
                  </a:lnTo>
                  <a:lnTo>
                    <a:pt x="29" y="129"/>
                  </a:lnTo>
                  <a:lnTo>
                    <a:pt x="52" y="138"/>
                  </a:lnTo>
                  <a:lnTo>
                    <a:pt x="80" y="140"/>
                  </a:lnTo>
                  <a:lnTo>
                    <a:pt x="120" y="135"/>
                  </a:lnTo>
                  <a:lnTo>
                    <a:pt x="153" y="131"/>
                  </a:lnTo>
                  <a:lnTo>
                    <a:pt x="183" y="135"/>
                  </a:lnTo>
                  <a:lnTo>
                    <a:pt x="223" y="14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0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221" name="Oval 109">
              <a:extLst>
                <a:ext uri="{FF2B5EF4-FFF2-40B4-BE49-F238E27FC236}">
                  <a16:creationId xmlns:a16="http://schemas.microsoft.com/office/drawing/2014/main" id="{F5817AC7-B65E-401B-BF55-03AAF7AF4D2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51" y="1129"/>
              <a:ext cx="34" cy="32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90222" name="Group 110">
            <a:extLst>
              <a:ext uri="{FF2B5EF4-FFF2-40B4-BE49-F238E27FC236}">
                <a16:creationId xmlns:a16="http://schemas.microsoft.com/office/drawing/2014/main" id="{97C67AF5-EDF9-41F6-A426-DC5377264E7C}"/>
              </a:ext>
            </a:extLst>
          </p:cNvPr>
          <p:cNvGrpSpPr>
            <a:grpSpLocks noChangeAspect="1"/>
          </p:cNvGrpSpPr>
          <p:nvPr/>
        </p:nvGrpSpPr>
        <p:grpSpPr bwMode="auto">
          <a:xfrm rot="19467019" flipV="1">
            <a:off x="7804150" y="3067050"/>
            <a:ext cx="147638" cy="84138"/>
            <a:chOff x="2010" y="1114"/>
            <a:chExt cx="223" cy="147"/>
          </a:xfrm>
        </p:grpSpPr>
        <p:sp>
          <p:nvSpPr>
            <p:cNvPr id="90223" name="Freeform 111">
              <a:extLst>
                <a:ext uri="{FF2B5EF4-FFF2-40B4-BE49-F238E27FC236}">
                  <a16:creationId xmlns:a16="http://schemas.microsoft.com/office/drawing/2014/main" id="{398FBAE4-7E1F-4057-9517-2821C6891F1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10" y="1114"/>
              <a:ext cx="223" cy="147"/>
            </a:xfrm>
            <a:custGeom>
              <a:avLst/>
              <a:gdLst>
                <a:gd name="T0" fmla="*/ 223 w 223"/>
                <a:gd name="T1" fmla="*/ 147 h 147"/>
                <a:gd name="T2" fmla="*/ 188 w 223"/>
                <a:gd name="T3" fmla="*/ 116 h 147"/>
                <a:gd name="T4" fmla="*/ 161 w 223"/>
                <a:gd name="T5" fmla="*/ 89 h 147"/>
                <a:gd name="T6" fmla="*/ 132 w 223"/>
                <a:gd name="T7" fmla="*/ 51 h 147"/>
                <a:gd name="T8" fmla="*/ 118 w 223"/>
                <a:gd name="T9" fmla="*/ 27 h 147"/>
                <a:gd name="T10" fmla="*/ 106 w 223"/>
                <a:gd name="T11" fmla="*/ 13 h 147"/>
                <a:gd name="T12" fmla="*/ 94 w 223"/>
                <a:gd name="T13" fmla="*/ 6 h 147"/>
                <a:gd name="T14" fmla="*/ 73 w 223"/>
                <a:gd name="T15" fmla="*/ 0 h 147"/>
                <a:gd name="T16" fmla="*/ 53 w 223"/>
                <a:gd name="T17" fmla="*/ 0 h 147"/>
                <a:gd name="T18" fmla="*/ 34 w 223"/>
                <a:gd name="T19" fmla="*/ 6 h 147"/>
                <a:gd name="T20" fmla="*/ 17 w 223"/>
                <a:gd name="T21" fmla="*/ 20 h 147"/>
                <a:gd name="T22" fmla="*/ 5 w 223"/>
                <a:gd name="T23" fmla="*/ 39 h 147"/>
                <a:gd name="T24" fmla="*/ 0 w 223"/>
                <a:gd name="T25" fmla="*/ 61 h 147"/>
                <a:gd name="T26" fmla="*/ 2 w 223"/>
                <a:gd name="T27" fmla="*/ 87 h 147"/>
                <a:gd name="T28" fmla="*/ 12 w 223"/>
                <a:gd name="T29" fmla="*/ 112 h 147"/>
                <a:gd name="T30" fmla="*/ 29 w 223"/>
                <a:gd name="T31" fmla="*/ 129 h 147"/>
                <a:gd name="T32" fmla="*/ 52 w 223"/>
                <a:gd name="T33" fmla="*/ 138 h 147"/>
                <a:gd name="T34" fmla="*/ 80 w 223"/>
                <a:gd name="T35" fmla="*/ 140 h 147"/>
                <a:gd name="T36" fmla="*/ 120 w 223"/>
                <a:gd name="T37" fmla="*/ 135 h 147"/>
                <a:gd name="T38" fmla="*/ 153 w 223"/>
                <a:gd name="T39" fmla="*/ 131 h 147"/>
                <a:gd name="T40" fmla="*/ 183 w 223"/>
                <a:gd name="T41" fmla="*/ 135 h 147"/>
                <a:gd name="T42" fmla="*/ 223 w 223"/>
                <a:gd name="T43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3" h="147">
                  <a:moveTo>
                    <a:pt x="223" y="147"/>
                  </a:moveTo>
                  <a:lnTo>
                    <a:pt x="188" y="116"/>
                  </a:lnTo>
                  <a:lnTo>
                    <a:pt x="161" y="89"/>
                  </a:lnTo>
                  <a:lnTo>
                    <a:pt x="132" y="51"/>
                  </a:lnTo>
                  <a:lnTo>
                    <a:pt x="118" y="27"/>
                  </a:lnTo>
                  <a:lnTo>
                    <a:pt x="106" y="13"/>
                  </a:lnTo>
                  <a:lnTo>
                    <a:pt x="94" y="6"/>
                  </a:lnTo>
                  <a:lnTo>
                    <a:pt x="73" y="0"/>
                  </a:lnTo>
                  <a:lnTo>
                    <a:pt x="53" y="0"/>
                  </a:lnTo>
                  <a:lnTo>
                    <a:pt x="34" y="6"/>
                  </a:lnTo>
                  <a:lnTo>
                    <a:pt x="17" y="20"/>
                  </a:lnTo>
                  <a:lnTo>
                    <a:pt x="5" y="39"/>
                  </a:lnTo>
                  <a:lnTo>
                    <a:pt x="0" y="61"/>
                  </a:lnTo>
                  <a:lnTo>
                    <a:pt x="2" y="87"/>
                  </a:lnTo>
                  <a:lnTo>
                    <a:pt x="12" y="112"/>
                  </a:lnTo>
                  <a:lnTo>
                    <a:pt x="29" y="129"/>
                  </a:lnTo>
                  <a:lnTo>
                    <a:pt x="52" y="138"/>
                  </a:lnTo>
                  <a:lnTo>
                    <a:pt x="80" y="140"/>
                  </a:lnTo>
                  <a:lnTo>
                    <a:pt x="120" y="135"/>
                  </a:lnTo>
                  <a:lnTo>
                    <a:pt x="153" y="131"/>
                  </a:lnTo>
                  <a:lnTo>
                    <a:pt x="183" y="135"/>
                  </a:lnTo>
                  <a:lnTo>
                    <a:pt x="223" y="14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0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224" name="Oval 112">
              <a:extLst>
                <a:ext uri="{FF2B5EF4-FFF2-40B4-BE49-F238E27FC236}">
                  <a16:creationId xmlns:a16="http://schemas.microsoft.com/office/drawing/2014/main" id="{D038464A-18CD-4E2E-B6C5-2D59AFBC4EC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51" y="1129"/>
              <a:ext cx="34" cy="32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90225" name="Group 113">
            <a:extLst>
              <a:ext uri="{FF2B5EF4-FFF2-40B4-BE49-F238E27FC236}">
                <a16:creationId xmlns:a16="http://schemas.microsoft.com/office/drawing/2014/main" id="{279C7939-1D3C-4134-8BE8-CC84CBB1A5AA}"/>
              </a:ext>
            </a:extLst>
          </p:cNvPr>
          <p:cNvGrpSpPr>
            <a:grpSpLocks noChangeAspect="1"/>
          </p:cNvGrpSpPr>
          <p:nvPr/>
        </p:nvGrpSpPr>
        <p:grpSpPr bwMode="auto">
          <a:xfrm rot="8936611" flipV="1">
            <a:off x="7164388" y="2724150"/>
            <a:ext cx="147637" cy="82550"/>
            <a:chOff x="2010" y="1114"/>
            <a:chExt cx="223" cy="147"/>
          </a:xfrm>
        </p:grpSpPr>
        <p:sp>
          <p:nvSpPr>
            <p:cNvPr id="90226" name="Freeform 114">
              <a:extLst>
                <a:ext uri="{FF2B5EF4-FFF2-40B4-BE49-F238E27FC236}">
                  <a16:creationId xmlns:a16="http://schemas.microsoft.com/office/drawing/2014/main" id="{5A57E39E-B7D5-4F11-A896-C569FE7F18B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10" y="1114"/>
              <a:ext cx="223" cy="147"/>
            </a:xfrm>
            <a:custGeom>
              <a:avLst/>
              <a:gdLst>
                <a:gd name="T0" fmla="*/ 223 w 223"/>
                <a:gd name="T1" fmla="*/ 147 h 147"/>
                <a:gd name="T2" fmla="*/ 188 w 223"/>
                <a:gd name="T3" fmla="*/ 116 h 147"/>
                <a:gd name="T4" fmla="*/ 161 w 223"/>
                <a:gd name="T5" fmla="*/ 89 h 147"/>
                <a:gd name="T6" fmla="*/ 132 w 223"/>
                <a:gd name="T7" fmla="*/ 51 h 147"/>
                <a:gd name="T8" fmla="*/ 118 w 223"/>
                <a:gd name="T9" fmla="*/ 27 h 147"/>
                <a:gd name="T10" fmla="*/ 106 w 223"/>
                <a:gd name="T11" fmla="*/ 13 h 147"/>
                <a:gd name="T12" fmla="*/ 94 w 223"/>
                <a:gd name="T13" fmla="*/ 6 h 147"/>
                <a:gd name="T14" fmla="*/ 73 w 223"/>
                <a:gd name="T15" fmla="*/ 0 h 147"/>
                <a:gd name="T16" fmla="*/ 53 w 223"/>
                <a:gd name="T17" fmla="*/ 0 h 147"/>
                <a:gd name="T18" fmla="*/ 34 w 223"/>
                <a:gd name="T19" fmla="*/ 6 h 147"/>
                <a:gd name="T20" fmla="*/ 17 w 223"/>
                <a:gd name="T21" fmla="*/ 20 h 147"/>
                <a:gd name="T22" fmla="*/ 5 w 223"/>
                <a:gd name="T23" fmla="*/ 39 h 147"/>
                <a:gd name="T24" fmla="*/ 0 w 223"/>
                <a:gd name="T25" fmla="*/ 61 h 147"/>
                <a:gd name="T26" fmla="*/ 2 w 223"/>
                <a:gd name="T27" fmla="*/ 87 h 147"/>
                <a:gd name="T28" fmla="*/ 12 w 223"/>
                <a:gd name="T29" fmla="*/ 112 h 147"/>
                <a:gd name="T30" fmla="*/ 29 w 223"/>
                <a:gd name="T31" fmla="*/ 129 h 147"/>
                <a:gd name="T32" fmla="*/ 52 w 223"/>
                <a:gd name="T33" fmla="*/ 138 h 147"/>
                <a:gd name="T34" fmla="*/ 80 w 223"/>
                <a:gd name="T35" fmla="*/ 140 h 147"/>
                <a:gd name="T36" fmla="*/ 120 w 223"/>
                <a:gd name="T37" fmla="*/ 135 h 147"/>
                <a:gd name="T38" fmla="*/ 153 w 223"/>
                <a:gd name="T39" fmla="*/ 131 h 147"/>
                <a:gd name="T40" fmla="*/ 183 w 223"/>
                <a:gd name="T41" fmla="*/ 135 h 147"/>
                <a:gd name="T42" fmla="*/ 223 w 223"/>
                <a:gd name="T43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3" h="147">
                  <a:moveTo>
                    <a:pt x="223" y="147"/>
                  </a:moveTo>
                  <a:lnTo>
                    <a:pt x="188" y="116"/>
                  </a:lnTo>
                  <a:lnTo>
                    <a:pt x="161" y="89"/>
                  </a:lnTo>
                  <a:lnTo>
                    <a:pt x="132" y="51"/>
                  </a:lnTo>
                  <a:lnTo>
                    <a:pt x="118" y="27"/>
                  </a:lnTo>
                  <a:lnTo>
                    <a:pt x="106" y="13"/>
                  </a:lnTo>
                  <a:lnTo>
                    <a:pt x="94" y="6"/>
                  </a:lnTo>
                  <a:lnTo>
                    <a:pt x="73" y="0"/>
                  </a:lnTo>
                  <a:lnTo>
                    <a:pt x="53" y="0"/>
                  </a:lnTo>
                  <a:lnTo>
                    <a:pt x="34" y="6"/>
                  </a:lnTo>
                  <a:lnTo>
                    <a:pt x="17" y="20"/>
                  </a:lnTo>
                  <a:lnTo>
                    <a:pt x="5" y="39"/>
                  </a:lnTo>
                  <a:lnTo>
                    <a:pt x="0" y="61"/>
                  </a:lnTo>
                  <a:lnTo>
                    <a:pt x="2" y="87"/>
                  </a:lnTo>
                  <a:lnTo>
                    <a:pt x="12" y="112"/>
                  </a:lnTo>
                  <a:lnTo>
                    <a:pt x="29" y="129"/>
                  </a:lnTo>
                  <a:lnTo>
                    <a:pt x="52" y="138"/>
                  </a:lnTo>
                  <a:lnTo>
                    <a:pt x="80" y="140"/>
                  </a:lnTo>
                  <a:lnTo>
                    <a:pt x="120" y="135"/>
                  </a:lnTo>
                  <a:lnTo>
                    <a:pt x="153" y="131"/>
                  </a:lnTo>
                  <a:lnTo>
                    <a:pt x="183" y="135"/>
                  </a:lnTo>
                  <a:lnTo>
                    <a:pt x="223" y="14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0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227" name="Oval 115">
              <a:extLst>
                <a:ext uri="{FF2B5EF4-FFF2-40B4-BE49-F238E27FC236}">
                  <a16:creationId xmlns:a16="http://schemas.microsoft.com/office/drawing/2014/main" id="{03E4BEC2-091A-4995-A9FB-C54480FC631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51" y="1129"/>
              <a:ext cx="34" cy="32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90228" name="Group 116">
            <a:extLst>
              <a:ext uri="{FF2B5EF4-FFF2-40B4-BE49-F238E27FC236}">
                <a16:creationId xmlns:a16="http://schemas.microsoft.com/office/drawing/2014/main" id="{1FFF8FF1-0C7A-42FC-995B-7D558E432E71}"/>
              </a:ext>
            </a:extLst>
          </p:cNvPr>
          <p:cNvGrpSpPr>
            <a:grpSpLocks noChangeAspect="1"/>
          </p:cNvGrpSpPr>
          <p:nvPr/>
        </p:nvGrpSpPr>
        <p:grpSpPr bwMode="auto">
          <a:xfrm rot="3411110" flipV="1">
            <a:off x="7881144" y="2359819"/>
            <a:ext cx="169862" cy="95250"/>
            <a:chOff x="2010" y="1114"/>
            <a:chExt cx="223" cy="147"/>
          </a:xfrm>
        </p:grpSpPr>
        <p:sp>
          <p:nvSpPr>
            <p:cNvPr id="90229" name="Freeform 117">
              <a:extLst>
                <a:ext uri="{FF2B5EF4-FFF2-40B4-BE49-F238E27FC236}">
                  <a16:creationId xmlns:a16="http://schemas.microsoft.com/office/drawing/2014/main" id="{B57F5CFC-7121-4D7F-A604-1C0B59AD5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10" y="1114"/>
              <a:ext cx="223" cy="147"/>
            </a:xfrm>
            <a:custGeom>
              <a:avLst/>
              <a:gdLst>
                <a:gd name="T0" fmla="*/ 223 w 223"/>
                <a:gd name="T1" fmla="*/ 147 h 147"/>
                <a:gd name="T2" fmla="*/ 188 w 223"/>
                <a:gd name="T3" fmla="*/ 116 h 147"/>
                <a:gd name="T4" fmla="*/ 161 w 223"/>
                <a:gd name="T5" fmla="*/ 89 h 147"/>
                <a:gd name="T6" fmla="*/ 132 w 223"/>
                <a:gd name="T7" fmla="*/ 51 h 147"/>
                <a:gd name="T8" fmla="*/ 118 w 223"/>
                <a:gd name="T9" fmla="*/ 27 h 147"/>
                <a:gd name="T10" fmla="*/ 106 w 223"/>
                <a:gd name="T11" fmla="*/ 13 h 147"/>
                <a:gd name="T12" fmla="*/ 94 w 223"/>
                <a:gd name="T13" fmla="*/ 6 h 147"/>
                <a:gd name="T14" fmla="*/ 73 w 223"/>
                <a:gd name="T15" fmla="*/ 0 h 147"/>
                <a:gd name="T16" fmla="*/ 53 w 223"/>
                <a:gd name="T17" fmla="*/ 0 h 147"/>
                <a:gd name="T18" fmla="*/ 34 w 223"/>
                <a:gd name="T19" fmla="*/ 6 h 147"/>
                <a:gd name="T20" fmla="*/ 17 w 223"/>
                <a:gd name="T21" fmla="*/ 20 h 147"/>
                <a:gd name="T22" fmla="*/ 5 w 223"/>
                <a:gd name="T23" fmla="*/ 39 h 147"/>
                <a:gd name="T24" fmla="*/ 0 w 223"/>
                <a:gd name="T25" fmla="*/ 61 h 147"/>
                <a:gd name="T26" fmla="*/ 2 w 223"/>
                <a:gd name="T27" fmla="*/ 87 h 147"/>
                <a:gd name="T28" fmla="*/ 12 w 223"/>
                <a:gd name="T29" fmla="*/ 112 h 147"/>
                <a:gd name="T30" fmla="*/ 29 w 223"/>
                <a:gd name="T31" fmla="*/ 129 h 147"/>
                <a:gd name="T32" fmla="*/ 52 w 223"/>
                <a:gd name="T33" fmla="*/ 138 h 147"/>
                <a:gd name="T34" fmla="*/ 80 w 223"/>
                <a:gd name="T35" fmla="*/ 140 h 147"/>
                <a:gd name="T36" fmla="*/ 120 w 223"/>
                <a:gd name="T37" fmla="*/ 135 h 147"/>
                <a:gd name="T38" fmla="*/ 153 w 223"/>
                <a:gd name="T39" fmla="*/ 131 h 147"/>
                <a:gd name="T40" fmla="*/ 183 w 223"/>
                <a:gd name="T41" fmla="*/ 135 h 147"/>
                <a:gd name="T42" fmla="*/ 223 w 223"/>
                <a:gd name="T43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3" h="147">
                  <a:moveTo>
                    <a:pt x="223" y="147"/>
                  </a:moveTo>
                  <a:lnTo>
                    <a:pt x="188" y="116"/>
                  </a:lnTo>
                  <a:lnTo>
                    <a:pt x="161" y="89"/>
                  </a:lnTo>
                  <a:lnTo>
                    <a:pt x="132" y="51"/>
                  </a:lnTo>
                  <a:lnTo>
                    <a:pt x="118" y="27"/>
                  </a:lnTo>
                  <a:lnTo>
                    <a:pt x="106" y="13"/>
                  </a:lnTo>
                  <a:lnTo>
                    <a:pt x="94" y="6"/>
                  </a:lnTo>
                  <a:lnTo>
                    <a:pt x="73" y="0"/>
                  </a:lnTo>
                  <a:lnTo>
                    <a:pt x="53" y="0"/>
                  </a:lnTo>
                  <a:lnTo>
                    <a:pt x="34" y="6"/>
                  </a:lnTo>
                  <a:lnTo>
                    <a:pt x="17" y="20"/>
                  </a:lnTo>
                  <a:lnTo>
                    <a:pt x="5" y="39"/>
                  </a:lnTo>
                  <a:lnTo>
                    <a:pt x="0" y="61"/>
                  </a:lnTo>
                  <a:lnTo>
                    <a:pt x="2" y="87"/>
                  </a:lnTo>
                  <a:lnTo>
                    <a:pt x="12" y="112"/>
                  </a:lnTo>
                  <a:lnTo>
                    <a:pt x="29" y="129"/>
                  </a:lnTo>
                  <a:lnTo>
                    <a:pt x="52" y="138"/>
                  </a:lnTo>
                  <a:lnTo>
                    <a:pt x="80" y="140"/>
                  </a:lnTo>
                  <a:lnTo>
                    <a:pt x="120" y="135"/>
                  </a:lnTo>
                  <a:lnTo>
                    <a:pt x="153" y="131"/>
                  </a:lnTo>
                  <a:lnTo>
                    <a:pt x="183" y="135"/>
                  </a:lnTo>
                  <a:lnTo>
                    <a:pt x="223" y="14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0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230" name="Oval 118">
              <a:extLst>
                <a:ext uri="{FF2B5EF4-FFF2-40B4-BE49-F238E27FC236}">
                  <a16:creationId xmlns:a16="http://schemas.microsoft.com/office/drawing/2014/main" id="{AF1895FA-E627-483D-8B58-7B7C7BFB985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51" y="1129"/>
              <a:ext cx="34" cy="32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90233" name="Text Box 121">
            <a:extLst>
              <a:ext uri="{FF2B5EF4-FFF2-40B4-BE49-F238E27FC236}">
                <a16:creationId xmlns:a16="http://schemas.microsoft.com/office/drawing/2014/main" id="{009D8191-673B-4E90-8ABE-DAD3E6647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0" y="1660525"/>
            <a:ext cx="10615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altLang="cs-CZ" sz="2800" b="0" i="1" dirty="0" err="1"/>
              <a:t>atomy</a:t>
            </a:r>
            <a:endParaRPr lang="sk-SK" altLang="cs-CZ" sz="2800" b="0" i="1" dirty="0"/>
          </a:p>
        </p:txBody>
      </p:sp>
      <p:sp>
        <p:nvSpPr>
          <p:cNvPr id="90234" name="Text Box 122">
            <a:extLst>
              <a:ext uri="{FF2B5EF4-FFF2-40B4-BE49-F238E27FC236}">
                <a16:creationId xmlns:a16="http://schemas.microsoft.com/office/drawing/2014/main" id="{03E19266-3C31-4C80-940C-932A48B58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2363" y="1246188"/>
            <a:ext cx="26266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altLang="cs-CZ" sz="2800" b="0" i="1" dirty="0" err="1"/>
              <a:t>jádro</a:t>
            </a:r>
            <a:r>
              <a:rPr lang="sk-SK" altLang="cs-CZ" sz="2800" b="0" i="1" dirty="0"/>
              <a:t> a </a:t>
            </a:r>
            <a:r>
              <a:rPr lang="sk-SK" altLang="cs-CZ" sz="2800" b="0" i="1" dirty="0" err="1"/>
              <a:t>elektrony</a:t>
            </a:r>
            <a:endParaRPr lang="sk-SK" altLang="cs-CZ" sz="2800" b="0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0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repeatCount="indefinite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320000">
                                      <p:cBhvr>
                                        <p:cTn id="16" dur="200" fill="hold"/>
                                        <p:tgtEl>
                                          <p:spTgt spid="901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autoRev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260000">
                                      <p:cBhvr>
                                        <p:cTn id="18" dur="200" fill="hold"/>
                                        <p:tgtEl>
                                          <p:spTgt spid="90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20" dur="200" fill="hold"/>
                                        <p:tgtEl>
                                          <p:spTgt spid="901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22" dur="200" fill="hold"/>
                                        <p:tgtEl>
                                          <p:spTgt spid="90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repeatCount="indefinite" autoRev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200000">
                                      <p:cBhvr>
                                        <p:cTn id="24" dur="200" fill="hold"/>
                                        <p:tgtEl>
                                          <p:spTgt spid="901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200000">
                                      <p:cBhvr>
                                        <p:cTn id="26" dur="200" fill="hold"/>
                                        <p:tgtEl>
                                          <p:spTgt spid="90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900000">
                                      <p:cBhvr>
                                        <p:cTn id="28" dur="200" fill="hold"/>
                                        <p:tgtEl>
                                          <p:spTgt spid="901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8" presetClass="emph" presetSubtype="0" repeatCount="indefinite" autoRev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-1200000">
                                      <p:cBhvr>
                                        <p:cTn id="30" dur="200" fill="hold"/>
                                        <p:tgtEl>
                                          <p:spTgt spid="90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indefinite" autoRev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-1200000">
                                      <p:cBhvr>
                                        <p:cTn id="32" dur="200" fill="hold"/>
                                        <p:tgtEl>
                                          <p:spTgt spid="901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34" dur="200" fill="hold"/>
                                        <p:tgtEl>
                                          <p:spTgt spid="90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9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63" presetClass="path" presetSubtype="0" repeatCount="indefinite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7.40741E-7 L 0.01059 0.00046 " pathEditMode="relative" rAng="0" ptsTypes="AA">
                                      <p:cBhvr>
                                        <p:cTn id="51" dur="600" fill="hold"/>
                                        <p:tgtEl>
                                          <p:spTgt spid="90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1" y="23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5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6 L -0.00868 -3.7037E-6 " pathEditMode="relative" rAng="0" ptsTypes="AA">
                                      <p:cBhvr>
                                        <p:cTn id="53" dur="600" fill="hold"/>
                                        <p:tgtEl>
                                          <p:spTgt spid="90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90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pat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7 C 0.01163 -0.02361 0.03559 -0.03264 0.05434 -0.01736 C 0.07274 -0.00208 0.07778 0.03102 0.06684 0.05579 C 0.05503 0.08032 0.03125 0.0875 0.0125 0.07199 C -0.00573 0.05694 -0.01094 0.02546 5.55556E-7 -3.7037E-7 Z " pathEditMode="relative" rAng="-3483315" ptsTypes="fffff">
                                      <p:cBhvr>
                                        <p:cTn id="66" dur="2000" fill="hold"/>
                                        <p:tgtEl>
                                          <p:spTgt spid="90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1" y="2755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0231 C -0.01111 0.02685 -0.03577 0.03611 -0.05504 0.02361 C -0.07414 0.00926 -0.0816 -0.02269 -0.0717 -0.04792 C -0.06164 -0.07362 -0.03855 -0.08172 -0.01875 -0.06783 C -0.0007 -0.0551 0.00764 -0.02477 -0.00139 0.00231 Z " pathEditMode="relative" rAng="7074277" ptsTypes="fffff">
                                      <p:cBhvr>
                                        <p:cTn id="68" dur="2000" fill="hold"/>
                                        <p:tgtEl>
                                          <p:spTgt spid="90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2" y="-2454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00093 C 0.04496 -0.05509 0.11632 -0.05509 0.15833 0.00556 C 0.19948 0.0632 0.19722 0.15926 0.15364 0.21528 C 0.1085 0.27246 0.03767 0.26852 -0.004 0.2095 C -0.04688 0.14977 -0.04445 0.05788 0.00069 0.00093 Z " pathEditMode="relative" rAng="-2602624" ptsTypes="fffff">
                                      <p:cBhvr>
                                        <p:cTn id="70" dur="2000" fill="hold"/>
                                        <p:tgtEl>
                                          <p:spTgt spid="90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74" y="10671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81481E-6 C -0.03733 0.06226 -0.10729 0.0743 -0.15833 0.02592 C -0.20747 -0.02269 -0.21615 -0.11829 -0.17899 -0.18334 C -0.14097 -0.24977 -0.07222 -0.2595 -0.02257 -0.20903 C 0.02639 -0.15926 0.03733 -0.06829 2.77778E-7 4.81481E-6 Z " pathEditMode="relative" rAng="7643272" ptsTypes="fffff">
                                      <p:cBhvr>
                                        <p:cTn id="72" dur="2000" fill="hold"/>
                                        <p:tgtEl>
                                          <p:spTgt spid="90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10" y="-9051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771 0.12453 C -0.13524 0.07407 -0.11805 0.0125 -0.07899 -0.01158 C -0.03993 -0.03565 0.00608 -0.01343 0.02361 0.03727 C 0.04132 0.08866 0.02396 0.14884 -0.0151 0.17291 C -0.05417 0.19699 -0.10035 0.17546 -0.11771 0.12453 Z " pathEditMode="relative" rAng="14715576" ptsTypes="fffff">
                                      <p:cBhvr>
                                        <p:cTn id="74" dur="2000" fill="hold"/>
                                        <p:tgtEl>
                                          <p:spTgt spid="90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49" y="-4375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184 -0.16644 C 0.12552 -0.13125 0.13229 -0.06644 0.10608 -0.02222 C 0.07969 0.02199 0.03125 0.02917 -0.00208 -0.00625 C -0.03646 -0.04167 -0.04201 -0.10602 -0.01632 -0.14977 C 0.0099 -0.19421 0.05816 -0.20185 0.09184 -0.16644 Z " pathEditMode="relative" rAng="2294991" ptsTypes="fffff">
                                      <p:cBhvr>
                                        <p:cTn id="76" dur="2000" fill="hold"/>
                                        <p:tgtEl>
                                          <p:spTgt spid="90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88" y="8032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902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0" dur="2000" fill="hold"/>
                                        <p:tgtEl>
                                          <p:spTgt spid="902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90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2000" fill="hold"/>
                                        <p:tgtEl>
                                          <p:spTgt spid="902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6" dur="2000" fill="hold"/>
                                        <p:tgtEl>
                                          <p:spTgt spid="902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8" dur="2000" fill="hold"/>
                                        <p:tgtEl>
                                          <p:spTgt spid="902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 autoUpdateAnimBg="0"/>
      <p:bldP spid="90115" grpId="0" uiExpand="1" build="p" autoUpdateAnimBg="0"/>
      <p:bldP spid="90208" grpId="0"/>
      <p:bldP spid="90233" grpId="0"/>
      <p:bldP spid="902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1026">
            <a:extLst>
              <a:ext uri="{FF2B5EF4-FFF2-40B4-BE49-F238E27FC236}">
                <a16:creationId xmlns:a16="http://schemas.microsoft.com/office/drawing/2014/main" id="{AE57ECBD-1ED1-4647-9BBA-393A5941D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564" y="491662"/>
            <a:ext cx="8611442" cy="432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/>
          <a:p>
            <a:r>
              <a:rPr lang="sk-SK" altLang="cs-CZ" sz="3200" b="0" i="1" dirty="0" err="1">
                <a:solidFill>
                  <a:srgbClr val="CC0000"/>
                </a:solidFill>
              </a:rPr>
              <a:t>Vnitřní</a:t>
            </a:r>
            <a:r>
              <a:rPr lang="sk-SK" altLang="cs-CZ" sz="3200" b="0" i="1" dirty="0">
                <a:solidFill>
                  <a:srgbClr val="CC0000"/>
                </a:solidFill>
              </a:rPr>
              <a:t> energií</a:t>
            </a:r>
            <a:r>
              <a:rPr lang="sk-SK" altLang="cs-CZ" sz="3200" b="0" dirty="0"/>
              <a:t> </a:t>
            </a:r>
            <a:r>
              <a:rPr lang="sk-SK" altLang="cs-CZ" sz="3200" b="0" dirty="0" err="1"/>
              <a:t>tělesa</a:t>
            </a:r>
            <a:r>
              <a:rPr lang="sk-SK" altLang="cs-CZ" sz="3200" b="0" dirty="0"/>
              <a:t> (</a:t>
            </a:r>
            <a:r>
              <a:rPr lang="sk-SK" altLang="cs-CZ" sz="3200" b="0" dirty="0" err="1"/>
              <a:t>soustavy</a:t>
            </a:r>
            <a:r>
              <a:rPr lang="sk-SK" altLang="cs-CZ" sz="3200" b="0" dirty="0"/>
              <a:t>) budeme </a:t>
            </a:r>
            <a:r>
              <a:rPr lang="sk-SK" altLang="cs-CZ" sz="3200" b="0" dirty="0" err="1"/>
              <a:t>nazývat</a:t>
            </a:r>
            <a:endParaRPr lang="sk-SK" altLang="cs-CZ" sz="3200" b="0" dirty="0"/>
          </a:p>
          <a:p>
            <a:pPr>
              <a:spcAft>
                <a:spcPct val="15000"/>
              </a:spcAft>
            </a:pPr>
            <a:r>
              <a:rPr lang="sk-SK" altLang="cs-CZ" sz="3200" b="0" dirty="0" err="1"/>
              <a:t>součet</a:t>
            </a:r>
            <a:r>
              <a:rPr lang="sk-SK" altLang="cs-CZ" sz="3200" b="0" dirty="0"/>
              <a:t>:</a:t>
            </a:r>
          </a:p>
          <a:p>
            <a:pPr>
              <a:spcAft>
                <a:spcPct val="15000"/>
              </a:spcAft>
            </a:pPr>
            <a:endParaRPr lang="sk-SK" altLang="cs-CZ" sz="3200" b="0" dirty="0"/>
          </a:p>
          <a:p>
            <a:r>
              <a:rPr lang="sk-SK" altLang="cs-CZ" sz="3200" b="0" dirty="0"/>
              <a:t>1. celkové kinetické energie </a:t>
            </a:r>
            <a:r>
              <a:rPr lang="sk-SK" altLang="cs-CZ" sz="3200" b="0" dirty="0" err="1"/>
              <a:t>neuspořádaně</a:t>
            </a:r>
            <a:r>
              <a:rPr lang="sk-SK" altLang="cs-CZ" sz="3200" b="0" dirty="0"/>
              <a:t> </a:t>
            </a:r>
            <a:r>
              <a:rPr lang="sk-SK" altLang="cs-CZ" sz="3200" b="0" dirty="0" err="1"/>
              <a:t>se</a:t>
            </a:r>
            <a:r>
              <a:rPr lang="sk-SK" altLang="cs-CZ" sz="3200" b="0" dirty="0"/>
              <a:t> </a:t>
            </a:r>
            <a:r>
              <a:rPr lang="sk-SK" altLang="cs-CZ" sz="3200" b="0" dirty="0" err="1"/>
              <a:t>pohy</a:t>
            </a:r>
            <a:r>
              <a:rPr lang="sk-SK" altLang="cs-CZ" sz="3200" b="0" dirty="0"/>
              <a:t>-</a:t>
            </a:r>
          </a:p>
          <a:p>
            <a:pPr>
              <a:spcAft>
                <a:spcPct val="15000"/>
              </a:spcAft>
            </a:pPr>
            <a:r>
              <a:rPr lang="sk-SK" altLang="cs-CZ" sz="3200" b="0" dirty="0"/>
              <a:t>    </a:t>
            </a:r>
            <a:r>
              <a:rPr lang="sk-SK" altLang="cs-CZ" sz="3200" b="0" dirty="0" err="1"/>
              <a:t>bujících</a:t>
            </a:r>
            <a:r>
              <a:rPr lang="sk-SK" altLang="cs-CZ" sz="3200" b="0" dirty="0"/>
              <a:t>  </a:t>
            </a:r>
            <a:r>
              <a:rPr lang="sk-SK" altLang="cs-CZ" sz="3200" b="0" dirty="0" err="1"/>
              <a:t>částic</a:t>
            </a:r>
            <a:r>
              <a:rPr lang="sk-SK" altLang="cs-CZ" sz="3200" b="0" dirty="0"/>
              <a:t> </a:t>
            </a:r>
            <a:r>
              <a:rPr lang="sk-SK" altLang="cs-CZ" sz="3200" b="0" dirty="0" err="1"/>
              <a:t>tělesa</a:t>
            </a:r>
            <a:r>
              <a:rPr lang="sk-SK" altLang="cs-CZ" sz="3200" b="0" dirty="0"/>
              <a:t> (</a:t>
            </a:r>
            <a:r>
              <a:rPr lang="sk-SK" altLang="cs-CZ" sz="3200" b="0" dirty="0" err="1"/>
              <a:t>molekul</a:t>
            </a:r>
            <a:r>
              <a:rPr lang="sk-SK" altLang="cs-CZ" sz="3200" b="0" dirty="0"/>
              <a:t>, </a:t>
            </a:r>
            <a:r>
              <a:rPr lang="sk-SK" altLang="cs-CZ" sz="3200" b="0" dirty="0" err="1"/>
              <a:t>atomů</a:t>
            </a:r>
            <a:r>
              <a:rPr lang="sk-SK" altLang="cs-CZ" sz="3200" b="0" dirty="0"/>
              <a:t> a </a:t>
            </a:r>
            <a:r>
              <a:rPr lang="sk-SK" altLang="cs-CZ" sz="3200" b="0" dirty="0" err="1"/>
              <a:t>iontů</a:t>
            </a:r>
            <a:r>
              <a:rPr lang="sk-SK" altLang="cs-CZ" sz="3200" b="0" dirty="0"/>
              <a:t>)</a:t>
            </a:r>
          </a:p>
          <a:p>
            <a:pPr>
              <a:spcAft>
                <a:spcPct val="15000"/>
              </a:spcAft>
            </a:pPr>
            <a:endParaRPr lang="sk-SK" altLang="cs-CZ" sz="3200" b="0" dirty="0"/>
          </a:p>
          <a:p>
            <a:r>
              <a:rPr lang="sk-SK" altLang="cs-CZ" sz="3200" b="0" dirty="0"/>
              <a:t>2. celkové </a:t>
            </a:r>
            <a:r>
              <a:rPr lang="sk-SK" altLang="cs-CZ" sz="3200" b="0" dirty="0" err="1"/>
              <a:t>potenciální</a:t>
            </a:r>
            <a:r>
              <a:rPr lang="sk-SK" altLang="cs-CZ" sz="3200" b="0" dirty="0"/>
              <a:t> energie </a:t>
            </a:r>
            <a:r>
              <a:rPr lang="sk-SK" altLang="cs-CZ" sz="3200" b="0" dirty="0" err="1"/>
              <a:t>vzájemné</a:t>
            </a:r>
            <a:r>
              <a:rPr lang="sk-SK" altLang="cs-CZ" sz="3200" b="0" dirty="0"/>
              <a:t> polohy</a:t>
            </a:r>
          </a:p>
          <a:p>
            <a:r>
              <a:rPr lang="sk-SK" altLang="cs-CZ" sz="3200" b="0" dirty="0"/>
              <a:t>    </a:t>
            </a:r>
            <a:r>
              <a:rPr lang="sk-SK" altLang="cs-CZ" sz="3200" b="0" dirty="0" err="1"/>
              <a:t>těchto</a:t>
            </a:r>
            <a:r>
              <a:rPr lang="sk-SK" altLang="cs-CZ" sz="3200" b="0" dirty="0"/>
              <a:t> </a:t>
            </a:r>
            <a:r>
              <a:rPr lang="sk-SK" altLang="cs-CZ" sz="3200" b="0" dirty="0" err="1"/>
              <a:t>částic</a:t>
            </a:r>
            <a:endParaRPr lang="sk-SK" altLang="cs-CZ" sz="3200" b="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Text Box 4">
            <a:extLst>
              <a:ext uri="{FF2B5EF4-FFF2-40B4-BE49-F238E27FC236}">
                <a16:creationId xmlns:a16="http://schemas.microsoft.com/office/drawing/2014/main" id="{F5E43414-59E0-42C1-A602-A3B6A064C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6169025"/>
            <a:ext cx="88040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altLang="cs-CZ" sz="3200" b="0" dirty="0"/>
              <a:t>Do studené vody </a:t>
            </a:r>
            <a:r>
              <a:rPr lang="sk-SK" altLang="cs-CZ" sz="3200" b="0" dirty="0" err="1"/>
              <a:t>ponoříme</a:t>
            </a:r>
            <a:r>
              <a:rPr lang="sk-SK" altLang="cs-CZ" sz="3200" b="0" dirty="0"/>
              <a:t> horký kovový </a:t>
            </a:r>
            <a:r>
              <a:rPr lang="sk-SK" altLang="cs-CZ" sz="3200" b="0" dirty="0" err="1"/>
              <a:t>váleček</a:t>
            </a:r>
            <a:r>
              <a:rPr lang="sk-SK" altLang="cs-CZ" sz="3200" b="0" dirty="0"/>
              <a:t>... </a:t>
            </a:r>
          </a:p>
        </p:txBody>
      </p:sp>
      <p:sp>
        <p:nvSpPr>
          <p:cNvPr id="100392" name="Text Box 40">
            <a:extLst>
              <a:ext uri="{FF2B5EF4-FFF2-40B4-BE49-F238E27FC236}">
                <a16:creationId xmlns:a16="http://schemas.microsoft.com/office/drawing/2014/main" id="{82CBA58D-6028-42C8-9FB7-B03A4724F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2738" y="2632075"/>
            <a:ext cx="4664739" cy="1668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rIns="0">
            <a:spAutoFit/>
          </a:bodyPr>
          <a:lstStyle/>
          <a:p>
            <a:r>
              <a:rPr lang="sk-SK" altLang="cs-CZ" sz="3200" b="0" i="1" dirty="0"/>
              <a:t>T</a:t>
            </a:r>
            <a:r>
              <a:rPr lang="sk-SK" altLang="cs-CZ" sz="3200" b="0" baseline="-25000" dirty="0"/>
              <a:t>1</a:t>
            </a:r>
            <a:r>
              <a:rPr lang="sk-SK" altLang="cs-CZ" sz="3200" b="0" dirty="0"/>
              <a:t> - </a:t>
            </a:r>
            <a:r>
              <a:rPr lang="sk-SK" altLang="cs-CZ" sz="3000" b="0" dirty="0"/>
              <a:t>teplota vody</a:t>
            </a:r>
          </a:p>
          <a:p>
            <a:pPr>
              <a:spcAft>
                <a:spcPct val="20000"/>
              </a:spcAft>
            </a:pPr>
            <a:r>
              <a:rPr lang="sk-SK" altLang="cs-CZ" sz="3200" b="0" i="1" dirty="0"/>
              <a:t>T</a:t>
            </a:r>
            <a:r>
              <a:rPr lang="sk-SK" altLang="cs-CZ" sz="3200" b="0" baseline="-25000" dirty="0"/>
              <a:t>2</a:t>
            </a:r>
            <a:r>
              <a:rPr lang="sk-SK" altLang="cs-CZ" sz="3200" b="0" dirty="0"/>
              <a:t> - </a:t>
            </a:r>
            <a:r>
              <a:rPr lang="sk-SK" altLang="cs-CZ" sz="3000" b="0" dirty="0"/>
              <a:t>teplota kovového </a:t>
            </a:r>
            <a:r>
              <a:rPr lang="sk-SK" altLang="cs-CZ" sz="3000" b="0" dirty="0" err="1"/>
              <a:t>válečku</a:t>
            </a:r>
            <a:endParaRPr lang="sk-SK" altLang="cs-CZ" sz="3000" b="0" dirty="0"/>
          </a:p>
          <a:p>
            <a:r>
              <a:rPr lang="sk-SK" altLang="cs-CZ" sz="3200" b="0" i="1" dirty="0"/>
              <a:t>                  T</a:t>
            </a:r>
            <a:r>
              <a:rPr lang="sk-SK" altLang="cs-CZ" sz="3200" b="0" baseline="-25000" dirty="0"/>
              <a:t>2</a:t>
            </a:r>
            <a:r>
              <a:rPr lang="en-US" altLang="cs-CZ" sz="3200" b="0" i="1" baseline="-25000" dirty="0"/>
              <a:t> </a:t>
            </a:r>
            <a:r>
              <a:rPr lang="en-US" altLang="cs-CZ" sz="3200" b="0" dirty="0"/>
              <a:t>&gt;</a:t>
            </a:r>
            <a:r>
              <a:rPr lang="en-US" altLang="cs-CZ" sz="3200" b="0" i="1" dirty="0"/>
              <a:t>T</a:t>
            </a:r>
            <a:r>
              <a:rPr lang="sk-SK" altLang="cs-CZ" sz="3200" b="0" baseline="-25000" dirty="0"/>
              <a:t>1</a:t>
            </a:r>
          </a:p>
        </p:txBody>
      </p:sp>
      <p:sp>
        <p:nvSpPr>
          <p:cNvPr id="100393" name="Text Box 41">
            <a:extLst>
              <a:ext uri="{FF2B5EF4-FFF2-40B4-BE49-F238E27FC236}">
                <a16:creationId xmlns:a16="http://schemas.microsoft.com/office/drawing/2014/main" id="{98C380D2-D121-406A-997A-C5D0A6FBD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9388"/>
            <a:ext cx="7899291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rIns="72000">
            <a:spAutoFit/>
          </a:bodyPr>
          <a:lstStyle/>
          <a:p>
            <a:pPr>
              <a:spcAft>
                <a:spcPct val="10000"/>
              </a:spcAft>
            </a:pPr>
            <a:r>
              <a:rPr lang="sk-SK" altLang="cs-CZ" sz="3300" b="0" dirty="0" err="1"/>
              <a:t>Změna</a:t>
            </a:r>
            <a:r>
              <a:rPr lang="sk-SK" altLang="cs-CZ" sz="3300" b="0" dirty="0"/>
              <a:t> </a:t>
            </a:r>
            <a:r>
              <a:rPr lang="sk-SK" altLang="cs-CZ" sz="3300" b="0" dirty="0" err="1"/>
              <a:t>vnitřní</a:t>
            </a:r>
            <a:r>
              <a:rPr lang="sk-SK" altLang="cs-CZ" sz="3300" b="0" dirty="0"/>
              <a:t> energie </a:t>
            </a:r>
            <a:r>
              <a:rPr lang="sk-SK" altLang="cs-CZ" sz="3300" b="0" dirty="0" err="1"/>
              <a:t>tělesa</a:t>
            </a:r>
            <a:r>
              <a:rPr lang="sk-SK" altLang="cs-CZ" sz="3300" b="0" dirty="0"/>
              <a:t> </a:t>
            </a:r>
            <a:r>
              <a:rPr lang="sk-SK" altLang="cs-CZ" sz="3300" b="0" dirty="0" err="1"/>
              <a:t>může</a:t>
            </a:r>
            <a:r>
              <a:rPr lang="sk-SK" altLang="cs-CZ" sz="3300" b="0" dirty="0"/>
              <a:t> </a:t>
            </a:r>
            <a:r>
              <a:rPr lang="sk-SK" altLang="cs-CZ" sz="3300" b="0" dirty="0" err="1"/>
              <a:t>nastat</a:t>
            </a:r>
            <a:r>
              <a:rPr lang="sk-SK" altLang="cs-CZ" sz="3200" b="0" dirty="0"/>
              <a:t> tepelnou </a:t>
            </a:r>
            <a:r>
              <a:rPr lang="sk-SK" altLang="cs-CZ" sz="3200" b="0" dirty="0" err="1"/>
              <a:t>výměnou</a:t>
            </a:r>
            <a:r>
              <a:rPr lang="sk-SK" altLang="cs-CZ" sz="3200" b="0" dirty="0"/>
              <a:t> </a:t>
            </a:r>
            <a:r>
              <a:rPr lang="en-US" altLang="cs-CZ" sz="3200" b="0" dirty="0"/>
              <a:t>(</a:t>
            </a:r>
            <a:r>
              <a:rPr lang="sk-SK" altLang="cs-CZ" sz="3200" b="0" i="1" dirty="0" err="1"/>
              <a:t>zahřívání</a:t>
            </a:r>
            <a:r>
              <a:rPr lang="sk-SK" altLang="cs-CZ" sz="3200" b="0" i="1" dirty="0"/>
              <a:t> a </a:t>
            </a:r>
            <a:r>
              <a:rPr lang="sk-SK" altLang="cs-CZ" sz="3200" b="0" i="1" dirty="0" err="1"/>
              <a:t>ochlazování</a:t>
            </a:r>
            <a:r>
              <a:rPr lang="en-US" altLang="cs-CZ" sz="3200" b="0" dirty="0"/>
              <a:t>)</a:t>
            </a:r>
            <a:r>
              <a:rPr lang="sk-SK" altLang="cs-CZ" sz="3200" b="0" dirty="0"/>
              <a:t>.</a:t>
            </a:r>
            <a:r>
              <a:rPr lang="sk-SK" altLang="cs-CZ" sz="3200" dirty="0"/>
              <a:t> </a:t>
            </a:r>
          </a:p>
        </p:txBody>
      </p:sp>
      <p:sp>
        <p:nvSpPr>
          <p:cNvPr id="100394" name="Freeform 42">
            <a:extLst>
              <a:ext uri="{FF2B5EF4-FFF2-40B4-BE49-F238E27FC236}">
                <a16:creationId xmlns:a16="http://schemas.microsoft.com/office/drawing/2014/main" id="{1FCA111B-24F8-4B5C-B0BD-AA97B92CD7AD}"/>
              </a:ext>
            </a:extLst>
          </p:cNvPr>
          <p:cNvSpPr>
            <a:spLocks/>
          </p:cNvSpPr>
          <p:nvPr/>
        </p:nvSpPr>
        <p:spPr bwMode="auto">
          <a:xfrm>
            <a:off x="687388" y="2290763"/>
            <a:ext cx="2185987" cy="2638425"/>
          </a:xfrm>
          <a:custGeom>
            <a:avLst/>
            <a:gdLst>
              <a:gd name="T0" fmla="*/ 0 w 1377"/>
              <a:gd name="T1" fmla="*/ 96 h 1662"/>
              <a:gd name="T2" fmla="*/ 24 w 1377"/>
              <a:gd name="T3" fmla="*/ 135 h 1662"/>
              <a:gd name="T4" fmla="*/ 24 w 1377"/>
              <a:gd name="T5" fmla="*/ 187 h 1662"/>
              <a:gd name="T6" fmla="*/ 24 w 1377"/>
              <a:gd name="T7" fmla="*/ 1662 h 1662"/>
              <a:gd name="T8" fmla="*/ 1348 w 1377"/>
              <a:gd name="T9" fmla="*/ 1662 h 1662"/>
              <a:gd name="T10" fmla="*/ 1349 w 1377"/>
              <a:gd name="T11" fmla="*/ 175 h 1662"/>
              <a:gd name="T12" fmla="*/ 1349 w 1377"/>
              <a:gd name="T13" fmla="*/ 135 h 1662"/>
              <a:gd name="T14" fmla="*/ 1377 w 1377"/>
              <a:gd name="T15" fmla="*/ 85 h 1662"/>
              <a:gd name="T16" fmla="*/ 1268 w 1377"/>
              <a:gd name="T17" fmla="*/ 36 h 1662"/>
              <a:gd name="T18" fmla="*/ 1085 w 1377"/>
              <a:gd name="T19" fmla="*/ 24 h 1662"/>
              <a:gd name="T20" fmla="*/ 962 w 1377"/>
              <a:gd name="T21" fmla="*/ 9 h 1662"/>
              <a:gd name="T22" fmla="*/ 761 w 1377"/>
              <a:gd name="T23" fmla="*/ 0 h 1662"/>
              <a:gd name="T24" fmla="*/ 425 w 1377"/>
              <a:gd name="T25" fmla="*/ 12 h 1662"/>
              <a:gd name="T26" fmla="*/ 242 w 1377"/>
              <a:gd name="T27" fmla="*/ 21 h 1662"/>
              <a:gd name="T28" fmla="*/ 74 w 1377"/>
              <a:gd name="T29" fmla="*/ 48 h 1662"/>
              <a:gd name="T30" fmla="*/ 0 w 1377"/>
              <a:gd name="T31" fmla="*/ 96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377" h="1662">
                <a:moveTo>
                  <a:pt x="0" y="96"/>
                </a:moveTo>
                <a:lnTo>
                  <a:pt x="24" y="135"/>
                </a:lnTo>
                <a:lnTo>
                  <a:pt x="24" y="187"/>
                </a:lnTo>
                <a:cubicBezTo>
                  <a:pt x="24" y="187"/>
                  <a:pt x="24" y="1662"/>
                  <a:pt x="24" y="1662"/>
                </a:cubicBezTo>
                <a:cubicBezTo>
                  <a:pt x="24" y="1662"/>
                  <a:pt x="686" y="1662"/>
                  <a:pt x="1348" y="1662"/>
                </a:cubicBezTo>
                <a:cubicBezTo>
                  <a:pt x="1348" y="918"/>
                  <a:pt x="1349" y="175"/>
                  <a:pt x="1349" y="175"/>
                </a:cubicBezTo>
                <a:lnTo>
                  <a:pt x="1349" y="135"/>
                </a:lnTo>
                <a:lnTo>
                  <a:pt x="1377" y="85"/>
                </a:lnTo>
                <a:cubicBezTo>
                  <a:pt x="1364" y="69"/>
                  <a:pt x="1317" y="46"/>
                  <a:pt x="1268" y="36"/>
                </a:cubicBezTo>
                <a:cubicBezTo>
                  <a:pt x="1219" y="26"/>
                  <a:pt x="1136" y="28"/>
                  <a:pt x="1085" y="24"/>
                </a:cubicBezTo>
                <a:cubicBezTo>
                  <a:pt x="1034" y="20"/>
                  <a:pt x="1016" y="13"/>
                  <a:pt x="962" y="9"/>
                </a:cubicBezTo>
                <a:cubicBezTo>
                  <a:pt x="908" y="5"/>
                  <a:pt x="850" y="0"/>
                  <a:pt x="761" y="0"/>
                </a:cubicBezTo>
                <a:cubicBezTo>
                  <a:pt x="672" y="0"/>
                  <a:pt x="511" y="9"/>
                  <a:pt x="425" y="12"/>
                </a:cubicBezTo>
                <a:cubicBezTo>
                  <a:pt x="339" y="15"/>
                  <a:pt x="301" y="15"/>
                  <a:pt x="242" y="21"/>
                </a:cubicBezTo>
                <a:cubicBezTo>
                  <a:pt x="183" y="27"/>
                  <a:pt x="114" y="36"/>
                  <a:pt x="74" y="48"/>
                </a:cubicBezTo>
                <a:cubicBezTo>
                  <a:pt x="34" y="60"/>
                  <a:pt x="15" y="86"/>
                  <a:pt x="0" y="96"/>
                </a:cubicBezTo>
                <a:close/>
              </a:path>
            </a:pathLst>
          </a:custGeom>
          <a:solidFill>
            <a:srgbClr val="CCECFF">
              <a:alpha val="28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flat" cmpd="sng">
                <a:solidFill>
                  <a:srgbClr val="336699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395" name="Oval 43">
            <a:extLst>
              <a:ext uri="{FF2B5EF4-FFF2-40B4-BE49-F238E27FC236}">
                <a16:creationId xmlns:a16="http://schemas.microsoft.com/office/drawing/2014/main" id="{52DE92F3-7D6A-474F-B24D-AE8965A9E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" y="2286000"/>
            <a:ext cx="2174875" cy="274638"/>
          </a:xfrm>
          <a:prstGeom prst="ellipse">
            <a:avLst/>
          </a:prstGeom>
          <a:solidFill>
            <a:srgbClr val="F3FAFF">
              <a:alpha val="28000"/>
            </a:srgbClr>
          </a:solidFill>
          <a:ln w="19050">
            <a:solidFill>
              <a:srgbClr val="336699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396" name="Oval 44">
            <a:extLst>
              <a:ext uri="{FF2B5EF4-FFF2-40B4-BE49-F238E27FC236}">
                <a16:creationId xmlns:a16="http://schemas.microsoft.com/office/drawing/2014/main" id="{5C022ADF-40C9-4825-9FBE-92C70A3F2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00" y="4799013"/>
            <a:ext cx="2101850" cy="276225"/>
          </a:xfrm>
          <a:prstGeom prst="ellipse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336699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397" name="Oval 45">
            <a:extLst>
              <a:ext uri="{FF2B5EF4-FFF2-40B4-BE49-F238E27FC236}">
                <a16:creationId xmlns:a16="http://schemas.microsoft.com/office/drawing/2014/main" id="{E80C91A1-7337-4494-824D-E46C729A6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4810125"/>
            <a:ext cx="2100263" cy="274638"/>
          </a:xfrm>
          <a:prstGeom prst="ellipse">
            <a:avLst/>
          </a:prstGeom>
          <a:solidFill>
            <a:srgbClr val="CCECFF">
              <a:alpha val="14999"/>
            </a:srgbClr>
          </a:solidFill>
          <a:ln w="19050">
            <a:solidFill>
              <a:srgbClr val="336699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398" name="Freeform 46">
            <a:extLst>
              <a:ext uri="{FF2B5EF4-FFF2-40B4-BE49-F238E27FC236}">
                <a16:creationId xmlns:a16="http://schemas.microsoft.com/office/drawing/2014/main" id="{3B3762FD-1857-45E8-90C4-09ECA75FFC2A}"/>
              </a:ext>
            </a:extLst>
          </p:cNvPr>
          <p:cNvSpPr>
            <a:spLocks/>
          </p:cNvSpPr>
          <p:nvPr/>
        </p:nvSpPr>
        <p:spPr bwMode="auto">
          <a:xfrm flipH="1">
            <a:off x="693738" y="2433638"/>
            <a:ext cx="33337" cy="2517775"/>
          </a:xfrm>
          <a:custGeom>
            <a:avLst/>
            <a:gdLst>
              <a:gd name="T0" fmla="*/ 31 w 31"/>
              <a:gd name="T1" fmla="*/ 0 h 2257"/>
              <a:gd name="T2" fmla="*/ 1 w 31"/>
              <a:gd name="T3" fmla="*/ 83 h 2257"/>
              <a:gd name="T4" fmla="*/ 1 w 31"/>
              <a:gd name="T5" fmla="*/ 157 h 2257"/>
              <a:gd name="T6" fmla="*/ 0 w 31"/>
              <a:gd name="T7" fmla="*/ 2257 h 2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" h="2257">
                <a:moveTo>
                  <a:pt x="31" y="0"/>
                </a:moveTo>
                <a:cubicBezTo>
                  <a:pt x="26" y="15"/>
                  <a:pt x="6" y="57"/>
                  <a:pt x="1" y="83"/>
                </a:cubicBezTo>
                <a:lnTo>
                  <a:pt x="1" y="157"/>
                </a:lnTo>
                <a:cubicBezTo>
                  <a:pt x="1" y="157"/>
                  <a:pt x="0" y="2257"/>
                  <a:pt x="0" y="2257"/>
                </a:cubicBezTo>
              </a:path>
            </a:pathLst>
          </a:custGeom>
          <a:noFill/>
          <a:ln w="19050" cap="flat" cmpd="sng">
            <a:solidFill>
              <a:srgbClr val="336699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pattFill prst="dashHorz">
                  <a:fgClr>
                    <a:srgbClr val="6699FF"/>
                  </a:fgClr>
                  <a:bgClr>
                    <a:srgbClr val="CCECFF"/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399" name="AutoShape 47">
            <a:extLst>
              <a:ext uri="{FF2B5EF4-FFF2-40B4-BE49-F238E27FC236}">
                <a16:creationId xmlns:a16="http://schemas.microsoft.com/office/drawing/2014/main" id="{2106065B-8D7B-4863-9BC2-16A53D442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788" y="3541713"/>
            <a:ext cx="736600" cy="1379537"/>
          </a:xfrm>
          <a:prstGeom prst="can">
            <a:avLst>
              <a:gd name="adj" fmla="val 23116"/>
            </a:avLst>
          </a:prstGeom>
          <a:gradFill rotWithShape="0">
            <a:gsLst>
              <a:gs pos="0">
                <a:schemeClr val="accent2"/>
              </a:gs>
              <a:gs pos="50000">
                <a:schemeClr val="accent2">
                  <a:gamma/>
                  <a:shade val="54118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1905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401" name="Freeform 49">
            <a:extLst>
              <a:ext uri="{FF2B5EF4-FFF2-40B4-BE49-F238E27FC236}">
                <a16:creationId xmlns:a16="http://schemas.microsoft.com/office/drawing/2014/main" id="{E1C83653-84B7-4730-9D60-1C5E72FE53BA}"/>
              </a:ext>
            </a:extLst>
          </p:cNvPr>
          <p:cNvSpPr>
            <a:spLocks/>
          </p:cNvSpPr>
          <p:nvPr/>
        </p:nvSpPr>
        <p:spPr bwMode="auto">
          <a:xfrm>
            <a:off x="731838" y="2789238"/>
            <a:ext cx="2093912" cy="2160587"/>
          </a:xfrm>
          <a:custGeom>
            <a:avLst/>
            <a:gdLst>
              <a:gd name="T0" fmla="*/ 1 w 1319"/>
              <a:gd name="T1" fmla="*/ 97 h 1361"/>
              <a:gd name="T2" fmla="*/ 0 w 1319"/>
              <a:gd name="T3" fmla="*/ 1361 h 1361"/>
              <a:gd name="T4" fmla="*/ 1318 w 1319"/>
              <a:gd name="T5" fmla="*/ 1361 h 1361"/>
              <a:gd name="T6" fmla="*/ 1319 w 1319"/>
              <a:gd name="T7" fmla="*/ 91 h 1361"/>
              <a:gd name="T8" fmla="*/ 1296 w 1319"/>
              <a:gd name="T9" fmla="*/ 69 h 1361"/>
              <a:gd name="T10" fmla="*/ 1267 w 1319"/>
              <a:gd name="T11" fmla="*/ 55 h 1361"/>
              <a:gd name="T12" fmla="*/ 1155 w 1319"/>
              <a:gd name="T13" fmla="*/ 33 h 1361"/>
              <a:gd name="T14" fmla="*/ 1041 w 1319"/>
              <a:gd name="T15" fmla="*/ 15 h 1361"/>
              <a:gd name="T16" fmla="*/ 903 w 1319"/>
              <a:gd name="T17" fmla="*/ 6 h 1361"/>
              <a:gd name="T18" fmla="*/ 690 w 1319"/>
              <a:gd name="T19" fmla="*/ 0 h 1361"/>
              <a:gd name="T20" fmla="*/ 517 w 1319"/>
              <a:gd name="T21" fmla="*/ 3 h 1361"/>
              <a:gd name="T22" fmla="*/ 294 w 1319"/>
              <a:gd name="T23" fmla="*/ 13 h 1361"/>
              <a:gd name="T24" fmla="*/ 120 w 1319"/>
              <a:gd name="T25" fmla="*/ 36 h 1361"/>
              <a:gd name="T26" fmla="*/ 42 w 1319"/>
              <a:gd name="T27" fmla="*/ 57 h 1361"/>
              <a:gd name="T28" fmla="*/ 12 w 1319"/>
              <a:gd name="T29" fmla="*/ 69 h 1361"/>
              <a:gd name="T30" fmla="*/ 1 w 1319"/>
              <a:gd name="T31" fmla="*/ 97 h 1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319" h="1361">
                <a:moveTo>
                  <a:pt x="1" y="97"/>
                </a:moveTo>
                <a:lnTo>
                  <a:pt x="0" y="1361"/>
                </a:lnTo>
                <a:cubicBezTo>
                  <a:pt x="0" y="1361"/>
                  <a:pt x="659" y="1361"/>
                  <a:pt x="1318" y="1361"/>
                </a:cubicBezTo>
                <a:lnTo>
                  <a:pt x="1319" y="91"/>
                </a:lnTo>
                <a:lnTo>
                  <a:pt x="1296" y="69"/>
                </a:lnTo>
                <a:lnTo>
                  <a:pt x="1267" y="55"/>
                </a:lnTo>
                <a:lnTo>
                  <a:pt x="1155" y="33"/>
                </a:lnTo>
                <a:lnTo>
                  <a:pt x="1041" y="15"/>
                </a:lnTo>
                <a:lnTo>
                  <a:pt x="903" y="6"/>
                </a:lnTo>
                <a:lnTo>
                  <a:pt x="690" y="0"/>
                </a:lnTo>
                <a:lnTo>
                  <a:pt x="517" y="3"/>
                </a:lnTo>
                <a:lnTo>
                  <a:pt x="294" y="13"/>
                </a:lnTo>
                <a:lnTo>
                  <a:pt x="120" y="36"/>
                </a:lnTo>
                <a:lnTo>
                  <a:pt x="42" y="57"/>
                </a:lnTo>
                <a:lnTo>
                  <a:pt x="12" y="69"/>
                </a:lnTo>
                <a:lnTo>
                  <a:pt x="1" y="97"/>
                </a:lnTo>
                <a:close/>
              </a:path>
            </a:pathLst>
          </a:custGeom>
          <a:solidFill>
            <a:srgbClr val="CCEC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flat" cmpd="sng">
                <a:solidFill>
                  <a:srgbClr val="336699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402" name="Freeform 50">
            <a:extLst>
              <a:ext uri="{FF2B5EF4-FFF2-40B4-BE49-F238E27FC236}">
                <a16:creationId xmlns:a16="http://schemas.microsoft.com/office/drawing/2014/main" id="{5F25D092-C9ED-4C07-88A3-53AA6E27877C}"/>
              </a:ext>
            </a:extLst>
          </p:cNvPr>
          <p:cNvSpPr>
            <a:spLocks/>
          </p:cNvSpPr>
          <p:nvPr/>
        </p:nvSpPr>
        <p:spPr bwMode="auto">
          <a:xfrm>
            <a:off x="2827338" y="2430463"/>
            <a:ext cx="34925" cy="2517775"/>
          </a:xfrm>
          <a:custGeom>
            <a:avLst/>
            <a:gdLst>
              <a:gd name="T0" fmla="*/ 31 w 31"/>
              <a:gd name="T1" fmla="*/ 0 h 2257"/>
              <a:gd name="T2" fmla="*/ 1 w 31"/>
              <a:gd name="T3" fmla="*/ 83 h 2257"/>
              <a:gd name="T4" fmla="*/ 1 w 31"/>
              <a:gd name="T5" fmla="*/ 157 h 2257"/>
              <a:gd name="T6" fmla="*/ 0 w 31"/>
              <a:gd name="T7" fmla="*/ 2257 h 2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" h="2257">
                <a:moveTo>
                  <a:pt x="31" y="0"/>
                </a:moveTo>
                <a:cubicBezTo>
                  <a:pt x="26" y="15"/>
                  <a:pt x="6" y="57"/>
                  <a:pt x="1" y="83"/>
                </a:cubicBezTo>
                <a:lnTo>
                  <a:pt x="1" y="157"/>
                </a:lnTo>
                <a:cubicBezTo>
                  <a:pt x="1" y="157"/>
                  <a:pt x="0" y="2257"/>
                  <a:pt x="0" y="2257"/>
                </a:cubicBezTo>
              </a:path>
            </a:pathLst>
          </a:custGeom>
          <a:noFill/>
          <a:ln w="19050" cap="flat" cmpd="sng">
            <a:solidFill>
              <a:srgbClr val="336699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pattFill prst="dashHorz">
                  <a:fgClr>
                    <a:srgbClr val="6699FF"/>
                  </a:fgClr>
                  <a:bgClr>
                    <a:srgbClr val="CCECFF"/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403" name="Oval 51">
            <a:extLst>
              <a:ext uri="{FF2B5EF4-FFF2-40B4-BE49-F238E27FC236}">
                <a16:creationId xmlns:a16="http://schemas.microsoft.com/office/drawing/2014/main" id="{26A29562-4306-4125-9B93-5525BF068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00" y="2786063"/>
            <a:ext cx="2082800" cy="276225"/>
          </a:xfrm>
          <a:prstGeom prst="ellipse">
            <a:avLst/>
          </a:prstGeom>
          <a:solidFill>
            <a:srgbClr val="CCECFF">
              <a:alpha val="60001"/>
            </a:srgbClr>
          </a:solidFill>
          <a:ln w="9525">
            <a:solidFill>
              <a:srgbClr val="699BCD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0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0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0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0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0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0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 autoUpdateAnimBg="0"/>
      <p:bldP spid="10039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863" name="Group 79">
            <a:extLst>
              <a:ext uri="{FF2B5EF4-FFF2-40B4-BE49-F238E27FC236}">
                <a16:creationId xmlns:a16="http://schemas.microsoft.com/office/drawing/2014/main" id="{D42032B2-750D-4AC0-A0EA-A23DF94F68C1}"/>
              </a:ext>
            </a:extLst>
          </p:cNvPr>
          <p:cNvGrpSpPr>
            <a:grpSpLocks/>
          </p:cNvGrpSpPr>
          <p:nvPr/>
        </p:nvGrpSpPr>
        <p:grpSpPr bwMode="auto">
          <a:xfrm>
            <a:off x="3614738" y="2730500"/>
            <a:ext cx="2187575" cy="2216150"/>
            <a:chOff x="2277" y="1720"/>
            <a:chExt cx="1378" cy="1396"/>
          </a:xfrm>
        </p:grpSpPr>
        <p:sp>
          <p:nvSpPr>
            <p:cNvPr id="118830" name="Rectangle 46">
              <a:extLst>
                <a:ext uri="{FF2B5EF4-FFF2-40B4-BE49-F238E27FC236}">
                  <a16:creationId xmlns:a16="http://schemas.microsoft.com/office/drawing/2014/main" id="{0FF1B620-4244-41D9-B598-EF2F6FA757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8" y="1720"/>
              <a:ext cx="687" cy="1396"/>
            </a:xfrm>
            <a:prstGeom prst="rect">
              <a:avLst/>
            </a:prstGeom>
            <a:solidFill>
              <a:srgbClr val="99CCFF">
                <a:alpha val="55000"/>
              </a:srgbClr>
            </a:solidFill>
            <a:ln w="1905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31" name="Rectangle 47">
              <a:extLst>
                <a:ext uri="{FF2B5EF4-FFF2-40B4-BE49-F238E27FC236}">
                  <a16:creationId xmlns:a16="http://schemas.microsoft.com/office/drawing/2014/main" id="{25062E47-58C6-44CB-A244-84472BBA5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7" y="1720"/>
              <a:ext cx="687" cy="1396"/>
            </a:xfrm>
            <a:prstGeom prst="rect">
              <a:avLst/>
            </a:prstGeom>
            <a:solidFill>
              <a:srgbClr val="333399">
                <a:alpha val="55000"/>
              </a:srgbClr>
            </a:solidFill>
            <a:ln w="1905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8798" name="Text Box 14">
            <a:extLst>
              <a:ext uri="{FF2B5EF4-FFF2-40B4-BE49-F238E27FC236}">
                <a16:creationId xmlns:a16="http://schemas.microsoft.com/office/drawing/2014/main" id="{F954028E-47FF-4740-9D46-80639C4DB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" y="5611813"/>
            <a:ext cx="8372805" cy="115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ct val="15000"/>
              </a:spcAft>
            </a:pPr>
            <a:r>
              <a:rPr lang="sk-SK" altLang="cs-CZ" sz="3200" b="0" dirty="0" err="1"/>
              <a:t>Mezi</a:t>
            </a:r>
            <a:r>
              <a:rPr lang="sk-SK" altLang="cs-CZ" sz="3200" b="0" dirty="0"/>
              <a:t> </a:t>
            </a:r>
            <a:r>
              <a:rPr lang="sk-SK" altLang="cs-CZ" sz="3200" b="0" dirty="0" err="1"/>
              <a:t>válečkem</a:t>
            </a:r>
            <a:r>
              <a:rPr lang="sk-SK" altLang="cs-CZ" sz="3200" b="0" dirty="0"/>
              <a:t> a vodou </a:t>
            </a:r>
            <a:r>
              <a:rPr lang="sk-SK" altLang="cs-CZ" sz="3200" b="0" dirty="0" err="1"/>
              <a:t>probíhá</a:t>
            </a:r>
            <a:r>
              <a:rPr lang="sk-SK" altLang="cs-CZ" sz="3200" b="0" dirty="0"/>
              <a:t> tepelná </a:t>
            </a:r>
            <a:r>
              <a:rPr lang="sk-SK" altLang="cs-CZ" sz="3200" b="0" dirty="0" err="1"/>
              <a:t>výměna</a:t>
            </a:r>
            <a:r>
              <a:rPr lang="sk-SK" altLang="cs-CZ" sz="3200" b="0" dirty="0"/>
              <a:t>. </a:t>
            </a:r>
          </a:p>
          <a:p>
            <a:r>
              <a:rPr lang="sk-SK" altLang="cs-CZ" sz="3200" b="0" dirty="0"/>
              <a:t>Voda </a:t>
            </a:r>
            <a:r>
              <a:rPr lang="sk-SK" altLang="cs-CZ" sz="3200" b="0" dirty="0" err="1"/>
              <a:t>se</a:t>
            </a:r>
            <a:r>
              <a:rPr lang="sk-SK" altLang="cs-CZ" sz="3200" b="0" dirty="0"/>
              <a:t> </a:t>
            </a:r>
            <a:r>
              <a:rPr lang="sk-SK" altLang="cs-CZ" sz="3200" b="0" dirty="0" err="1"/>
              <a:t>ohříva</a:t>
            </a:r>
            <a:r>
              <a:rPr lang="sk-SK" altLang="cs-CZ" sz="3200" b="0" dirty="0"/>
              <a:t> a kovový </a:t>
            </a:r>
            <a:r>
              <a:rPr lang="sk-SK" altLang="cs-CZ" sz="3200" b="0" dirty="0" err="1"/>
              <a:t>váleček</a:t>
            </a:r>
            <a:r>
              <a:rPr lang="sk-SK" altLang="cs-CZ" sz="3200" b="0" dirty="0"/>
              <a:t> </a:t>
            </a:r>
            <a:r>
              <a:rPr lang="sk-SK" altLang="cs-CZ" sz="3200" b="0" dirty="0" err="1"/>
              <a:t>ochlazuje</a:t>
            </a:r>
            <a:r>
              <a:rPr lang="sk-SK" altLang="cs-CZ" sz="3200" b="0" dirty="0"/>
              <a:t>.</a:t>
            </a:r>
          </a:p>
        </p:txBody>
      </p:sp>
      <p:sp>
        <p:nvSpPr>
          <p:cNvPr id="118801" name="Oval 17">
            <a:extLst>
              <a:ext uri="{FF2B5EF4-FFF2-40B4-BE49-F238E27FC236}">
                <a16:creationId xmlns:a16="http://schemas.microsoft.com/office/drawing/2014/main" id="{D127940F-399B-4616-8BA5-6FE1154EA2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57675" y="2932113"/>
            <a:ext cx="282575" cy="282575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802" name="Oval 18">
            <a:extLst>
              <a:ext uri="{FF2B5EF4-FFF2-40B4-BE49-F238E27FC236}">
                <a16:creationId xmlns:a16="http://schemas.microsoft.com/office/drawing/2014/main" id="{A309E201-622C-4587-8A48-D834749FFC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65613" y="3448050"/>
            <a:ext cx="282575" cy="282575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803" name="Oval 19">
            <a:extLst>
              <a:ext uri="{FF2B5EF4-FFF2-40B4-BE49-F238E27FC236}">
                <a16:creationId xmlns:a16="http://schemas.microsoft.com/office/drawing/2014/main" id="{57574BFB-E5E6-48DE-90B3-274A061630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67200" y="3973513"/>
            <a:ext cx="282575" cy="282575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804" name="Oval 20">
            <a:extLst>
              <a:ext uri="{FF2B5EF4-FFF2-40B4-BE49-F238E27FC236}">
                <a16:creationId xmlns:a16="http://schemas.microsoft.com/office/drawing/2014/main" id="{87AA9D2C-A23A-4D37-B0BD-D19BD1D562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62438" y="4498975"/>
            <a:ext cx="282575" cy="282575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18805" name="Group 21">
            <a:extLst>
              <a:ext uri="{FF2B5EF4-FFF2-40B4-BE49-F238E27FC236}">
                <a16:creationId xmlns:a16="http://schemas.microsoft.com/office/drawing/2014/main" id="{FAAE03C7-6DD5-4EAA-80AF-D4F6B531155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153025" y="2903538"/>
            <a:ext cx="193675" cy="196850"/>
            <a:chOff x="4048" y="1385"/>
            <a:chExt cx="205" cy="198"/>
          </a:xfrm>
        </p:grpSpPr>
        <p:sp>
          <p:nvSpPr>
            <p:cNvPr id="118806" name="Oval 22">
              <a:extLst>
                <a:ext uri="{FF2B5EF4-FFF2-40B4-BE49-F238E27FC236}">
                  <a16:creationId xmlns:a16="http://schemas.microsoft.com/office/drawing/2014/main" id="{1CEE6084-AA47-423B-8BCC-F1B7D309BD8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07" name="Oval 23">
              <a:extLst>
                <a:ext uri="{FF2B5EF4-FFF2-40B4-BE49-F238E27FC236}">
                  <a16:creationId xmlns:a16="http://schemas.microsoft.com/office/drawing/2014/main" id="{F9535B7F-D078-468A-8BFE-C9D57198A8A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08" name="Oval 24">
              <a:extLst>
                <a:ext uri="{FF2B5EF4-FFF2-40B4-BE49-F238E27FC236}">
                  <a16:creationId xmlns:a16="http://schemas.microsoft.com/office/drawing/2014/main" id="{865487FA-5E57-4994-94A9-07A030E6753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18809" name="Group 25">
            <a:extLst>
              <a:ext uri="{FF2B5EF4-FFF2-40B4-BE49-F238E27FC236}">
                <a16:creationId xmlns:a16="http://schemas.microsoft.com/office/drawing/2014/main" id="{8823FABE-4B27-484D-8E4C-A2208B2D11CF}"/>
              </a:ext>
            </a:extLst>
          </p:cNvPr>
          <p:cNvGrpSpPr>
            <a:grpSpLocks noChangeAspect="1"/>
          </p:cNvGrpSpPr>
          <p:nvPr/>
        </p:nvGrpSpPr>
        <p:grpSpPr bwMode="auto">
          <a:xfrm rot="3141369">
            <a:off x="4875213" y="3262312"/>
            <a:ext cx="222250" cy="225425"/>
            <a:chOff x="4048" y="1385"/>
            <a:chExt cx="205" cy="198"/>
          </a:xfrm>
        </p:grpSpPr>
        <p:sp>
          <p:nvSpPr>
            <p:cNvPr id="118810" name="Oval 26">
              <a:extLst>
                <a:ext uri="{FF2B5EF4-FFF2-40B4-BE49-F238E27FC236}">
                  <a16:creationId xmlns:a16="http://schemas.microsoft.com/office/drawing/2014/main" id="{04C5F5D0-0326-4F82-9DFF-3C86DE2D297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11" name="Oval 27">
              <a:extLst>
                <a:ext uri="{FF2B5EF4-FFF2-40B4-BE49-F238E27FC236}">
                  <a16:creationId xmlns:a16="http://schemas.microsoft.com/office/drawing/2014/main" id="{26CB3A19-2931-44A5-B890-EB88CA6800B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12" name="Oval 28">
              <a:extLst>
                <a:ext uri="{FF2B5EF4-FFF2-40B4-BE49-F238E27FC236}">
                  <a16:creationId xmlns:a16="http://schemas.microsoft.com/office/drawing/2014/main" id="{8BD210B1-F7A3-4AC8-8CB2-1A397EEB730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18813" name="Group 29">
            <a:extLst>
              <a:ext uri="{FF2B5EF4-FFF2-40B4-BE49-F238E27FC236}">
                <a16:creationId xmlns:a16="http://schemas.microsoft.com/office/drawing/2014/main" id="{389B5DD0-3A2C-4AC6-BBF9-5C85FC6B7157}"/>
              </a:ext>
            </a:extLst>
          </p:cNvPr>
          <p:cNvGrpSpPr>
            <a:grpSpLocks noChangeAspect="1"/>
          </p:cNvGrpSpPr>
          <p:nvPr/>
        </p:nvGrpSpPr>
        <p:grpSpPr bwMode="auto">
          <a:xfrm rot="3141369">
            <a:off x="5259388" y="3560762"/>
            <a:ext cx="222250" cy="225425"/>
            <a:chOff x="4048" y="1385"/>
            <a:chExt cx="205" cy="198"/>
          </a:xfrm>
        </p:grpSpPr>
        <p:sp>
          <p:nvSpPr>
            <p:cNvPr id="118814" name="Oval 30">
              <a:extLst>
                <a:ext uri="{FF2B5EF4-FFF2-40B4-BE49-F238E27FC236}">
                  <a16:creationId xmlns:a16="http://schemas.microsoft.com/office/drawing/2014/main" id="{CC57E582-CF4C-4794-9705-A2C78C6CCC5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15" name="Oval 31">
              <a:extLst>
                <a:ext uri="{FF2B5EF4-FFF2-40B4-BE49-F238E27FC236}">
                  <a16:creationId xmlns:a16="http://schemas.microsoft.com/office/drawing/2014/main" id="{8F21AB14-AC9A-496B-82A3-DDF04A923E5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16" name="Oval 32">
              <a:extLst>
                <a:ext uri="{FF2B5EF4-FFF2-40B4-BE49-F238E27FC236}">
                  <a16:creationId xmlns:a16="http://schemas.microsoft.com/office/drawing/2014/main" id="{B403C569-55B9-4A7A-9A3C-526BB7818A3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18817" name="Group 33">
            <a:extLst>
              <a:ext uri="{FF2B5EF4-FFF2-40B4-BE49-F238E27FC236}">
                <a16:creationId xmlns:a16="http://schemas.microsoft.com/office/drawing/2014/main" id="{0971914B-08B9-409E-A6FE-AF9152F1263F}"/>
              </a:ext>
            </a:extLst>
          </p:cNvPr>
          <p:cNvGrpSpPr>
            <a:grpSpLocks noChangeAspect="1"/>
          </p:cNvGrpSpPr>
          <p:nvPr/>
        </p:nvGrpSpPr>
        <p:grpSpPr bwMode="auto">
          <a:xfrm rot="8683927">
            <a:off x="4879975" y="3851275"/>
            <a:ext cx="219075" cy="222250"/>
            <a:chOff x="4048" y="1385"/>
            <a:chExt cx="205" cy="198"/>
          </a:xfrm>
        </p:grpSpPr>
        <p:sp>
          <p:nvSpPr>
            <p:cNvPr id="118818" name="Oval 34">
              <a:extLst>
                <a:ext uri="{FF2B5EF4-FFF2-40B4-BE49-F238E27FC236}">
                  <a16:creationId xmlns:a16="http://schemas.microsoft.com/office/drawing/2014/main" id="{41B56C11-54E5-45D2-A758-88E75F90934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19" name="Oval 35">
              <a:extLst>
                <a:ext uri="{FF2B5EF4-FFF2-40B4-BE49-F238E27FC236}">
                  <a16:creationId xmlns:a16="http://schemas.microsoft.com/office/drawing/2014/main" id="{64A1BFD1-5C55-4F82-93F5-B10D34505E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20" name="Oval 36">
              <a:extLst>
                <a:ext uri="{FF2B5EF4-FFF2-40B4-BE49-F238E27FC236}">
                  <a16:creationId xmlns:a16="http://schemas.microsoft.com/office/drawing/2014/main" id="{EF029B0A-9695-4C96-B6BD-99EFA7160B9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18821" name="Group 37">
            <a:extLst>
              <a:ext uri="{FF2B5EF4-FFF2-40B4-BE49-F238E27FC236}">
                <a16:creationId xmlns:a16="http://schemas.microsoft.com/office/drawing/2014/main" id="{A1A3987E-C1ED-4D70-A547-4D84348A72AC}"/>
              </a:ext>
            </a:extLst>
          </p:cNvPr>
          <p:cNvGrpSpPr>
            <a:grpSpLocks noChangeAspect="1"/>
          </p:cNvGrpSpPr>
          <p:nvPr/>
        </p:nvGrpSpPr>
        <p:grpSpPr bwMode="auto">
          <a:xfrm rot="8683927">
            <a:off x="5127625" y="4203700"/>
            <a:ext cx="219075" cy="222250"/>
            <a:chOff x="4048" y="1385"/>
            <a:chExt cx="205" cy="198"/>
          </a:xfrm>
        </p:grpSpPr>
        <p:sp>
          <p:nvSpPr>
            <p:cNvPr id="118822" name="Oval 38">
              <a:extLst>
                <a:ext uri="{FF2B5EF4-FFF2-40B4-BE49-F238E27FC236}">
                  <a16:creationId xmlns:a16="http://schemas.microsoft.com/office/drawing/2014/main" id="{794E7F69-14DF-451E-A4EE-95D03D0F003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23" name="Oval 39">
              <a:extLst>
                <a:ext uri="{FF2B5EF4-FFF2-40B4-BE49-F238E27FC236}">
                  <a16:creationId xmlns:a16="http://schemas.microsoft.com/office/drawing/2014/main" id="{E80AE9CF-F404-4C64-8E1C-CA4B9984AA2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24" name="Oval 40">
              <a:extLst>
                <a:ext uri="{FF2B5EF4-FFF2-40B4-BE49-F238E27FC236}">
                  <a16:creationId xmlns:a16="http://schemas.microsoft.com/office/drawing/2014/main" id="{C714794C-53C2-4571-813A-B6A7DA5B5ED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18825" name="Group 41">
            <a:extLst>
              <a:ext uri="{FF2B5EF4-FFF2-40B4-BE49-F238E27FC236}">
                <a16:creationId xmlns:a16="http://schemas.microsoft.com/office/drawing/2014/main" id="{887D100F-C88F-4739-A7D8-FB25AB681164}"/>
              </a:ext>
            </a:extLst>
          </p:cNvPr>
          <p:cNvGrpSpPr>
            <a:grpSpLocks noChangeAspect="1"/>
          </p:cNvGrpSpPr>
          <p:nvPr/>
        </p:nvGrpSpPr>
        <p:grpSpPr bwMode="auto">
          <a:xfrm rot="-7187921">
            <a:off x="4852988" y="4502150"/>
            <a:ext cx="214312" cy="217488"/>
            <a:chOff x="4048" y="1385"/>
            <a:chExt cx="205" cy="198"/>
          </a:xfrm>
        </p:grpSpPr>
        <p:sp>
          <p:nvSpPr>
            <p:cNvPr id="118826" name="Oval 42">
              <a:extLst>
                <a:ext uri="{FF2B5EF4-FFF2-40B4-BE49-F238E27FC236}">
                  <a16:creationId xmlns:a16="http://schemas.microsoft.com/office/drawing/2014/main" id="{88B1E142-D385-441D-A4EB-BC79D6720EA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27" name="Oval 43">
              <a:extLst>
                <a:ext uri="{FF2B5EF4-FFF2-40B4-BE49-F238E27FC236}">
                  <a16:creationId xmlns:a16="http://schemas.microsoft.com/office/drawing/2014/main" id="{9A6B62D0-BCCC-40B4-A9C1-E98E3208DC2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28" name="Oval 44">
              <a:extLst>
                <a:ext uri="{FF2B5EF4-FFF2-40B4-BE49-F238E27FC236}">
                  <a16:creationId xmlns:a16="http://schemas.microsoft.com/office/drawing/2014/main" id="{13A8387B-39E1-4D6A-91B7-6A84A0E4180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8829" name="Text Box 45">
            <a:extLst>
              <a:ext uri="{FF2B5EF4-FFF2-40B4-BE49-F238E27FC236}">
                <a16:creationId xmlns:a16="http://schemas.microsoft.com/office/drawing/2014/main" id="{BEF9FC2E-FE26-43B5-A2DF-4FCC09D1F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9388"/>
            <a:ext cx="8438139" cy="1651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rIns="72000">
            <a:spAutoFit/>
          </a:bodyPr>
          <a:lstStyle/>
          <a:p>
            <a:pPr>
              <a:spcAft>
                <a:spcPct val="10000"/>
              </a:spcAft>
            </a:pPr>
            <a:r>
              <a:rPr lang="sk-SK" altLang="cs-CZ" sz="3300" b="0" dirty="0" err="1"/>
              <a:t>Změna</a:t>
            </a:r>
            <a:r>
              <a:rPr lang="sk-SK" altLang="cs-CZ" sz="3300" b="0" dirty="0"/>
              <a:t> </a:t>
            </a:r>
            <a:r>
              <a:rPr lang="sk-SK" altLang="cs-CZ" sz="3300" b="0" dirty="0" err="1"/>
              <a:t>vnitřní</a:t>
            </a:r>
            <a:r>
              <a:rPr lang="sk-SK" altLang="cs-CZ" sz="3300" b="0" dirty="0"/>
              <a:t> energie </a:t>
            </a:r>
            <a:r>
              <a:rPr lang="sk-SK" altLang="cs-CZ" sz="3300" b="0" dirty="0" err="1"/>
              <a:t>tělesa</a:t>
            </a:r>
            <a:r>
              <a:rPr lang="sk-SK" altLang="cs-CZ" sz="3300" b="0" dirty="0"/>
              <a:t> </a:t>
            </a:r>
            <a:r>
              <a:rPr lang="sk-SK" altLang="cs-CZ" sz="3300" b="0" dirty="0" err="1"/>
              <a:t>může</a:t>
            </a:r>
            <a:r>
              <a:rPr lang="sk-SK" altLang="cs-CZ" sz="3300" b="0" dirty="0"/>
              <a:t> </a:t>
            </a:r>
            <a:r>
              <a:rPr lang="sk-SK" altLang="cs-CZ" sz="3300" b="0" dirty="0" err="1"/>
              <a:t>nastat</a:t>
            </a:r>
            <a:r>
              <a:rPr lang="sk-SK" altLang="cs-CZ" sz="3300" b="0" dirty="0"/>
              <a:t> tepelnou </a:t>
            </a:r>
            <a:r>
              <a:rPr lang="sk-SK" altLang="cs-CZ" sz="3300" b="0" dirty="0" err="1"/>
              <a:t>výměnou</a:t>
            </a:r>
            <a:r>
              <a:rPr lang="sk-SK" altLang="cs-CZ" sz="3300" b="0" dirty="0"/>
              <a:t> </a:t>
            </a:r>
            <a:r>
              <a:rPr lang="en-US" altLang="cs-CZ" sz="3300" b="0" dirty="0"/>
              <a:t>(</a:t>
            </a:r>
            <a:r>
              <a:rPr lang="sk-SK" altLang="cs-CZ" sz="3300" b="0" i="1" dirty="0" err="1"/>
              <a:t>zahřívání</a:t>
            </a:r>
            <a:r>
              <a:rPr lang="sk-SK" altLang="cs-CZ" sz="3300" b="0" i="1" dirty="0"/>
              <a:t> a </a:t>
            </a:r>
            <a:r>
              <a:rPr lang="sk-SK" altLang="cs-CZ" sz="3300" b="0" i="1" dirty="0" err="1"/>
              <a:t>ochlazování</a:t>
            </a:r>
            <a:r>
              <a:rPr lang="en-US" altLang="cs-CZ" sz="3300" b="0" dirty="0"/>
              <a:t>)</a:t>
            </a:r>
            <a:r>
              <a:rPr lang="sk-SK" altLang="cs-CZ" sz="3300" b="0" dirty="0"/>
              <a:t>.</a:t>
            </a:r>
            <a:r>
              <a:rPr lang="sk-SK" altLang="cs-CZ" sz="3300" dirty="0"/>
              <a:t> </a:t>
            </a:r>
          </a:p>
          <a:p>
            <a:pPr>
              <a:spcAft>
                <a:spcPct val="10000"/>
              </a:spcAft>
            </a:pPr>
            <a:r>
              <a:rPr lang="sk-SK" altLang="cs-CZ" sz="3200" dirty="0"/>
              <a:t> </a:t>
            </a:r>
          </a:p>
        </p:txBody>
      </p:sp>
      <p:grpSp>
        <p:nvGrpSpPr>
          <p:cNvPr id="118875" name="Group 91">
            <a:extLst>
              <a:ext uri="{FF2B5EF4-FFF2-40B4-BE49-F238E27FC236}">
                <a16:creationId xmlns:a16="http://schemas.microsoft.com/office/drawing/2014/main" id="{9445F27B-17AE-4499-AD67-79E93987FAD0}"/>
              </a:ext>
            </a:extLst>
          </p:cNvPr>
          <p:cNvGrpSpPr>
            <a:grpSpLocks/>
          </p:cNvGrpSpPr>
          <p:nvPr/>
        </p:nvGrpSpPr>
        <p:grpSpPr bwMode="auto">
          <a:xfrm>
            <a:off x="6232525" y="2720975"/>
            <a:ext cx="2187575" cy="2216150"/>
            <a:chOff x="3926" y="1714"/>
            <a:chExt cx="1378" cy="1396"/>
          </a:xfrm>
        </p:grpSpPr>
        <p:sp>
          <p:nvSpPr>
            <p:cNvPr id="118832" name="Rectangle 48">
              <a:extLst>
                <a:ext uri="{FF2B5EF4-FFF2-40B4-BE49-F238E27FC236}">
                  <a16:creationId xmlns:a16="http://schemas.microsoft.com/office/drawing/2014/main" id="{8806BF85-9001-485C-B768-878DDE36E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7" y="1714"/>
              <a:ext cx="687" cy="1396"/>
            </a:xfrm>
            <a:prstGeom prst="rect">
              <a:avLst/>
            </a:prstGeom>
            <a:solidFill>
              <a:srgbClr val="99CCFF">
                <a:alpha val="55000"/>
              </a:srgbClr>
            </a:solidFill>
            <a:ln w="1905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33" name="Rectangle 49">
              <a:extLst>
                <a:ext uri="{FF2B5EF4-FFF2-40B4-BE49-F238E27FC236}">
                  <a16:creationId xmlns:a16="http://schemas.microsoft.com/office/drawing/2014/main" id="{DA39BA9D-02FC-4178-A37E-2DE296F79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6" y="1714"/>
              <a:ext cx="687" cy="1396"/>
            </a:xfrm>
            <a:prstGeom prst="rect">
              <a:avLst/>
            </a:prstGeom>
            <a:solidFill>
              <a:srgbClr val="333399">
                <a:alpha val="55000"/>
              </a:srgbClr>
            </a:solidFill>
            <a:ln w="1905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8834" name="Oval 50">
            <a:extLst>
              <a:ext uri="{FF2B5EF4-FFF2-40B4-BE49-F238E27FC236}">
                <a16:creationId xmlns:a16="http://schemas.microsoft.com/office/drawing/2014/main" id="{1501B9E9-CC56-4CF2-B37E-3D612EC371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75463" y="2922588"/>
            <a:ext cx="282575" cy="282575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835" name="Oval 51">
            <a:extLst>
              <a:ext uri="{FF2B5EF4-FFF2-40B4-BE49-F238E27FC236}">
                <a16:creationId xmlns:a16="http://schemas.microsoft.com/office/drawing/2014/main" id="{F80D523E-D6BE-403B-9FD7-AA320F79528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83400" y="3438525"/>
            <a:ext cx="282575" cy="282575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836" name="Oval 52">
            <a:extLst>
              <a:ext uri="{FF2B5EF4-FFF2-40B4-BE49-F238E27FC236}">
                <a16:creationId xmlns:a16="http://schemas.microsoft.com/office/drawing/2014/main" id="{38F8CB00-6B40-4FAB-B781-E59CE74ABD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84988" y="3963988"/>
            <a:ext cx="282575" cy="282575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837" name="Oval 53">
            <a:extLst>
              <a:ext uri="{FF2B5EF4-FFF2-40B4-BE49-F238E27FC236}">
                <a16:creationId xmlns:a16="http://schemas.microsoft.com/office/drawing/2014/main" id="{6EEB3366-7CEB-4694-977B-01F99F0BB7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80225" y="4489450"/>
            <a:ext cx="282575" cy="282575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18838" name="Group 54">
            <a:extLst>
              <a:ext uri="{FF2B5EF4-FFF2-40B4-BE49-F238E27FC236}">
                <a16:creationId xmlns:a16="http://schemas.microsoft.com/office/drawing/2014/main" id="{BE559408-2B28-4F25-BA90-1BC9388C8E7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770813" y="2894013"/>
            <a:ext cx="193675" cy="196850"/>
            <a:chOff x="4048" y="1385"/>
            <a:chExt cx="205" cy="198"/>
          </a:xfrm>
        </p:grpSpPr>
        <p:sp>
          <p:nvSpPr>
            <p:cNvPr id="118839" name="Oval 55">
              <a:extLst>
                <a:ext uri="{FF2B5EF4-FFF2-40B4-BE49-F238E27FC236}">
                  <a16:creationId xmlns:a16="http://schemas.microsoft.com/office/drawing/2014/main" id="{FC7E4E5A-4F80-4D05-9C45-572C6C3F3C6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40" name="Oval 56">
              <a:extLst>
                <a:ext uri="{FF2B5EF4-FFF2-40B4-BE49-F238E27FC236}">
                  <a16:creationId xmlns:a16="http://schemas.microsoft.com/office/drawing/2014/main" id="{FA07A157-D09B-4A85-9289-261B09D7128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41" name="Oval 57">
              <a:extLst>
                <a:ext uri="{FF2B5EF4-FFF2-40B4-BE49-F238E27FC236}">
                  <a16:creationId xmlns:a16="http://schemas.microsoft.com/office/drawing/2014/main" id="{D36EE90F-2F0A-49B2-9ECB-C70E6C70C66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18842" name="Group 58">
            <a:extLst>
              <a:ext uri="{FF2B5EF4-FFF2-40B4-BE49-F238E27FC236}">
                <a16:creationId xmlns:a16="http://schemas.microsoft.com/office/drawing/2014/main" id="{6D81FAF1-4ED2-4571-9DCA-15A47DA0B2AF}"/>
              </a:ext>
            </a:extLst>
          </p:cNvPr>
          <p:cNvGrpSpPr>
            <a:grpSpLocks noChangeAspect="1"/>
          </p:cNvGrpSpPr>
          <p:nvPr/>
        </p:nvGrpSpPr>
        <p:grpSpPr bwMode="auto">
          <a:xfrm rot="3141369">
            <a:off x="7493001" y="3252787"/>
            <a:ext cx="222250" cy="225425"/>
            <a:chOff x="4048" y="1385"/>
            <a:chExt cx="205" cy="198"/>
          </a:xfrm>
        </p:grpSpPr>
        <p:sp>
          <p:nvSpPr>
            <p:cNvPr id="118843" name="Oval 59">
              <a:extLst>
                <a:ext uri="{FF2B5EF4-FFF2-40B4-BE49-F238E27FC236}">
                  <a16:creationId xmlns:a16="http://schemas.microsoft.com/office/drawing/2014/main" id="{163AE028-9D40-40A6-9A51-CFFB21874AA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44" name="Oval 60">
              <a:extLst>
                <a:ext uri="{FF2B5EF4-FFF2-40B4-BE49-F238E27FC236}">
                  <a16:creationId xmlns:a16="http://schemas.microsoft.com/office/drawing/2014/main" id="{DA300B42-506A-4ACD-8767-8C32B3789E2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45" name="Oval 61">
              <a:extLst>
                <a:ext uri="{FF2B5EF4-FFF2-40B4-BE49-F238E27FC236}">
                  <a16:creationId xmlns:a16="http://schemas.microsoft.com/office/drawing/2014/main" id="{7520540D-3CE9-4A6D-A9A9-D52D708F71D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18846" name="Group 62">
            <a:extLst>
              <a:ext uri="{FF2B5EF4-FFF2-40B4-BE49-F238E27FC236}">
                <a16:creationId xmlns:a16="http://schemas.microsoft.com/office/drawing/2014/main" id="{B4A607A0-519A-4E30-A62D-7118C29CDC5E}"/>
              </a:ext>
            </a:extLst>
          </p:cNvPr>
          <p:cNvGrpSpPr>
            <a:grpSpLocks noChangeAspect="1"/>
          </p:cNvGrpSpPr>
          <p:nvPr/>
        </p:nvGrpSpPr>
        <p:grpSpPr bwMode="auto">
          <a:xfrm rot="3141369">
            <a:off x="7877176" y="3551237"/>
            <a:ext cx="222250" cy="225425"/>
            <a:chOff x="4048" y="1385"/>
            <a:chExt cx="205" cy="198"/>
          </a:xfrm>
        </p:grpSpPr>
        <p:sp>
          <p:nvSpPr>
            <p:cNvPr id="118847" name="Oval 63">
              <a:extLst>
                <a:ext uri="{FF2B5EF4-FFF2-40B4-BE49-F238E27FC236}">
                  <a16:creationId xmlns:a16="http://schemas.microsoft.com/office/drawing/2014/main" id="{EEC97C45-D692-4F35-968E-9583F38F982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48" name="Oval 64">
              <a:extLst>
                <a:ext uri="{FF2B5EF4-FFF2-40B4-BE49-F238E27FC236}">
                  <a16:creationId xmlns:a16="http://schemas.microsoft.com/office/drawing/2014/main" id="{0A8FA51F-6BBB-4324-B9A0-2BF3790FA21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49" name="Oval 65">
              <a:extLst>
                <a:ext uri="{FF2B5EF4-FFF2-40B4-BE49-F238E27FC236}">
                  <a16:creationId xmlns:a16="http://schemas.microsoft.com/office/drawing/2014/main" id="{EDC384D6-1A25-4878-938D-705196095A7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18850" name="Group 66">
            <a:extLst>
              <a:ext uri="{FF2B5EF4-FFF2-40B4-BE49-F238E27FC236}">
                <a16:creationId xmlns:a16="http://schemas.microsoft.com/office/drawing/2014/main" id="{9AE507A1-C2B8-43FB-9EDE-86DFE8F9CA27}"/>
              </a:ext>
            </a:extLst>
          </p:cNvPr>
          <p:cNvGrpSpPr>
            <a:grpSpLocks noChangeAspect="1"/>
          </p:cNvGrpSpPr>
          <p:nvPr/>
        </p:nvGrpSpPr>
        <p:grpSpPr bwMode="auto">
          <a:xfrm rot="8683927">
            <a:off x="7497763" y="3841750"/>
            <a:ext cx="219075" cy="222250"/>
            <a:chOff x="4048" y="1385"/>
            <a:chExt cx="205" cy="198"/>
          </a:xfrm>
        </p:grpSpPr>
        <p:sp>
          <p:nvSpPr>
            <p:cNvPr id="118851" name="Oval 67">
              <a:extLst>
                <a:ext uri="{FF2B5EF4-FFF2-40B4-BE49-F238E27FC236}">
                  <a16:creationId xmlns:a16="http://schemas.microsoft.com/office/drawing/2014/main" id="{FE11348D-79ED-4452-85CB-84091EAE9B6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52" name="Oval 68">
              <a:extLst>
                <a:ext uri="{FF2B5EF4-FFF2-40B4-BE49-F238E27FC236}">
                  <a16:creationId xmlns:a16="http://schemas.microsoft.com/office/drawing/2014/main" id="{65981757-3885-4525-A8F1-A4E3081E96E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53" name="Oval 69">
              <a:extLst>
                <a:ext uri="{FF2B5EF4-FFF2-40B4-BE49-F238E27FC236}">
                  <a16:creationId xmlns:a16="http://schemas.microsoft.com/office/drawing/2014/main" id="{1BAAD674-4241-4BA9-A16F-F2D7AAF2508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18854" name="Group 70">
            <a:extLst>
              <a:ext uri="{FF2B5EF4-FFF2-40B4-BE49-F238E27FC236}">
                <a16:creationId xmlns:a16="http://schemas.microsoft.com/office/drawing/2014/main" id="{6A6D03A6-8E5B-4E22-BA3F-E93B7CE30D33}"/>
              </a:ext>
            </a:extLst>
          </p:cNvPr>
          <p:cNvGrpSpPr>
            <a:grpSpLocks noChangeAspect="1"/>
          </p:cNvGrpSpPr>
          <p:nvPr/>
        </p:nvGrpSpPr>
        <p:grpSpPr bwMode="auto">
          <a:xfrm rot="8683927">
            <a:off x="7745413" y="4194175"/>
            <a:ext cx="219075" cy="222250"/>
            <a:chOff x="4048" y="1385"/>
            <a:chExt cx="205" cy="198"/>
          </a:xfrm>
        </p:grpSpPr>
        <p:sp>
          <p:nvSpPr>
            <p:cNvPr id="118855" name="Oval 71">
              <a:extLst>
                <a:ext uri="{FF2B5EF4-FFF2-40B4-BE49-F238E27FC236}">
                  <a16:creationId xmlns:a16="http://schemas.microsoft.com/office/drawing/2014/main" id="{3BBDC6FA-B03D-4768-987A-47D950FBDBD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56" name="Oval 72">
              <a:extLst>
                <a:ext uri="{FF2B5EF4-FFF2-40B4-BE49-F238E27FC236}">
                  <a16:creationId xmlns:a16="http://schemas.microsoft.com/office/drawing/2014/main" id="{6D4CF559-8FB8-46D2-9E0B-9F91713558A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57" name="Oval 73">
              <a:extLst>
                <a:ext uri="{FF2B5EF4-FFF2-40B4-BE49-F238E27FC236}">
                  <a16:creationId xmlns:a16="http://schemas.microsoft.com/office/drawing/2014/main" id="{0267DE04-F8AE-4A94-82BD-8C520E6EA32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18858" name="Group 74">
            <a:extLst>
              <a:ext uri="{FF2B5EF4-FFF2-40B4-BE49-F238E27FC236}">
                <a16:creationId xmlns:a16="http://schemas.microsoft.com/office/drawing/2014/main" id="{DBED7CED-3443-4C91-BAEF-0249F6CDB978}"/>
              </a:ext>
            </a:extLst>
          </p:cNvPr>
          <p:cNvGrpSpPr>
            <a:grpSpLocks noChangeAspect="1"/>
          </p:cNvGrpSpPr>
          <p:nvPr/>
        </p:nvGrpSpPr>
        <p:grpSpPr bwMode="auto">
          <a:xfrm rot="-7187921">
            <a:off x="7470776" y="4492625"/>
            <a:ext cx="214312" cy="217487"/>
            <a:chOff x="4048" y="1385"/>
            <a:chExt cx="205" cy="198"/>
          </a:xfrm>
        </p:grpSpPr>
        <p:sp>
          <p:nvSpPr>
            <p:cNvPr id="118859" name="Oval 75">
              <a:extLst>
                <a:ext uri="{FF2B5EF4-FFF2-40B4-BE49-F238E27FC236}">
                  <a16:creationId xmlns:a16="http://schemas.microsoft.com/office/drawing/2014/main" id="{531D092B-B30D-462C-BBB8-0C80DBA5C80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60" name="Oval 76">
              <a:extLst>
                <a:ext uri="{FF2B5EF4-FFF2-40B4-BE49-F238E27FC236}">
                  <a16:creationId xmlns:a16="http://schemas.microsoft.com/office/drawing/2014/main" id="{D298F8D3-766C-4432-B9B6-DB7CC2C77A9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61" name="Oval 77">
              <a:extLst>
                <a:ext uri="{FF2B5EF4-FFF2-40B4-BE49-F238E27FC236}">
                  <a16:creationId xmlns:a16="http://schemas.microsoft.com/office/drawing/2014/main" id="{69BC9B70-6CA4-4274-909B-4138959CCF2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aphicFrame>
        <p:nvGraphicFramePr>
          <p:cNvPr id="118862" name="Object 78">
            <a:extLst>
              <a:ext uri="{FF2B5EF4-FFF2-40B4-BE49-F238E27FC236}">
                <a16:creationId xmlns:a16="http://schemas.microsoft.com/office/drawing/2014/main" id="{7CD34EAA-EE77-4198-A2C0-47F8071679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27525" y="2020888"/>
          <a:ext cx="8445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Rovnica" r:id="rId3" imgW="330120" imgH="215640" progId="Equation.3">
                  <p:embed/>
                </p:oleObj>
              </mc:Choice>
              <mc:Fallback>
                <p:oleObj name="Rovnica" r:id="rId3" imgW="330120" imgH="215640" progId="Equation.3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7525" y="2020888"/>
                        <a:ext cx="84455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864" name="Object 80">
            <a:extLst>
              <a:ext uri="{FF2B5EF4-FFF2-40B4-BE49-F238E27FC236}">
                <a16:creationId xmlns:a16="http://schemas.microsoft.com/office/drawing/2014/main" id="{D2156028-2D2F-4D1B-BF68-66BDFD4071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77038" y="2011363"/>
          <a:ext cx="11049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Rovnica" r:id="rId5" imgW="431640" imgH="215640" progId="Equation.3">
                  <p:embed/>
                </p:oleObj>
              </mc:Choice>
              <mc:Fallback>
                <p:oleObj name="Rovnica" r:id="rId5" imgW="431640" imgH="215640" progId="Equation.3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7038" y="2011363"/>
                        <a:ext cx="110490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8874" name="Group 90">
            <a:extLst>
              <a:ext uri="{FF2B5EF4-FFF2-40B4-BE49-F238E27FC236}">
                <a16:creationId xmlns:a16="http://schemas.microsoft.com/office/drawing/2014/main" id="{55968331-22E3-4238-B224-20061F485E8E}"/>
              </a:ext>
            </a:extLst>
          </p:cNvPr>
          <p:cNvGrpSpPr>
            <a:grpSpLocks/>
          </p:cNvGrpSpPr>
          <p:nvPr/>
        </p:nvGrpSpPr>
        <p:grpSpPr bwMode="auto">
          <a:xfrm>
            <a:off x="687388" y="2286000"/>
            <a:ext cx="2185987" cy="2798763"/>
            <a:chOff x="433" y="1440"/>
            <a:chExt cx="1377" cy="1763"/>
          </a:xfrm>
        </p:grpSpPr>
        <p:sp>
          <p:nvSpPr>
            <p:cNvPr id="118865" name="Freeform 81">
              <a:extLst>
                <a:ext uri="{FF2B5EF4-FFF2-40B4-BE49-F238E27FC236}">
                  <a16:creationId xmlns:a16="http://schemas.microsoft.com/office/drawing/2014/main" id="{D43FF868-2F4C-4625-A0C3-E83A3DC861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" y="1443"/>
              <a:ext cx="1377" cy="1662"/>
            </a:xfrm>
            <a:custGeom>
              <a:avLst/>
              <a:gdLst>
                <a:gd name="T0" fmla="*/ 0 w 1377"/>
                <a:gd name="T1" fmla="*/ 96 h 1662"/>
                <a:gd name="T2" fmla="*/ 24 w 1377"/>
                <a:gd name="T3" fmla="*/ 135 h 1662"/>
                <a:gd name="T4" fmla="*/ 24 w 1377"/>
                <a:gd name="T5" fmla="*/ 187 h 1662"/>
                <a:gd name="T6" fmla="*/ 24 w 1377"/>
                <a:gd name="T7" fmla="*/ 1662 h 1662"/>
                <a:gd name="T8" fmla="*/ 1348 w 1377"/>
                <a:gd name="T9" fmla="*/ 1662 h 1662"/>
                <a:gd name="T10" fmla="*/ 1349 w 1377"/>
                <a:gd name="T11" fmla="*/ 175 h 1662"/>
                <a:gd name="T12" fmla="*/ 1349 w 1377"/>
                <a:gd name="T13" fmla="*/ 135 h 1662"/>
                <a:gd name="T14" fmla="*/ 1377 w 1377"/>
                <a:gd name="T15" fmla="*/ 85 h 1662"/>
                <a:gd name="T16" fmla="*/ 1268 w 1377"/>
                <a:gd name="T17" fmla="*/ 36 h 1662"/>
                <a:gd name="T18" fmla="*/ 1085 w 1377"/>
                <a:gd name="T19" fmla="*/ 24 h 1662"/>
                <a:gd name="T20" fmla="*/ 962 w 1377"/>
                <a:gd name="T21" fmla="*/ 9 h 1662"/>
                <a:gd name="T22" fmla="*/ 761 w 1377"/>
                <a:gd name="T23" fmla="*/ 0 h 1662"/>
                <a:gd name="T24" fmla="*/ 425 w 1377"/>
                <a:gd name="T25" fmla="*/ 12 h 1662"/>
                <a:gd name="T26" fmla="*/ 242 w 1377"/>
                <a:gd name="T27" fmla="*/ 21 h 1662"/>
                <a:gd name="T28" fmla="*/ 74 w 1377"/>
                <a:gd name="T29" fmla="*/ 48 h 1662"/>
                <a:gd name="T30" fmla="*/ 0 w 1377"/>
                <a:gd name="T31" fmla="*/ 96 h 1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77" h="1662">
                  <a:moveTo>
                    <a:pt x="0" y="96"/>
                  </a:moveTo>
                  <a:lnTo>
                    <a:pt x="24" y="135"/>
                  </a:lnTo>
                  <a:lnTo>
                    <a:pt x="24" y="187"/>
                  </a:lnTo>
                  <a:cubicBezTo>
                    <a:pt x="24" y="187"/>
                    <a:pt x="24" y="1662"/>
                    <a:pt x="24" y="1662"/>
                  </a:cubicBezTo>
                  <a:cubicBezTo>
                    <a:pt x="24" y="1662"/>
                    <a:pt x="686" y="1662"/>
                    <a:pt x="1348" y="1662"/>
                  </a:cubicBezTo>
                  <a:cubicBezTo>
                    <a:pt x="1348" y="918"/>
                    <a:pt x="1349" y="175"/>
                    <a:pt x="1349" y="175"/>
                  </a:cubicBezTo>
                  <a:lnTo>
                    <a:pt x="1349" y="135"/>
                  </a:lnTo>
                  <a:lnTo>
                    <a:pt x="1377" y="85"/>
                  </a:lnTo>
                  <a:cubicBezTo>
                    <a:pt x="1364" y="69"/>
                    <a:pt x="1317" y="46"/>
                    <a:pt x="1268" y="36"/>
                  </a:cubicBezTo>
                  <a:cubicBezTo>
                    <a:pt x="1219" y="26"/>
                    <a:pt x="1136" y="28"/>
                    <a:pt x="1085" y="24"/>
                  </a:cubicBezTo>
                  <a:cubicBezTo>
                    <a:pt x="1034" y="20"/>
                    <a:pt x="1016" y="13"/>
                    <a:pt x="962" y="9"/>
                  </a:cubicBezTo>
                  <a:cubicBezTo>
                    <a:pt x="908" y="5"/>
                    <a:pt x="850" y="0"/>
                    <a:pt x="761" y="0"/>
                  </a:cubicBezTo>
                  <a:cubicBezTo>
                    <a:pt x="672" y="0"/>
                    <a:pt x="511" y="9"/>
                    <a:pt x="425" y="12"/>
                  </a:cubicBezTo>
                  <a:cubicBezTo>
                    <a:pt x="339" y="15"/>
                    <a:pt x="301" y="15"/>
                    <a:pt x="242" y="21"/>
                  </a:cubicBezTo>
                  <a:cubicBezTo>
                    <a:pt x="183" y="27"/>
                    <a:pt x="114" y="36"/>
                    <a:pt x="74" y="48"/>
                  </a:cubicBezTo>
                  <a:cubicBezTo>
                    <a:pt x="34" y="60"/>
                    <a:pt x="15" y="86"/>
                    <a:pt x="0" y="96"/>
                  </a:cubicBezTo>
                  <a:close/>
                </a:path>
              </a:pathLst>
            </a:custGeom>
            <a:solidFill>
              <a:srgbClr val="CCECFF">
                <a:alpha val="28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cap="flat" cmpd="sng">
                  <a:solidFill>
                    <a:srgbClr val="336699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8866" name="Oval 82">
              <a:extLst>
                <a:ext uri="{FF2B5EF4-FFF2-40B4-BE49-F238E27FC236}">
                  <a16:creationId xmlns:a16="http://schemas.microsoft.com/office/drawing/2014/main" id="{8CE2AB54-E7DB-47D2-8D15-3FB559FE7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" y="1440"/>
              <a:ext cx="1370" cy="173"/>
            </a:xfrm>
            <a:prstGeom prst="ellipse">
              <a:avLst/>
            </a:prstGeom>
            <a:solidFill>
              <a:srgbClr val="F3FAFF">
                <a:alpha val="28000"/>
              </a:srgbClr>
            </a:solidFill>
            <a:ln w="19050">
              <a:solidFill>
                <a:srgbClr val="336699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67" name="Oval 83">
              <a:extLst>
                <a:ext uri="{FF2B5EF4-FFF2-40B4-BE49-F238E27FC236}">
                  <a16:creationId xmlns:a16="http://schemas.microsoft.com/office/drawing/2014/main" id="{B47ACDED-238B-4A13-9D61-FED57255F8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" y="3023"/>
              <a:ext cx="1324" cy="174"/>
            </a:xfrm>
            <a:prstGeom prst="ellipse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336699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68" name="Oval 84">
              <a:extLst>
                <a:ext uri="{FF2B5EF4-FFF2-40B4-BE49-F238E27FC236}">
                  <a16:creationId xmlns:a16="http://schemas.microsoft.com/office/drawing/2014/main" id="{7A58BB58-E74A-4075-9580-EEBD0065D0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" y="3030"/>
              <a:ext cx="1323" cy="173"/>
            </a:xfrm>
            <a:prstGeom prst="ellipse">
              <a:avLst/>
            </a:prstGeom>
            <a:solidFill>
              <a:srgbClr val="CCECFF">
                <a:alpha val="14999"/>
              </a:srgbClr>
            </a:solidFill>
            <a:ln w="19050">
              <a:solidFill>
                <a:srgbClr val="336699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69" name="Freeform 85">
              <a:extLst>
                <a:ext uri="{FF2B5EF4-FFF2-40B4-BE49-F238E27FC236}">
                  <a16:creationId xmlns:a16="http://schemas.microsoft.com/office/drawing/2014/main" id="{E8B8EA80-7154-4281-B02B-D750101F8C4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7" y="1533"/>
              <a:ext cx="21" cy="1586"/>
            </a:xfrm>
            <a:custGeom>
              <a:avLst/>
              <a:gdLst>
                <a:gd name="T0" fmla="*/ 31 w 31"/>
                <a:gd name="T1" fmla="*/ 0 h 2257"/>
                <a:gd name="T2" fmla="*/ 1 w 31"/>
                <a:gd name="T3" fmla="*/ 83 h 2257"/>
                <a:gd name="T4" fmla="*/ 1 w 31"/>
                <a:gd name="T5" fmla="*/ 157 h 2257"/>
                <a:gd name="T6" fmla="*/ 0 w 31"/>
                <a:gd name="T7" fmla="*/ 2257 h 2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257">
                  <a:moveTo>
                    <a:pt x="31" y="0"/>
                  </a:moveTo>
                  <a:cubicBezTo>
                    <a:pt x="26" y="15"/>
                    <a:pt x="6" y="57"/>
                    <a:pt x="1" y="83"/>
                  </a:cubicBezTo>
                  <a:lnTo>
                    <a:pt x="1" y="157"/>
                  </a:lnTo>
                  <a:cubicBezTo>
                    <a:pt x="1" y="157"/>
                    <a:pt x="0" y="2257"/>
                    <a:pt x="0" y="2257"/>
                  </a:cubicBezTo>
                </a:path>
              </a:pathLst>
            </a:custGeom>
            <a:noFill/>
            <a:ln w="19050" cap="flat" cmpd="sng">
              <a:solidFill>
                <a:srgbClr val="33669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pattFill prst="dashHorz">
                    <a:fgClr>
                      <a:srgbClr val="6699FF"/>
                    </a:fgClr>
                    <a:bgClr>
                      <a:srgbClr val="CCECFF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8870" name="AutoShape 86">
              <a:extLst>
                <a:ext uri="{FF2B5EF4-FFF2-40B4-BE49-F238E27FC236}">
                  <a16:creationId xmlns:a16="http://schemas.microsoft.com/office/drawing/2014/main" id="{52887634-F9E3-4151-BBE1-ECAB6C311B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" y="2231"/>
              <a:ext cx="464" cy="869"/>
            </a:xfrm>
            <a:prstGeom prst="can">
              <a:avLst>
                <a:gd name="adj" fmla="val 23116"/>
              </a:avLst>
            </a:pr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shade val="54118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19050">
              <a:solidFill>
                <a:srgbClr val="33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871" name="Freeform 87">
              <a:extLst>
                <a:ext uri="{FF2B5EF4-FFF2-40B4-BE49-F238E27FC236}">
                  <a16:creationId xmlns:a16="http://schemas.microsoft.com/office/drawing/2014/main" id="{D6FD369A-B5A0-4E85-8415-0A1A04ED8F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" y="1757"/>
              <a:ext cx="1319" cy="1361"/>
            </a:xfrm>
            <a:custGeom>
              <a:avLst/>
              <a:gdLst>
                <a:gd name="T0" fmla="*/ 1 w 1319"/>
                <a:gd name="T1" fmla="*/ 97 h 1361"/>
                <a:gd name="T2" fmla="*/ 0 w 1319"/>
                <a:gd name="T3" fmla="*/ 1361 h 1361"/>
                <a:gd name="T4" fmla="*/ 1318 w 1319"/>
                <a:gd name="T5" fmla="*/ 1361 h 1361"/>
                <a:gd name="T6" fmla="*/ 1319 w 1319"/>
                <a:gd name="T7" fmla="*/ 91 h 1361"/>
                <a:gd name="T8" fmla="*/ 1296 w 1319"/>
                <a:gd name="T9" fmla="*/ 69 h 1361"/>
                <a:gd name="T10" fmla="*/ 1267 w 1319"/>
                <a:gd name="T11" fmla="*/ 55 h 1361"/>
                <a:gd name="T12" fmla="*/ 1155 w 1319"/>
                <a:gd name="T13" fmla="*/ 33 h 1361"/>
                <a:gd name="T14" fmla="*/ 1041 w 1319"/>
                <a:gd name="T15" fmla="*/ 15 h 1361"/>
                <a:gd name="T16" fmla="*/ 903 w 1319"/>
                <a:gd name="T17" fmla="*/ 6 h 1361"/>
                <a:gd name="T18" fmla="*/ 690 w 1319"/>
                <a:gd name="T19" fmla="*/ 0 h 1361"/>
                <a:gd name="T20" fmla="*/ 517 w 1319"/>
                <a:gd name="T21" fmla="*/ 3 h 1361"/>
                <a:gd name="T22" fmla="*/ 294 w 1319"/>
                <a:gd name="T23" fmla="*/ 13 h 1361"/>
                <a:gd name="T24" fmla="*/ 120 w 1319"/>
                <a:gd name="T25" fmla="*/ 36 h 1361"/>
                <a:gd name="T26" fmla="*/ 42 w 1319"/>
                <a:gd name="T27" fmla="*/ 57 h 1361"/>
                <a:gd name="T28" fmla="*/ 12 w 1319"/>
                <a:gd name="T29" fmla="*/ 69 h 1361"/>
                <a:gd name="T30" fmla="*/ 1 w 1319"/>
                <a:gd name="T31" fmla="*/ 97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9" h="1361">
                  <a:moveTo>
                    <a:pt x="1" y="97"/>
                  </a:moveTo>
                  <a:lnTo>
                    <a:pt x="0" y="1361"/>
                  </a:lnTo>
                  <a:cubicBezTo>
                    <a:pt x="0" y="1361"/>
                    <a:pt x="659" y="1361"/>
                    <a:pt x="1318" y="1361"/>
                  </a:cubicBezTo>
                  <a:lnTo>
                    <a:pt x="1319" y="91"/>
                  </a:lnTo>
                  <a:lnTo>
                    <a:pt x="1296" y="69"/>
                  </a:lnTo>
                  <a:lnTo>
                    <a:pt x="1267" y="55"/>
                  </a:lnTo>
                  <a:lnTo>
                    <a:pt x="1155" y="33"/>
                  </a:lnTo>
                  <a:lnTo>
                    <a:pt x="1041" y="15"/>
                  </a:lnTo>
                  <a:lnTo>
                    <a:pt x="903" y="6"/>
                  </a:lnTo>
                  <a:lnTo>
                    <a:pt x="690" y="0"/>
                  </a:lnTo>
                  <a:lnTo>
                    <a:pt x="517" y="3"/>
                  </a:lnTo>
                  <a:lnTo>
                    <a:pt x="294" y="13"/>
                  </a:lnTo>
                  <a:lnTo>
                    <a:pt x="120" y="36"/>
                  </a:lnTo>
                  <a:lnTo>
                    <a:pt x="42" y="57"/>
                  </a:lnTo>
                  <a:lnTo>
                    <a:pt x="12" y="69"/>
                  </a:lnTo>
                  <a:lnTo>
                    <a:pt x="1" y="97"/>
                  </a:lnTo>
                  <a:close/>
                </a:path>
              </a:pathLst>
            </a:custGeom>
            <a:solidFill>
              <a:srgbClr val="CCEC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cap="flat" cmpd="sng">
                  <a:solidFill>
                    <a:srgbClr val="336699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8872" name="Freeform 88">
              <a:extLst>
                <a:ext uri="{FF2B5EF4-FFF2-40B4-BE49-F238E27FC236}">
                  <a16:creationId xmlns:a16="http://schemas.microsoft.com/office/drawing/2014/main" id="{19025A15-4D70-4A8D-ADD2-DDB3851158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1" y="1531"/>
              <a:ext cx="22" cy="1586"/>
            </a:xfrm>
            <a:custGeom>
              <a:avLst/>
              <a:gdLst>
                <a:gd name="T0" fmla="*/ 31 w 31"/>
                <a:gd name="T1" fmla="*/ 0 h 2257"/>
                <a:gd name="T2" fmla="*/ 1 w 31"/>
                <a:gd name="T3" fmla="*/ 83 h 2257"/>
                <a:gd name="T4" fmla="*/ 1 w 31"/>
                <a:gd name="T5" fmla="*/ 157 h 2257"/>
                <a:gd name="T6" fmla="*/ 0 w 31"/>
                <a:gd name="T7" fmla="*/ 2257 h 2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257">
                  <a:moveTo>
                    <a:pt x="31" y="0"/>
                  </a:moveTo>
                  <a:cubicBezTo>
                    <a:pt x="26" y="15"/>
                    <a:pt x="6" y="57"/>
                    <a:pt x="1" y="83"/>
                  </a:cubicBezTo>
                  <a:lnTo>
                    <a:pt x="1" y="157"/>
                  </a:lnTo>
                  <a:cubicBezTo>
                    <a:pt x="1" y="157"/>
                    <a:pt x="0" y="2257"/>
                    <a:pt x="0" y="2257"/>
                  </a:cubicBezTo>
                </a:path>
              </a:pathLst>
            </a:custGeom>
            <a:noFill/>
            <a:ln w="19050" cap="flat" cmpd="sng">
              <a:solidFill>
                <a:srgbClr val="33669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pattFill prst="dashHorz">
                    <a:fgClr>
                      <a:srgbClr val="6699FF"/>
                    </a:fgClr>
                    <a:bgClr>
                      <a:srgbClr val="CCECFF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8873" name="Oval 89">
              <a:extLst>
                <a:ext uri="{FF2B5EF4-FFF2-40B4-BE49-F238E27FC236}">
                  <a16:creationId xmlns:a16="http://schemas.microsoft.com/office/drawing/2014/main" id="{F5526C5A-88F9-414C-AC36-45876191E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" y="1755"/>
              <a:ext cx="1312" cy="174"/>
            </a:xfrm>
            <a:prstGeom prst="ellipse">
              <a:avLst/>
            </a:prstGeom>
            <a:solidFill>
              <a:srgbClr val="CCECFF">
                <a:alpha val="60001"/>
              </a:srgbClr>
            </a:solidFill>
            <a:ln w="9525">
              <a:solidFill>
                <a:srgbClr val="699BCD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aphicFrame>
        <p:nvGraphicFramePr>
          <p:cNvPr id="118800" name="Object 1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F07BC59-A805-4376-B635-3FD5473E9A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89113" y="3911600"/>
          <a:ext cx="1100137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Klip" r:id="rId7" imgW="2309760" imgH="3176280" progId="MS_ClipArt_Gallery.2">
                  <p:embed/>
                </p:oleObj>
              </mc:Choice>
              <mc:Fallback>
                <p:oleObj name="Klip" r:id="rId7" imgW="2309760" imgH="3176280" progId="MS_ClipArt_Gallery.2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3911600"/>
                        <a:ext cx="1100137" cy="151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8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87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88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8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8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8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8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8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8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18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8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00046 L 0.00625 0.00879 L -0.00712 -0.00324 L 0.00764 0.00069 L -0.00451 0.00764 L 0.00295 -0.00764 L -0.00069 0.01088 L -0.00226 -0.00695 L -0.00035 0.00046 Z " pathEditMode="relative" rAng="-1133166" ptsTypes="AAAAAAAAA">
                                      <p:cBhvr>
                                        <p:cTn id="58" dur="1000" spd="-100000" fill="hold"/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93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33333E-6 L 0.00869 0.00486 L -0.00833 3.33333E-6 L 0.00869 -0.0044 L -0.00329 0.00926 L 0.00209 -0.01019 L 0.00174 0.01088 L -0.00381 -0.00672 L -4.44444E-6 3.33333E-6 Z " pathEditMode="relative" rAng="-2195119" ptsTypes="AAAAAAAAA">
                                      <p:cBhvr>
                                        <p:cTn id="60" dur="1000" fill="hold"/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44444E-6 L -0.00885 0.00162 L 0.00712 -0.00532 L -0.00608 0.0088 L -0.00174 -0.00972 L 0.0026 0.00903 L -0.00573 -0.00787 L 0.00608 0.00278 L 2.77778E-7 -4.44444E-6 Z " pathEditMode="relative" rAng="6633363" ptsTypes="AAAAAAAAA">
                                      <p:cBhvr>
                                        <p:cTn id="62" dur="1000" fill="hold"/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93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L 0.00434 -0.01042 L -0.00104 0.01018 L -0.00173 -0.01019 L 0.0066 0.00347 L -0.00677 -0.00209 L 0.00834 -0.00209 L -0.00538 0.00463 L -1.94444E-6 4.44444E-6 Z " pathEditMode="relative" rAng="14234167" ptsTypes="AAAAAAAAA">
                                      <p:cBhvr>
                                        <p:cTn id="64" dur="1000" fill="hold"/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139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4 -0.00417 C 0.00018 -0.00834 0.0073 -0.02199 0.00816 -0.01875 C 0.00921 -0.01528 0.00487 0.01643 0.00174 0.01666 C -0.00138 0.0169 -0.01267 -0.01551 -0.01093 -0.01806 C -0.0092 -0.0206 0.01303 -0.00278 0.01216 0.00116 C 0.01146 0.00509 -0.01267 0.00694 -0.01527 0.00602 C -0.01788 0.00509 -0.00763 1.85185E-6 -0.00364 -0.00417 Z " pathEditMode="relative" rAng="0" ptsTypes="aaaaaaa">
                                      <p:cBhvr>
                                        <p:cTn id="66" dur="10000" fill="hold"/>
                                        <p:tgtEl>
                                          <p:spTgt spid="1188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162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48148E-6 C 0.00122 -0.00648 0.0007 -0.02315 0.00278 -0.02129 C 0.00521 -0.01921 0.01615 0.00949 0.01372 0.01204 C 0.01146 0.01482 -0.01232 -0.00185 -0.01215 -0.00532 C -0.0118 -0.00856 0.01389 -0.0125 0.01511 -0.00856 C 0.01632 -0.00486 -0.00208 0.01597 -0.00451 0.01736 C -0.00711 0.01875 -0.00121 0.00648 -4.16667E-6 -1.48148E-6 Z " pathEditMode="relative" rAng="-2236690" ptsTypes="aaaaaaa">
                                      <p:cBhvr>
                                        <p:cTn id="68" dur="10000" spd="-100000" fill="hold"/>
                                        <p:tgtEl>
                                          <p:spTgt spid="1188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23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0.00162 C 3.61111E-6 -0.0044 0.00156 -0.02107 0.0033 -0.01875 C 0.00538 -0.01621 0.01302 0.01435 0.01041 0.01643 C 0.00781 0.01875 -0.01372 -0.00255 -0.01337 -0.00579 C -0.01268 -0.00926 0.01319 -0.00764 0.01389 -0.00371 C 0.01475 2.22222E-6 -0.00573 0.01713 -0.00834 0.01805 C -0.01077 0.01875 -0.00382 0.0081 -0.00191 0.00162 Z " pathEditMode="relative" rAng="-1721636" ptsTypes="aaaaaaa">
                                      <p:cBhvr>
                                        <p:cTn id="70" dur="10000" fill="hold"/>
                                        <p:tgtEl>
                                          <p:spTgt spid="1188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69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6 C 0.00486 0.00047 0.01701 -0.00277 0.01597 0.00024 C 0.01493 0.00371 -0.00452 0.02269 -0.00695 0.02014 C -0.00921 0.01736 -0.0007 -0.01643 0.00191 -0.01666 C 0.00434 -0.01689 0.01128 0.01644 0.00868 0.01829 C 0.00607 0.02061 -0.01233 -0.00023 -0.01372 -0.00324 C -0.01511 -0.00625 -0.00504 -0.00069 4.44444E-6 -3.7037E-6 Z " pathEditMode="relative" rAng="2613353" ptsTypes="aaaaaaa">
                                      <p:cBhvr>
                                        <p:cTn id="72" dur="10000" fill="hold"/>
                                        <p:tgtEl>
                                          <p:spTgt spid="1188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1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0.0044 C -0.004 -0.00116 -0.01302 -0.01297 -0.01025 -0.01366 C -0.00747 -0.01435 0.01475 -0.00232 0.01423 0.00185 C 0.01371 0.00625 -0.01233 0.01435 -0.01355 0.01134 C -0.01493 0.00879 0.00225 -0.01667 0.00486 -0.01459 C 0.00764 -0.01297 0.00416 0.01898 0.00295 0.02199 C 0.00173 0.02523 0.00034 0.01088 -0.00209 0.0044 Z " pathEditMode="relative" rAng="-4702206" ptsTypes="aaaaaaa">
                                      <p:cBhvr>
                                        <p:cTn id="74" dur="10000" fill="hold"/>
                                        <p:tgtEl>
                                          <p:spTgt spid="1188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93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0.00047 C -0.00365 0.00047 -0.0158 0.0051 -0.01493 0.00186 C -0.01407 -0.00185 0.00434 -0.02268 0.00694 -0.02014 C 0.00954 -0.01782 0.00277 0.0169 0.00017 0.01736 C -0.00226 0.01783 -0.01094 -0.01481 -0.00851 -0.01713 C -0.00608 -0.01944 0.01354 -0.00046 0.0151 0.00232 C 0.01666 0.00533 0.00625 0.00047 0.00121 0.00047 Z " pathEditMode="relative" rAng="13161770" ptsTypes="aaaaaaa">
                                      <p:cBhvr>
                                        <p:cTn id="76" dur="10000" spd="-100000" fill="hold"/>
                                        <p:tgtEl>
                                          <p:spTgt spid="1188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231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5000" fill="hold"/>
                                        <p:tgtEl>
                                          <p:spTgt spid="1188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0" dur="5000" fill="hold"/>
                                        <p:tgtEl>
                                          <p:spTgt spid="118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5000" fill="hold"/>
                                        <p:tgtEl>
                                          <p:spTgt spid="1188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4" dur="5000" fill="hold"/>
                                        <p:tgtEl>
                                          <p:spTgt spid="1188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6" dur="5000" fill="hold"/>
                                        <p:tgtEl>
                                          <p:spTgt spid="1188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8" dur="5000" fill="hold"/>
                                        <p:tgtEl>
                                          <p:spTgt spid="1188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11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1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18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18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18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18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18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18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18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1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1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1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1000"/>
                                        <p:tgtEl>
                                          <p:spTgt spid="11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0" presetClass="pat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00046 L 0.00625 0.00879 L -0.00712 -0.00324 L 0.00764 0.00069 L -0.00451 0.00764 L 0.00295 -0.00764 L -0.00069 0.01088 L -0.00226 -0.00695 L -0.00035 0.00046 Z " pathEditMode="relative" rAng="-1133166" ptsTypes="AAAAAAAAA">
                                      <p:cBhvr>
                                        <p:cTn id="137" dur="3000" spd="-100000" fill="hold"/>
                                        <p:tgtEl>
                                          <p:spTgt spid="1188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93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33333E-6 L 0.00869 0.00486 L -0.00833 3.33333E-6 L 0.00869 -0.0044 L -0.00329 0.00926 L 0.00209 -0.01019 L 0.00174 0.01088 L -0.00381 -0.00672 L -4.44444E-6 3.33333E-6 Z " pathEditMode="relative" rAng="-2195119" ptsTypes="AAAAAAAAA">
                                      <p:cBhvr>
                                        <p:cTn id="139" dur="3000" fill="hold"/>
                                        <p:tgtEl>
                                          <p:spTgt spid="1188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0"/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44444E-6 L -0.00885 0.00162 L 0.00712 -0.00532 L -0.00608 0.0088 L -0.00174 -0.00972 L 0.0026 0.00903 L -0.00573 -0.00787 L 0.00608 0.00278 L 2.77778E-7 -4.44444E-6 Z " pathEditMode="relative" rAng="6633363" ptsTypes="AAAAAAAAA">
                                      <p:cBhvr>
                                        <p:cTn id="141" dur="3000" fill="hold"/>
                                        <p:tgtEl>
                                          <p:spTgt spid="1188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93"/>
                                    </p:animMotion>
                                  </p:childTnLst>
                                </p:cTn>
                              </p:par>
                              <p:par>
                                <p:cTn id="142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L 0.00434 -0.01042 L -0.00104 0.01018 L -0.00173 -0.01019 L 0.0066 0.00347 L -0.00677 -0.00209 L 0.00834 -0.00209 L -0.00538 0.00463 L -1.94444E-6 4.44444E-6 Z " pathEditMode="relative" rAng="14234167" ptsTypes="AAAAAAAAA">
                                      <p:cBhvr>
                                        <p:cTn id="143" dur="3000" fill="hold"/>
                                        <p:tgtEl>
                                          <p:spTgt spid="1188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139"/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4 -0.00417 C 0.00018 -0.00834 0.0073 -0.02199 0.00816 -0.01875 C 0.00921 -0.01528 0.00487 0.01643 0.00174 0.01666 C -0.00138 0.0169 -0.01267 -0.01551 -0.01093 -0.01806 C -0.0092 -0.0206 0.01303 -0.00278 0.01216 0.00116 C 0.01146 0.00509 -0.01267 0.00694 -0.01527 0.00602 C -0.01788 0.00509 -0.00763 1.85185E-6 -0.00364 -0.00417 Z " pathEditMode="relative" rAng="0" ptsTypes="aaaaaaa">
                                      <p:cBhvr>
                                        <p:cTn id="145" dur="3000" fill="hold"/>
                                        <p:tgtEl>
                                          <p:spTgt spid="1188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162"/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48148E-6 C 0.00122 -0.00648 0.0007 -0.02315 0.00278 -0.02129 C 0.00521 -0.01921 0.01615 0.00949 0.01372 0.01204 C 0.01146 0.01482 -0.01232 -0.00185 -0.01215 -0.00532 C -0.0118 -0.00856 0.01389 -0.0125 0.01511 -0.00856 C 0.01632 -0.00486 -0.00208 0.01597 -0.00451 0.01736 C -0.00711 0.01875 -0.00121 0.00648 -4.16667E-6 -1.48148E-6 Z " pathEditMode="relative" rAng="-2236690" ptsTypes="aaaaaaa">
                                      <p:cBhvr>
                                        <p:cTn id="147" dur="3000" spd="-100000" fill="hold"/>
                                        <p:tgtEl>
                                          <p:spTgt spid="118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23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0.00162 C 3.61111E-6 -0.0044 0.00156 -0.02107 0.0033 -0.01875 C 0.00538 -0.01621 0.01302 0.01435 0.01041 0.01643 C 0.00781 0.01875 -0.01372 -0.00255 -0.01337 -0.00579 C -0.01268 -0.00926 0.01319 -0.00764 0.01389 -0.00371 C 0.01475 2.22222E-6 -0.00573 0.01713 -0.00834 0.01805 C -0.01077 0.01875 -0.00382 0.0081 -0.00191 0.00162 Z " pathEditMode="relative" rAng="-1721636" ptsTypes="aaaaaaa">
                                      <p:cBhvr>
                                        <p:cTn id="149" dur="3000" fill="hold"/>
                                        <p:tgtEl>
                                          <p:spTgt spid="1188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69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6 C 0.00486 0.00047 0.01701 -0.00277 0.01597 0.00024 C 0.01493 0.00371 -0.00452 0.02269 -0.00695 0.02014 C -0.00921 0.01736 -0.0007 -0.01643 0.00191 -0.01666 C 0.00434 -0.01689 0.01128 0.01644 0.00868 0.01829 C 0.00607 0.02061 -0.01233 -0.00023 -0.01372 -0.00324 C -0.01511 -0.00625 -0.00504 -0.00069 4.44444E-6 -3.7037E-6 Z " pathEditMode="relative" rAng="2613353" ptsTypes="aaaaaaa">
                                      <p:cBhvr>
                                        <p:cTn id="151" dur="3000" fill="hold"/>
                                        <p:tgtEl>
                                          <p:spTgt spid="1188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1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0.0044 C -0.004 -0.00116 -0.01302 -0.01297 -0.01025 -0.01366 C -0.00747 -0.01435 0.01475 -0.00232 0.01423 0.00185 C 0.01371 0.00625 -0.01233 0.01435 -0.01355 0.01134 C -0.01493 0.00879 0.00225 -0.01667 0.00486 -0.01459 C 0.00764 -0.01297 0.00416 0.01898 0.00295 0.02199 C 0.00173 0.02523 0.00034 0.01088 -0.00209 0.0044 Z " pathEditMode="relative" rAng="-4702206" ptsTypes="aaaaaaa">
                                      <p:cBhvr>
                                        <p:cTn id="153" dur="3000" fill="hold"/>
                                        <p:tgtEl>
                                          <p:spTgt spid="1188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93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0.00047 C -0.00365 0.00047 -0.0158 0.0051 -0.01493 0.00186 C -0.01407 -0.00185 0.00434 -0.02268 0.00694 -0.02014 C 0.00954 -0.01782 0.00277 0.0169 0.00017 0.01736 C -0.00226 0.01783 -0.01094 -0.01481 -0.00851 -0.01713 C -0.00608 -0.01944 0.01354 -0.00046 0.0151 0.00232 C 0.01666 0.00533 0.00625 0.00047 0.00121 0.00047 Z " pathEditMode="relative" rAng="13161770" ptsTypes="aaaaaaa">
                                      <p:cBhvr>
                                        <p:cTn id="155" dur="3000" spd="-100000" fill="hold"/>
                                        <p:tgtEl>
                                          <p:spTgt spid="1188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231"/>
                                    </p:animMotion>
                                  </p:childTnLst>
                                </p:cTn>
                              </p:par>
                              <p:par>
                                <p:cTn id="156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7" dur="5000" fill="hold"/>
                                        <p:tgtEl>
                                          <p:spTgt spid="1188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8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59" dur="5000" fill="hold"/>
                                        <p:tgtEl>
                                          <p:spTgt spid="1188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0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1" dur="5000" fill="hold"/>
                                        <p:tgtEl>
                                          <p:spTgt spid="1188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2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63" dur="5000" fill="hold"/>
                                        <p:tgtEl>
                                          <p:spTgt spid="1188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5" dur="5000" fill="hold"/>
                                        <p:tgtEl>
                                          <p:spTgt spid="1188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6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67" dur="5000" fill="hold"/>
                                        <p:tgtEl>
                                          <p:spTgt spid="1188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8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834" name="Group 2">
            <a:extLst>
              <a:ext uri="{FF2B5EF4-FFF2-40B4-BE49-F238E27FC236}">
                <a16:creationId xmlns:a16="http://schemas.microsoft.com/office/drawing/2014/main" id="{64236DDA-0325-41BB-9AE2-758EC53C04A4}"/>
              </a:ext>
            </a:extLst>
          </p:cNvPr>
          <p:cNvGrpSpPr>
            <a:grpSpLocks/>
          </p:cNvGrpSpPr>
          <p:nvPr/>
        </p:nvGrpSpPr>
        <p:grpSpPr bwMode="auto">
          <a:xfrm>
            <a:off x="3614738" y="2730500"/>
            <a:ext cx="2187575" cy="2216150"/>
            <a:chOff x="2277" y="1720"/>
            <a:chExt cx="1378" cy="1396"/>
          </a:xfrm>
        </p:grpSpPr>
        <p:sp>
          <p:nvSpPr>
            <p:cNvPr id="120835" name="Rectangle 3">
              <a:extLst>
                <a:ext uri="{FF2B5EF4-FFF2-40B4-BE49-F238E27FC236}">
                  <a16:creationId xmlns:a16="http://schemas.microsoft.com/office/drawing/2014/main" id="{DE215360-20DB-479B-902B-DCE937509B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8" y="1720"/>
              <a:ext cx="687" cy="1396"/>
            </a:xfrm>
            <a:prstGeom prst="rect">
              <a:avLst/>
            </a:prstGeom>
            <a:solidFill>
              <a:srgbClr val="99CCFF">
                <a:alpha val="55000"/>
              </a:srgbClr>
            </a:solidFill>
            <a:ln w="1905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36" name="Rectangle 4">
              <a:extLst>
                <a:ext uri="{FF2B5EF4-FFF2-40B4-BE49-F238E27FC236}">
                  <a16:creationId xmlns:a16="http://schemas.microsoft.com/office/drawing/2014/main" id="{7A9D1E50-5F55-4F9F-A975-B6B031870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7" y="1720"/>
              <a:ext cx="687" cy="1396"/>
            </a:xfrm>
            <a:prstGeom prst="rect">
              <a:avLst/>
            </a:prstGeom>
            <a:solidFill>
              <a:srgbClr val="333399">
                <a:alpha val="55000"/>
              </a:srgbClr>
            </a:solidFill>
            <a:ln w="1905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20838" name="Oval 6">
            <a:extLst>
              <a:ext uri="{FF2B5EF4-FFF2-40B4-BE49-F238E27FC236}">
                <a16:creationId xmlns:a16="http://schemas.microsoft.com/office/drawing/2014/main" id="{54F2A956-6079-4140-AEF5-62418B6983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57675" y="2932113"/>
            <a:ext cx="282575" cy="282575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839" name="Oval 7">
            <a:extLst>
              <a:ext uri="{FF2B5EF4-FFF2-40B4-BE49-F238E27FC236}">
                <a16:creationId xmlns:a16="http://schemas.microsoft.com/office/drawing/2014/main" id="{D7294433-A927-41A4-87DC-997BD586CB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65613" y="3448050"/>
            <a:ext cx="282575" cy="282575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840" name="Oval 8">
            <a:extLst>
              <a:ext uri="{FF2B5EF4-FFF2-40B4-BE49-F238E27FC236}">
                <a16:creationId xmlns:a16="http://schemas.microsoft.com/office/drawing/2014/main" id="{6BEF3AD3-D5ED-41C4-933A-18E247BC9ED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67200" y="3973513"/>
            <a:ext cx="282575" cy="282575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841" name="Oval 9">
            <a:extLst>
              <a:ext uri="{FF2B5EF4-FFF2-40B4-BE49-F238E27FC236}">
                <a16:creationId xmlns:a16="http://schemas.microsoft.com/office/drawing/2014/main" id="{80AAF2ED-4F1C-4A46-893E-95CAA81F806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62438" y="4498975"/>
            <a:ext cx="282575" cy="282575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20842" name="Group 10">
            <a:extLst>
              <a:ext uri="{FF2B5EF4-FFF2-40B4-BE49-F238E27FC236}">
                <a16:creationId xmlns:a16="http://schemas.microsoft.com/office/drawing/2014/main" id="{EF7F25C1-3C63-479E-B9B0-AC9ABE4906E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153025" y="2903538"/>
            <a:ext cx="193675" cy="196850"/>
            <a:chOff x="4048" y="1385"/>
            <a:chExt cx="205" cy="198"/>
          </a:xfrm>
        </p:grpSpPr>
        <p:sp>
          <p:nvSpPr>
            <p:cNvPr id="120843" name="Oval 11">
              <a:extLst>
                <a:ext uri="{FF2B5EF4-FFF2-40B4-BE49-F238E27FC236}">
                  <a16:creationId xmlns:a16="http://schemas.microsoft.com/office/drawing/2014/main" id="{DA70DA58-9D4A-49CE-B6E4-B413A917719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44" name="Oval 12">
              <a:extLst>
                <a:ext uri="{FF2B5EF4-FFF2-40B4-BE49-F238E27FC236}">
                  <a16:creationId xmlns:a16="http://schemas.microsoft.com/office/drawing/2014/main" id="{2822A7C1-3EAA-4B06-8A2C-D9F400ABAFF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45" name="Oval 13">
              <a:extLst>
                <a:ext uri="{FF2B5EF4-FFF2-40B4-BE49-F238E27FC236}">
                  <a16:creationId xmlns:a16="http://schemas.microsoft.com/office/drawing/2014/main" id="{D459ECA8-C66B-40FE-A74E-7220425FB2D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20846" name="Group 14">
            <a:extLst>
              <a:ext uri="{FF2B5EF4-FFF2-40B4-BE49-F238E27FC236}">
                <a16:creationId xmlns:a16="http://schemas.microsoft.com/office/drawing/2014/main" id="{8C12F681-5AB0-4844-BFEF-D256ED61849A}"/>
              </a:ext>
            </a:extLst>
          </p:cNvPr>
          <p:cNvGrpSpPr>
            <a:grpSpLocks noChangeAspect="1"/>
          </p:cNvGrpSpPr>
          <p:nvPr/>
        </p:nvGrpSpPr>
        <p:grpSpPr bwMode="auto">
          <a:xfrm rot="3141369">
            <a:off x="4875213" y="3262312"/>
            <a:ext cx="222250" cy="225425"/>
            <a:chOff x="4048" y="1385"/>
            <a:chExt cx="205" cy="198"/>
          </a:xfrm>
        </p:grpSpPr>
        <p:sp>
          <p:nvSpPr>
            <p:cNvPr id="120847" name="Oval 15">
              <a:extLst>
                <a:ext uri="{FF2B5EF4-FFF2-40B4-BE49-F238E27FC236}">
                  <a16:creationId xmlns:a16="http://schemas.microsoft.com/office/drawing/2014/main" id="{EB76B269-6CAA-4555-97B0-5DD9E8D4E12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48" name="Oval 16">
              <a:extLst>
                <a:ext uri="{FF2B5EF4-FFF2-40B4-BE49-F238E27FC236}">
                  <a16:creationId xmlns:a16="http://schemas.microsoft.com/office/drawing/2014/main" id="{9885CB7D-49D7-46A8-B21B-E745D3E248E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49" name="Oval 17">
              <a:extLst>
                <a:ext uri="{FF2B5EF4-FFF2-40B4-BE49-F238E27FC236}">
                  <a16:creationId xmlns:a16="http://schemas.microsoft.com/office/drawing/2014/main" id="{0CFDA9D1-0618-4631-B720-C6CDD8B591D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20850" name="Group 18">
            <a:extLst>
              <a:ext uri="{FF2B5EF4-FFF2-40B4-BE49-F238E27FC236}">
                <a16:creationId xmlns:a16="http://schemas.microsoft.com/office/drawing/2014/main" id="{ED905397-5960-48FC-BBD5-3E43763D5086}"/>
              </a:ext>
            </a:extLst>
          </p:cNvPr>
          <p:cNvGrpSpPr>
            <a:grpSpLocks noChangeAspect="1"/>
          </p:cNvGrpSpPr>
          <p:nvPr/>
        </p:nvGrpSpPr>
        <p:grpSpPr bwMode="auto">
          <a:xfrm rot="3141369">
            <a:off x="5259388" y="3560762"/>
            <a:ext cx="222250" cy="225425"/>
            <a:chOff x="4048" y="1385"/>
            <a:chExt cx="205" cy="198"/>
          </a:xfrm>
        </p:grpSpPr>
        <p:sp>
          <p:nvSpPr>
            <p:cNvPr id="120851" name="Oval 19">
              <a:extLst>
                <a:ext uri="{FF2B5EF4-FFF2-40B4-BE49-F238E27FC236}">
                  <a16:creationId xmlns:a16="http://schemas.microsoft.com/office/drawing/2014/main" id="{4C79A6E5-4D8F-4A43-A492-ECA429DE47E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52" name="Oval 20">
              <a:extLst>
                <a:ext uri="{FF2B5EF4-FFF2-40B4-BE49-F238E27FC236}">
                  <a16:creationId xmlns:a16="http://schemas.microsoft.com/office/drawing/2014/main" id="{EF690D94-2B13-4588-9790-98EFEA07C1F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53" name="Oval 21">
              <a:extLst>
                <a:ext uri="{FF2B5EF4-FFF2-40B4-BE49-F238E27FC236}">
                  <a16:creationId xmlns:a16="http://schemas.microsoft.com/office/drawing/2014/main" id="{1B17B6B8-616F-4FD4-90CC-934B980A810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20854" name="Group 22">
            <a:extLst>
              <a:ext uri="{FF2B5EF4-FFF2-40B4-BE49-F238E27FC236}">
                <a16:creationId xmlns:a16="http://schemas.microsoft.com/office/drawing/2014/main" id="{D92A3A13-1EDF-42CE-BBA8-614827A7725B}"/>
              </a:ext>
            </a:extLst>
          </p:cNvPr>
          <p:cNvGrpSpPr>
            <a:grpSpLocks noChangeAspect="1"/>
          </p:cNvGrpSpPr>
          <p:nvPr/>
        </p:nvGrpSpPr>
        <p:grpSpPr bwMode="auto">
          <a:xfrm rot="8683927">
            <a:off x="4879975" y="3851275"/>
            <a:ext cx="219075" cy="222250"/>
            <a:chOff x="4048" y="1385"/>
            <a:chExt cx="205" cy="198"/>
          </a:xfrm>
        </p:grpSpPr>
        <p:sp>
          <p:nvSpPr>
            <p:cNvPr id="120855" name="Oval 23">
              <a:extLst>
                <a:ext uri="{FF2B5EF4-FFF2-40B4-BE49-F238E27FC236}">
                  <a16:creationId xmlns:a16="http://schemas.microsoft.com/office/drawing/2014/main" id="{4A7F2BDD-CB55-4F26-B0B3-636D41125B0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56" name="Oval 24">
              <a:extLst>
                <a:ext uri="{FF2B5EF4-FFF2-40B4-BE49-F238E27FC236}">
                  <a16:creationId xmlns:a16="http://schemas.microsoft.com/office/drawing/2014/main" id="{5CCF678C-DF46-459D-A9B7-151F579611D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57" name="Oval 25">
              <a:extLst>
                <a:ext uri="{FF2B5EF4-FFF2-40B4-BE49-F238E27FC236}">
                  <a16:creationId xmlns:a16="http://schemas.microsoft.com/office/drawing/2014/main" id="{B91E0AEE-D56C-4ECE-B7E6-25B4869C94B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20858" name="Group 26">
            <a:extLst>
              <a:ext uri="{FF2B5EF4-FFF2-40B4-BE49-F238E27FC236}">
                <a16:creationId xmlns:a16="http://schemas.microsoft.com/office/drawing/2014/main" id="{1BE1A21B-5659-44FE-81B5-E2C451F5CA15}"/>
              </a:ext>
            </a:extLst>
          </p:cNvPr>
          <p:cNvGrpSpPr>
            <a:grpSpLocks noChangeAspect="1"/>
          </p:cNvGrpSpPr>
          <p:nvPr/>
        </p:nvGrpSpPr>
        <p:grpSpPr bwMode="auto">
          <a:xfrm rot="8683927">
            <a:off x="5127625" y="4203700"/>
            <a:ext cx="219075" cy="222250"/>
            <a:chOff x="4048" y="1385"/>
            <a:chExt cx="205" cy="198"/>
          </a:xfrm>
        </p:grpSpPr>
        <p:sp>
          <p:nvSpPr>
            <p:cNvPr id="120859" name="Oval 27">
              <a:extLst>
                <a:ext uri="{FF2B5EF4-FFF2-40B4-BE49-F238E27FC236}">
                  <a16:creationId xmlns:a16="http://schemas.microsoft.com/office/drawing/2014/main" id="{EB46E702-2E1B-4D74-9481-C0E04A11D70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60" name="Oval 28">
              <a:extLst>
                <a:ext uri="{FF2B5EF4-FFF2-40B4-BE49-F238E27FC236}">
                  <a16:creationId xmlns:a16="http://schemas.microsoft.com/office/drawing/2014/main" id="{41209C3E-23D8-4B47-A7E7-7D399BC4988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61" name="Oval 29">
              <a:extLst>
                <a:ext uri="{FF2B5EF4-FFF2-40B4-BE49-F238E27FC236}">
                  <a16:creationId xmlns:a16="http://schemas.microsoft.com/office/drawing/2014/main" id="{05FFCA2E-F671-4250-9924-FF481E40329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20862" name="Group 30">
            <a:extLst>
              <a:ext uri="{FF2B5EF4-FFF2-40B4-BE49-F238E27FC236}">
                <a16:creationId xmlns:a16="http://schemas.microsoft.com/office/drawing/2014/main" id="{740C5D67-2833-4652-B3E2-A3A81E2A147D}"/>
              </a:ext>
            </a:extLst>
          </p:cNvPr>
          <p:cNvGrpSpPr>
            <a:grpSpLocks noChangeAspect="1"/>
          </p:cNvGrpSpPr>
          <p:nvPr/>
        </p:nvGrpSpPr>
        <p:grpSpPr bwMode="auto">
          <a:xfrm rot="-7187921">
            <a:off x="4852988" y="4502150"/>
            <a:ext cx="214312" cy="217488"/>
            <a:chOff x="4048" y="1385"/>
            <a:chExt cx="205" cy="198"/>
          </a:xfrm>
        </p:grpSpPr>
        <p:sp>
          <p:nvSpPr>
            <p:cNvPr id="120863" name="Oval 31">
              <a:extLst>
                <a:ext uri="{FF2B5EF4-FFF2-40B4-BE49-F238E27FC236}">
                  <a16:creationId xmlns:a16="http://schemas.microsoft.com/office/drawing/2014/main" id="{293FC263-2C46-49F1-9A11-9613E2424CC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64" name="Oval 32">
              <a:extLst>
                <a:ext uri="{FF2B5EF4-FFF2-40B4-BE49-F238E27FC236}">
                  <a16:creationId xmlns:a16="http://schemas.microsoft.com/office/drawing/2014/main" id="{3E620E29-63DA-47E6-99E3-1FAC2BE4085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65" name="Oval 33">
              <a:extLst>
                <a:ext uri="{FF2B5EF4-FFF2-40B4-BE49-F238E27FC236}">
                  <a16:creationId xmlns:a16="http://schemas.microsoft.com/office/drawing/2014/main" id="{80B8790F-23B0-404C-AA0B-13E740BF289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20866" name="Text Box 34">
            <a:extLst>
              <a:ext uri="{FF2B5EF4-FFF2-40B4-BE49-F238E27FC236}">
                <a16:creationId xmlns:a16="http://schemas.microsoft.com/office/drawing/2014/main" id="{1F044184-C07E-4266-8EB9-A1F92B66F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770" y="330883"/>
            <a:ext cx="8111331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rIns="72000">
            <a:spAutoFit/>
          </a:bodyPr>
          <a:lstStyle/>
          <a:p>
            <a:pPr>
              <a:spcAft>
                <a:spcPct val="10000"/>
              </a:spcAft>
            </a:pPr>
            <a:r>
              <a:rPr lang="sk-SK" altLang="cs-CZ" sz="3300" b="0" dirty="0" err="1"/>
              <a:t>Změna</a:t>
            </a:r>
            <a:r>
              <a:rPr lang="sk-SK" altLang="cs-CZ" sz="3300" b="0" dirty="0"/>
              <a:t> </a:t>
            </a:r>
            <a:r>
              <a:rPr lang="sk-SK" altLang="cs-CZ" sz="3300" b="0" dirty="0" err="1"/>
              <a:t>vnitřní</a:t>
            </a:r>
            <a:r>
              <a:rPr lang="sk-SK" altLang="cs-CZ" sz="3300" b="0" dirty="0"/>
              <a:t> energie </a:t>
            </a:r>
            <a:r>
              <a:rPr lang="sk-SK" altLang="cs-CZ" sz="3300" b="0" dirty="0" err="1"/>
              <a:t>tělesa</a:t>
            </a:r>
            <a:r>
              <a:rPr lang="sk-SK" altLang="cs-CZ" sz="3300" b="0" dirty="0"/>
              <a:t> </a:t>
            </a:r>
            <a:r>
              <a:rPr lang="sk-SK" altLang="cs-CZ" sz="3300" b="0" dirty="0" err="1"/>
              <a:t>může</a:t>
            </a:r>
            <a:r>
              <a:rPr lang="sk-SK" altLang="cs-CZ" sz="3300" b="0" dirty="0"/>
              <a:t> </a:t>
            </a:r>
            <a:r>
              <a:rPr lang="sk-SK" altLang="cs-CZ" sz="3300" b="0" dirty="0" err="1"/>
              <a:t>nastat</a:t>
            </a:r>
            <a:r>
              <a:rPr lang="sk-SK" altLang="cs-CZ" sz="3300" b="0" dirty="0"/>
              <a:t> tepelnou </a:t>
            </a:r>
            <a:r>
              <a:rPr lang="sk-SK" altLang="cs-CZ" sz="3300" b="0" dirty="0" err="1"/>
              <a:t>výměnou</a:t>
            </a:r>
            <a:r>
              <a:rPr lang="sk-SK" altLang="cs-CZ" sz="3300" b="0" dirty="0"/>
              <a:t> </a:t>
            </a:r>
            <a:r>
              <a:rPr lang="en-US" altLang="cs-CZ" sz="3300" b="0" dirty="0"/>
              <a:t>(</a:t>
            </a:r>
            <a:r>
              <a:rPr lang="sk-SK" altLang="cs-CZ" sz="3300" b="0" i="1" dirty="0" err="1"/>
              <a:t>zahřívání</a:t>
            </a:r>
            <a:r>
              <a:rPr lang="sk-SK" altLang="cs-CZ" sz="3300" b="0" i="1" dirty="0"/>
              <a:t> a </a:t>
            </a:r>
            <a:r>
              <a:rPr lang="sk-SK" altLang="cs-CZ" sz="3300" b="0" i="1" dirty="0" err="1"/>
              <a:t>ochlazování</a:t>
            </a:r>
            <a:r>
              <a:rPr lang="en-US" altLang="cs-CZ" sz="3300" b="0" dirty="0"/>
              <a:t>)</a:t>
            </a:r>
            <a:r>
              <a:rPr lang="sk-SK" altLang="cs-CZ" sz="3300" b="0" dirty="0"/>
              <a:t>.</a:t>
            </a:r>
            <a:r>
              <a:rPr lang="sk-SK" altLang="cs-CZ" sz="3300" dirty="0"/>
              <a:t> </a:t>
            </a:r>
          </a:p>
        </p:txBody>
      </p:sp>
      <p:grpSp>
        <p:nvGrpSpPr>
          <p:cNvPr id="120867" name="Group 35">
            <a:extLst>
              <a:ext uri="{FF2B5EF4-FFF2-40B4-BE49-F238E27FC236}">
                <a16:creationId xmlns:a16="http://schemas.microsoft.com/office/drawing/2014/main" id="{F020C326-DB41-4C45-B1AF-A83F6419259E}"/>
              </a:ext>
            </a:extLst>
          </p:cNvPr>
          <p:cNvGrpSpPr>
            <a:grpSpLocks/>
          </p:cNvGrpSpPr>
          <p:nvPr/>
        </p:nvGrpSpPr>
        <p:grpSpPr bwMode="auto">
          <a:xfrm>
            <a:off x="6232525" y="2720975"/>
            <a:ext cx="2187575" cy="2216150"/>
            <a:chOff x="3926" y="1714"/>
            <a:chExt cx="1378" cy="1396"/>
          </a:xfrm>
        </p:grpSpPr>
        <p:sp>
          <p:nvSpPr>
            <p:cNvPr id="120868" name="Rectangle 36">
              <a:extLst>
                <a:ext uri="{FF2B5EF4-FFF2-40B4-BE49-F238E27FC236}">
                  <a16:creationId xmlns:a16="http://schemas.microsoft.com/office/drawing/2014/main" id="{F49E0571-8A2B-4543-8BF7-C52131F649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7" y="1714"/>
              <a:ext cx="687" cy="1396"/>
            </a:xfrm>
            <a:prstGeom prst="rect">
              <a:avLst/>
            </a:prstGeom>
            <a:solidFill>
              <a:srgbClr val="99CCFF">
                <a:alpha val="55000"/>
              </a:srgbClr>
            </a:solidFill>
            <a:ln w="1905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69" name="Rectangle 37">
              <a:extLst>
                <a:ext uri="{FF2B5EF4-FFF2-40B4-BE49-F238E27FC236}">
                  <a16:creationId xmlns:a16="http://schemas.microsoft.com/office/drawing/2014/main" id="{F760CD61-DD40-4066-980E-C02773105D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6" y="1714"/>
              <a:ext cx="687" cy="1396"/>
            </a:xfrm>
            <a:prstGeom prst="rect">
              <a:avLst/>
            </a:prstGeom>
            <a:solidFill>
              <a:srgbClr val="333399">
                <a:alpha val="55000"/>
              </a:srgbClr>
            </a:solidFill>
            <a:ln w="1905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20870" name="Oval 38">
            <a:extLst>
              <a:ext uri="{FF2B5EF4-FFF2-40B4-BE49-F238E27FC236}">
                <a16:creationId xmlns:a16="http://schemas.microsoft.com/office/drawing/2014/main" id="{05342D43-677C-4606-BA26-0CBEAC85E3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75463" y="2922588"/>
            <a:ext cx="282575" cy="282575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871" name="Oval 39">
            <a:extLst>
              <a:ext uri="{FF2B5EF4-FFF2-40B4-BE49-F238E27FC236}">
                <a16:creationId xmlns:a16="http://schemas.microsoft.com/office/drawing/2014/main" id="{7D7763F1-EF0C-496A-915C-665B3A9505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83400" y="3438525"/>
            <a:ext cx="282575" cy="282575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872" name="Oval 40">
            <a:extLst>
              <a:ext uri="{FF2B5EF4-FFF2-40B4-BE49-F238E27FC236}">
                <a16:creationId xmlns:a16="http://schemas.microsoft.com/office/drawing/2014/main" id="{7A4BD246-DEE3-4B5A-B49C-7470A7FE15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84988" y="3963988"/>
            <a:ext cx="282575" cy="282575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873" name="Oval 41">
            <a:extLst>
              <a:ext uri="{FF2B5EF4-FFF2-40B4-BE49-F238E27FC236}">
                <a16:creationId xmlns:a16="http://schemas.microsoft.com/office/drawing/2014/main" id="{64C568F9-F5CD-48C0-B0B4-06F8B815AB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80225" y="4489450"/>
            <a:ext cx="282575" cy="282575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20874" name="Group 42">
            <a:extLst>
              <a:ext uri="{FF2B5EF4-FFF2-40B4-BE49-F238E27FC236}">
                <a16:creationId xmlns:a16="http://schemas.microsoft.com/office/drawing/2014/main" id="{7C6BD1F3-6CDB-41ED-8AFB-5B5108F61AC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770813" y="2894013"/>
            <a:ext cx="193675" cy="196850"/>
            <a:chOff x="4048" y="1385"/>
            <a:chExt cx="205" cy="198"/>
          </a:xfrm>
        </p:grpSpPr>
        <p:sp>
          <p:nvSpPr>
            <p:cNvPr id="120875" name="Oval 43">
              <a:extLst>
                <a:ext uri="{FF2B5EF4-FFF2-40B4-BE49-F238E27FC236}">
                  <a16:creationId xmlns:a16="http://schemas.microsoft.com/office/drawing/2014/main" id="{AD4A7A92-A713-4C94-85AE-31FD1B14BFF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76" name="Oval 44">
              <a:extLst>
                <a:ext uri="{FF2B5EF4-FFF2-40B4-BE49-F238E27FC236}">
                  <a16:creationId xmlns:a16="http://schemas.microsoft.com/office/drawing/2014/main" id="{1A2905A1-CC39-4763-AE80-1C43CB2EA73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77" name="Oval 45">
              <a:extLst>
                <a:ext uri="{FF2B5EF4-FFF2-40B4-BE49-F238E27FC236}">
                  <a16:creationId xmlns:a16="http://schemas.microsoft.com/office/drawing/2014/main" id="{C6B40339-44C0-41DD-8822-C7EA7D420A6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20878" name="Group 46">
            <a:extLst>
              <a:ext uri="{FF2B5EF4-FFF2-40B4-BE49-F238E27FC236}">
                <a16:creationId xmlns:a16="http://schemas.microsoft.com/office/drawing/2014/main" id="{E9B49A7B-4269-49A5-982A-44026BAFCE47}"/>
              </a:ext>
            </a:extLst>
          </p:cNvPr>
          <p:cNvGrpSpPr>
            <a:grpSpLocks noChangeAspect="1"/>
          </p:cNvGrpSpPr>
          <p:nvPr/>
        </p:nvGrpSpPr>
        <p:grpSpPr bwMode="auto">
          <a:xfrm rot="3141369">
            <a:off x="7493001" y="3252787"/>
            <a:ext cx="222250" cy="225425"/>
            <a:chOff x="4048" y="1385"/>
            <a:chExt cx="205" cy="198"/>
          </a:xfrm>
        </p:grpSpPr>
        <p:sp>
          <p:nvSpPr>
            <p:cNvPr id="120879" name="Oval 47">
              <a:extLst>
                <a:ext uri="{FF2B5EF4-FFF2-40B4-BE49-F238E27FC236}">
                  <a16:creationId xmlns:a16="http://schemas.microsoft.com/office/drawing/2014/main" id="{2070E0B5-06EB-4CA1-B8D2-DCF73C6B817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80" name="Oval 48">
              <a:extLst>
                <a:ext uri="{FF2B5EF4-FFF2-40B4-BE49-F238E27FC236}">
                  <a16:creationId xmlns:a16="http://schemas.microsoft.com/office/drawing/2014/main" id="{E7334CA9-C004-499D-AC43-EE2568BD63D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81" name="Oval 49">
              <a:extLst>
                <a:ext uri="{FF2B5EF4-FFF2-40B4-BE49-F238E27FC236}">
                  <a16:creationId xmlns:a16="http://schemas.microsoft.com/office/drawing/2014/main" id="{E2025062-BD1F-4253-A632-7D786F2BD6F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20882" name="Group 50">
            <a:extLst>
              <a:ext uri="{FF2B5EF4-FFF2-40B4-BE49-F238E27FC236}">
                <a16:creationId xmlns:a16="http://schemas.microsoft.com/office/drawing/2014/main" id="{B8732EE3-099B-4D22-803F-39CD7C9BA537}"/>
              </a:ext>
            </a:extLst>
          </p:cNvPr>
          <p:cNvGrpSpPr>
            <a:grpSpLocks noChangeAspect="1"/>
          </p:cNvGrpSpPr>
          <p:nvPr/>
        </p:nvGrpSpPr>
        <p:grpSpPr bwMode="auto">
          <a:xfrm rot="3141369">
            <a:off x="7877176" y="3551237"/>
            <a:ext cx="222250" cy="225425"/>
            <a:chOff x="4048" y="1385"/>
            <a:chExt cx="205" cy="198"/>
          </a:xfrm>
        </p:grpSpPr>
        <p:sp>
          <p:nvSpPr>
            <p:cNvPr id="120883" name="Oval 51">
              <a:extLst>
                <a:ext uri="{FF2B5EF4-FFF2-40B4-BE49-F238E27FC236}">
                  <a16:creationId xmlns:a16="http://schemas.microsoft.com/office/drawing/2014/main" id="{35ADB6A5-5283-441B-B745-811F55167BB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84" name="Oval 52">
              <a:extLst>
                <a:ext uri="{FF2B5EF4-FFF2-40B4-BE49-F238E27FC236}">
                  <a16:creationId xmlns:a16="http://schemas.microsoft.com/office/drawing/2014/main" id="{95B4484F-12DC-4D3B-AAE5-8435251D4D4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85" name="Oval 53">
              <a:extLst>
                <a:ext uri="{FF2B5EF4-FFF2-40B4-BE49-F238E27FC236}">
                  <a16:creationId xmlns:a16="http://schemas.microsoft.com/office/drawing/2014/main" id="{B011C369-5F03-4FC1-BF2C-DC989842254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20886" name="Group 54">
            <a:extLst>
              <a:ext uri="{FF2B5EF4-FFF2-40B4-BE49-F238E27FC236}">
                <a16:creationId xmlns:a16="http://schemas.microsoft.com/office/drawing/2014/main" id="{9B255EA3-B462-4170-B17F-A518EABBCAA9}"/>
              </a:ext>
            </a:extLst>
          </p:cNvPr>
          <p:cNvGrpSpPr>
            <a:grpSpLocks noChangeAspect="1"/>
          </p:cNvGrpSpPr>
          <p:nvPr/>
        </p:nvGrpSpPr>
        <p:grpSpPr bwMode="auto">
          <a:xfrm rot="8683927">
            <a:off x="7497763" y="3841750"/>
            <a:ext cx="219075" cy="222250"/>
            <a:chOff x="4048" y="1385"/>
            <a:chExt cx="205" cy="198"/>
          </a:xfrm>
        </p:grpSpPr>
        <p:sp>
          <p:nvSpPr>
            <p:cNvPr id="120887" name="Oval 55">
              <a:extLst>
                <a:ext uri="{FF2B5EF4-FFF2-40B4-BE49-F238E27FC236}">
                  <a16:creationId xmlns:a16="http://schemas.microsoft.com/office/drawing/2014/main" id="{2AB64DE5-68C3-48A8-8E63-0719C31268A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88" name="Oval 56">
              <a:extLst>
                <a:ext uri="{FF2B5EF4-FFF2-40B4-BE49-F238E27FC236}">
                  <a16:creationId xmlns:a16="http://schemas.microsoft.com/office/drawing/2014/main" id="{F13944F1-553F-45E3-B8DB-F14ABA83478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89" name="Oval 57">
              <a:extLst>
                <a:ext uri="{FF2B5EF4-FFF2-40B4-BE49-F238E27FC236}">
                  <a16:creationId xmlns:a16="http://schemas.microsoft.com/office/drawing/2014/main" id="{01030E67-2FEB-4532-95BC-285A58C5E5B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20890" name="Group 58">
            <a:extLst>
              <a:ext uri="{FF2B5EF4-FFF2-40B4-BE49-F238E27FC236}">
                <a16:creationId xmlns:a16="http://schemas.microsoft.com/office/drawing/2014/main" id="{E04389BE-E393-4315-85F5-5D56A241535E}"/>
              </a:ext>
            </a:extLst>
          </p:cNvPr>
          <p:cNvGrpSpPr>
            <a:grpSpLocks noChangeAspect="1"/>
          </p:cNvGrpSpPr>
          <p:nvPr/>
        </p:nvGrpSpPr>
        <p:grpSpPr bwMode="auto">
          <a:xfrm rot="8683927">
            <a:off x="7745413" y="4194175"/>
            <a:ext cx="219075" cy="222250"/>
            <a:chOff x="4048" y="1385"/>
            <a:chExt cx="205" cy="198"/>
          </a:xfrm>
        </p:grpSpPr>
        <p:sp>
          <p:nvSpPr>
            <p:cNvPr id="120891" name="Oval 59">
              <a:extLst>
                <a:ext uri="{FF2B5EF4-FFF2-40B4-BE49-F238E27FC236}">
                  <a16:creationId xmlns:a16="http://schemas.microsoft.com/office/drawing/2014/main" id="{4DF97085-604A-474E-A61D-79990114D83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92" name="Oval 60">
              <a:extLst>
                <a:ext uri="{FF2B5EF4-FFF2-40B4-BE49-F238E27FC236}">
                  <a16:creationId xmlns:a16="http://schemas.microsoft.com/office/drawing/2014/main" id="{F0AF5E0F-B68D-4DEC-80FB-03158BC0AB7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93" name="Oval 61">
              <a:extLst>
                <a:ext uri="{FF2B5EF4-FFF2-40B4-BE49-F238E27FC236}">
                  <a16:creationId xmlns:a16="http://schemas.microsoft.com/office/drawing/2014/main" id="{F5A13080-2C1F-459D-A85E-6F59A32079D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20894" name="Group 62">
            <a:extLst>
              <a:ext uri="{FF2B5EF4-FFF2-40B4-BE49-F238E27FC236}">
                <a16:creationId xmlns:a16="http://schemas.microsoft.com/office/drawing/2014/main" id="{79B79603-CC35-458B-AC04-26D9479C6340}"/>
              </a:ext>
            </a:extLst>
          </p:cNvPr>
          <p:cNvGrpSpPr>
            <a:grpSpLocks noChangeAspect="1"/>
          </p:cNvGrpSpPr>
          <p:nvPr/>
        </p:nvGrpSpPr>
        <p:grpSpPr bwMode="auto">
          <a:xfrm rot="-7187921">
            <a:off x="7470776" y="4492625"/>
            <a:ext cx="214312" cy="217487"/>
            <a:chOff x="4048" y="1385"/>
            <a:chExt cx="205" cy="198"/>
          </a:xfrm>
        </p:grpSpPr>
        <p:sp>
          <p:nvSpPr>
            <p:cNvPr id="120895" name="Oval 63">
              <a:extLst>
                <a:ext uri="{FF2B5EF4-FFF2-40B4-BE49-F238E27FC236}">
                  <a16:creationId xmlns:a16="http://schemas.microsoft.com/office/drawing/2014/main" id="{1B773416-FC3C-4529-87A0-8F54E19CEC0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62" y="1428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96" name="Oval 64">
              <a:extLst>
                <a:ext uri="{FF2B5EF4-FFF2-40B4-BE49-F238E27FC236}">
                  <a16:creationId xmlns:a16="http://schemas.microsoft.com/office/drawing/2014/main" id="{1F38FCE3-37F6-4FF8-97A7-AC04EBA600E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8" y="1385"/>
              <a:ext cx="159" cy="159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gamma/>
                    <a:shade val="51765"/>
                    <a:invGamma/>
                  </a:srgbClr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897" name="Oval 65">
              <a:extLst>
                <a:ext uri="{FF2B5EF4-FFF2-40B4-BE49-F238E27FC236}">
                  <a16:creationId xmlns:a16="http://schemas.microsoft.com/office/drawing/2014/main" id="{C147A7D7-9FF9-454A-9C39-977B9686D51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5" y="1491"/>
              <a:ext cx="91" cy="92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5176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aphicFrame>
        <p:nvGraphicFramePr>
          <p:cNvPr id="120898" name="Object 66">
            <a:extLst>
              <a:ext uri="{FF2B5EF4-FFF2-40B4-BE49-F238E27FC236}">
                <a16:creationId xmlns:a16="http://schemas.microsoft.com/office/drawing/2014/main" id="{1F16B0FE-06E8-4D95-889F-527997AE39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27525" y="2020888"/>
          <a:ext cx="8445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Rovnica" r:id="rId3" imgW="330120" imgH="215640" progId="Equation.3">
                  <p:embed/>
                </p:oleObj>
              </mc:Choice>
              <mc:Fallback>
                <p:oleObj name="Rovnica" r:id="rId3" imgW="330120" imgH="215640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7525" y="2020888"/>
                        <a:ext cx="84455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99" name="Object 67">
            <a:extLst>
              <a:ext uri="{FF2B5EF4-FFF2-40B4-BE49-F238E27FC236}">
                <a16:creationId xmlns:a16="http://schemas.microsoft.com/office/drawing/2014/main" id="{8501D694-9CC6-4321-A403-6C8D50943E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77038" y="2011363"/>
          <a:ext cx="11049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Rovnica" r:id="rId5" imgW="431640" imgH="215640" progId="Equation.3">
                  <p:embed/>
                </p:oleObj>
              </mc:Choice>
              <mc:Fallback>
                <p:oleObj name="Rovnica" r:id="rId5" imgW="431640" imgH="215640" progId="Equation.3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7038" y="2011363"/>
                        <a:ext cx="110490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0900" name="Group 68">
            <a:extLst>
              <a:ext uri="{FF2B5EF4-FFF2-40B4-BE49-F238E27FC236}">
                <a16:creationId xmlns:a16="http://schemas.microsoft.com/office/drawing/2014/main" id="{6FB1C589-2EFE-4704-952C-549A84F73D4D}"/>
              </a:ext>
            </a:extLst>
          </p:cNvPr>
          <p:cNvGrpSpPr>
            <a:grpSpLocks/>
          </p:cNvGrpSpPr>
          <p:nvPr/>
        </p:nvGrpSpPr>
        <p:grpSpPr bwMode="auto">
          <a:xfrm>
            <a:off x="687388" y="2286000"/>
            <a:ext cx="2185987" cy="2798763"/>
            <a:chOff x="433" y="1440"/>
            <a:chExt cx="1377" cy="1763"/>
          </a:xfrm>
        </p:grpSpPr>
        <p:sp>
          <p:nvSpPr>
            <p:cNvPr id="120901" name="Freeform 69">
              <a:extLst>
                <a:ext uri="{FF2B5EF4-FFF2-40B4-BE49-F238E27FC236}">
                  <a16:creationId xmlns:a16="http://schemas.microsoft.com/office/drawing/2014/main" id="{009CB37C-5389-414C-B679-9DDCF19302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" y="1443"/>
              <a:ext cx="1377" cy="1662"/>
            </a:xfrm>
            <a:custGeom>
              <a:avLst/>
              <a:gdLst>
                <a:gd name="T0" fmla="*/ 0 w 1377"/>
                <a:gd name="T1" fmla="*/ 96 h 1662"/>
                <a:gd name="T2" fmla="*/ 24 w 1377"/>
                <a:gd name="T3" fmla="*/ 135 h 1662"/>
                <a:gd name="T4" fmla="*/ 24 w 1377"/>
                <a:gd name="T5" fmla="*/ 187 h 1662"/>
                <a:gd name="T6" fmla="*/ 24 w 1377"/>
                <a:gd name="T7" fmla="*/ 1662 h 1662"/>
                <a:gd name="T8" fmla="*/ 1348 w 1377"/>
                <a:gd name="T9" fmla="*/ 1662 h 1662"/>
                <a:gd name="T10" fmla="*/ 1349 w 1377"/>
                <a:gd name="T11" fmla="*/ 175 h 1662"/>
                <a:gd name="T12" fmla="*/ 1349 w 1377"/>
                <a:gd name="T13" fmla="*/ 135 h 1662"/>
                <a:gd name="T14" fmla="*/ 1377 w 1377"/>
                <a:gd name="T15" fmla="*/ 85 h 1662"/>
                <a:gd name="T16" fmla="*/ 1268 w 1377"/>
                <a:gd name="T17" fmla="*/ 36 h 1662"/>
                <a:gd name="T18" fmla="*/ 1085 w 1377"/>
                <a:gd name="T19" fmla="*/ 24 h 1662"/>
                <a:gd name="T20" fmla="*/ 962 w 1377"/>
                <a:gd name="T21" fmla="*/ 9 h 1662"/>
                <a:gd name="T22" fmla="*/ 761 w 1377"/>
                <a:gd name="T23" fmla="*/ 0 h 1662"/>
                <a:gd name="T24" fmla="*/ 425 w 1377"/>
                <a:gd name="T25" fmla="*/ 12 h 1662"/>
                <a:gd name="T26" fmla="*/ 242 w 1377"/>
                <a:gd name="T27" fmla="*/ 21 h 1662"/>
                <a:gd name="T28" fmla="*/ 74 w 1377"/>
                <a:gd name="T29" fmla="*/ 48 h 1662"/>
                <a:gd name="T30" fmla="*/ 0 w 1377"/>
                <a:gd name="T31" fmla="*/ 96 h 1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77" h="1662">
                  <a:moveTo>
                    <a:pt x="0" y="96"/>
                  </a:moveTo>
                  <a:lnTo>
                    <a:pt x="24" y="135"/>
                  </a:lnTo>
                  <a:lnTo>
                    <a:pt x="24" y="187"/>
                  </a:lnTo>
                  <a:cubicBezTo>
                    <a:pt x="24" y="187"/>
                    <a:pt x="24" y="1662"/>
                    <a:pt x="24" y="1662"/>
                  </a:cubicBezTo>
                  <a:cubicBezTo>
                    <a:pt x="24" y="1662"/>
                    <a:pt x="686" y="1662"/>
                    <a:pt x="1348" y="1662"/>
                  </a:cubicBezTo>
                  <a:cubicBezTo>
                    <a:pt x="1348" y="918"/>
                    <a:pt x="1349" y="175"/>
                    <a:pt x="1349" y="175"/>
                  </a:cubicBezTo>
                  <a:lnTo>
                    <a:pt x="1349" y="135"/>
                  </a:lnTo>
                  <a:lnTo>
                    <a:pt x="1377" y="85"/>
                  </a:lnTo>
                  <a:cubicBezTo>
                    <a:pt x="1364" y="69"/>
                    <a:pt x="1317" y="46"/>
                    <a:pt x="1268" y="36"/>
                  </a:cubicBezTo>
                  <a:cubicBezTo>
                    <a:pt x="1219" y="26"/>
                    <a:pt x="1136" y="28"/>
                    <a:pt x="1085" y="24"/>
                  </a:cubicBezTo>
                  <a:cubicBezTo>
                    <a:pt x="1034" y="20"/>
                    <a:pt x="1016" y="13"/>
                    <a:pt x="962" y="9"/>
                  </a:cubicBezTo>
                  <a:cubicBezTo>
                    <a:pt x="908" y="5"/>
                    <a:pt x="850" y="0"/>
                    <a:pt x="761" y="0"/>
                  </a:cubicBezTo>
                  <a:cubicBezTo>
                    <a:pt x="672" y="0"/>
                    <a:pt x="511" y="9"/>
                    <a:pt x="425" y="12"/>
                  </a:cubicBezTo>
                  <a:cubicBezTo>
                    <a:pt x="339" y="15"/>
                    <a:pt x="301" y="15"/>
                    <a:pt x="242" y="21"/>
                  </a:cubicBezTo>
                  <a:cubicBezTo>
                    <a:pt x="183" y="27"/>
                    <a:pt x="114" y="36"/>
                    <a:pt x="74" y="48"/>
                  </a:cubicBezTo>
                  <a:cubicBezTo>
                    <a:pt x="34" y="60"/>
                    <a:pt x="15" y="86"/>
                    <a:pt x="0" y="96"/>
                  </a:cubicBezTo>
                  <a:close/>
                </a:path>
              </a:pathLst>
            </a:custGeom>
            <a:solidFill>
              <a:srgbClr val="CCECFF">
                <a:alpha val="28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cap="flat" cmpd="sng">
                  <a:solidFill>
                    <a:srgbClr val="336699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0902" name="Oval 70">
              <a:extLst>
                <a:ext uri="{FF2B5EF4-FFF2-40B4-BE49-F238E27FC236}">
                  <a16:creationId xmlns:a16="http://schemas.microsoft.com/office/drawing/2014/main" id="{E535D2CA-E7EC-4D02-866E-082CE410DF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" y="1440"/>
              <a:ext cx="1370" cy="173"/>
            </a:xfrm>
            <a:prstGeom prst="ellipse">
              <a:avLst/>
            </a:prstGeom>
            <a:solidFill>
              <a:srgbClr val="F3FAFF">
                <a:alpha val="28000"/>
              </a:srgbClr>
            </a:solidFill>
            <a:ln w="19050">
              <a:solidFill>
                <a:srgbClr val="336699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903" name="Oval 71">
              <a:extLst>
                <a:ext uri="{FF2B5EF4-FFF2-40B4-BE49-F238E27FC236}">
                  <a16:creationId xmlns:a16="http://schemas.microsoft.com/office/drawing/2014/main" id="{42CD8056-8ED0-45F0-88A9-F3666376BD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" y="3023"/>
              <a:ext cx="1324" cy="174"/>
            </a:xfrm>
            <a:prstGeom prst="ellipse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336699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904" name="Oval 72">
              <a:extLst>
                <a:ext uri="{FF2B5EF4-FFF2-40B4-BE49-F238E27FC236}">
                  <a16:creationId xmlns:a16="http://schemas.microsoft.com/office/drawing/2014/main" id="{D7B984EA-24E8-4777-98A8-653AC50BEB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" y="3030"/>
              <a:ext cx="1323" cy="173"/>
            </a:xfrm>
            <a:prstGeom prst="ellipse">
              <a:avLst/>
            </a:prstGeom>
            <a:solidFill>
              <a:srgbClr val="CCECFF">
                <a:alpha val="14999"/>
              </a:srgbClr>
            </a:solidFill>
            <a:ln w="19050">
              <a:solidFill>
                <a:srgbClr val="336699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905" name="Freeform 73">
              <a:extLst>
                <a:ext uri="{FF2B5EF4-FFF2-40B4-BE49-F238E27FC236}">
                  <a16:creationId xmlns:a16="http://schemas.microsoft.com/office/drawing/2014/main" id="{654B63A3-D5AD-4781-BEDA-AC689253378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7" y="1533"/>
              <a:ext cx="21" cy="1586"/>
            </a:xfrm>
            <a:custGeom>
              <a:avLst/>
              <a:gdLst>
                <a:gd name="T0" fmla="*/ 31 w 31"/>
                <a:gd name="T1" fmla="*/ 0 h 2257"/>
                <a:gd name="T2" fmla="*/ 1 w 31"/>
                <a:gd name="T3" fmla="*/ 83 h 2257"/>
                <a:gd name="T4" fmla="*/ 1 w 31"/>
                <a:gd name="T5" fmla="*/ 157 h 2257"/>
                <a:gd name="T6" fmla="*/ 0 w 31"/>
                <a:gd name="T7" fmla="*/ 2257 h 2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257">
                  <a:moveTo>
                    <a:pt x="31" y="0"/>
                  </a:moveTo>
                  <a:cubicBezTo>
                    <a:pt x="26" y="15"/>
                    <a:pt x="6" y="57"/>
                    <a:pt x="1" y="83"/>
                  </a:cubicBezTo>
                  <a:lnTo>
                    <a:pt x="1" y="157"/>
                  </a:lnTo>
                  <a:cubicBezTo>
                    <a:pt x="1" y="157"/>
                    <a:pt x="0" y="2257"/>
                    <a:pt x="0" y="2257"/>
                  </a:cubicBezTo>
                </a:path>
              </a:pathLst>
            </a:custGeom>
            <a:noFill/>
            <a:ln w="19050" cap="flat" cmpd="sng">
              <a:solidFill>
                <a:srgbClr val="33669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pattFill prst="dashHorz">
                    <a:fgClr>
                      <a:srgbClr val="6699FF"/>
                    </a:fgClr>
                    <a:bgClr>
                      <a:srgbClr val="CCECFF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0906" name="AutoShape 74">
              <a:extLst>
                <a:ext uri="{FF2B5EF4-FFF2-40B4-BE49-F238E27FC236}">
                  <a16:creationId xmlns:a16="http://schemas.microsoft.com/office/drawing/2014/main" id="{F8215B08-C020-46B9-B04F-8795287C63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" y="2231"/>
              <a:ext cx="464" cy="869"/>
            </a:xfrm>
            <a:prstGeom prst="can">
              <a:avLst>
                <a:gd name="adj" fmla="val 23116"/>
              </a:avLst>
            </a:pr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shade val="54118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19050">
              <a:solidFill>
                <a:srgbClr val="33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907" name="Freeform 75">
              <a:extLst>
                <a:ext uri="{FF2B5EF4-FFF2-40B4-BE49-F238E27FC236}">
                  <a16:creationId xmlns:a16="http://schemas.microsoft.com/office/drawing/2014/main" id="{4C1F1482-FFEE-46F5-992F-F31948A66D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" y="1757"/>
              <a:ext cx="1319" cy="1361"/>
            </a:xfrm>
            <a:custGeom>
              <a:avLst/>
              <a:gdLst>
                <a:gd name="T0" fmla="*/ 1 w 1319"/>
                <a:gd name="T1" fmla="*/ 97 h 1361"/>
                <a:gd name="T2" fmla="*/ 0 w 1319"/>
                <a:gd name="T3" fmla="*/ 1361 h 1361"/>
                <a:gd name="T4" fmla="*/ 1318 w 1319"/>
                <a:gd name="T5" fmla="*/ 1361 h 1361"/>
                <a:gd name="T6" fmla="*/ 1319 w 1319"/>
                <a:gd name="T7" fmla="*/ 91 h 1361"/>
                <a:gd name="T8" fmla="*/ 1296 w 1319"/>
                <a:gd name="T9" fmla="*/ 69 h 1361"/>
                <a:gd name="T10" fmla="*/ 1267 w 1319"/>
                <a:gd name="T11" fmla="*/ 55 h 1361"/>
                <a:gd name="T12" fmla="*/ 1155 w 1319"/>
                <a:gd name="T13" fmla="*/ 33 h 1361"/>
                <a:gd name="T14" fmla="*/ 1041 w 1319"/>
                <a:gd name="T15" fmla="*/ 15 h 1361"/>
                <a:gd name="T16" fmla="*/ 903 w 1319"/>
                <a:gd name="T17" fmla="*/ 6 h 1361"/>
                <a:gd name="T18" fmla="*/ 690 w 1319"/>
                <a:gd name="T19" fmla="*/ 0 h 1361"/>
                <a:gd name="T20" fmla="*/ 517 w 1319"/>
                <a:gd name="T21" fmla="*/ 3 h 1361"/>
                <a:gd name="T22" fmla="*/ 294 w 1319"/>
                <a:gd name="T23" fmla="*/ 13 h 1361"/>
                <a:gd name="T24" fmla="*/ 120 w 1319"/>
                <a:gd name="T25" fmla="*/ 36 h 1361"/>
                <a:gd name="T26" fmla="*/ 42 w 1319"/>
                <a:gd name="T27" fmla="*/ 57 h 1361"/>
                <a:gd name="T28" fmla="*/ 12 w 1319"/>
                <a:gd name="T29" fmla="*/ 69 h 1361"/>
                <a:gd name="T30" fmla="*/ 1 w 1319"/>
                <a:gd name="T31" fmla="*/ 97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9" h="1361">
                  <a:moveTo>
                    <a:pt x="1" y="97"/>
                  </a:moveTo>
                  <a:lnTo>
                    <a:pt x="0" y="1361"/>
                  </a:lnTo>
                  <a:cubicBezTo>
                    <a:pt x="0" y="1361"/>
                    <a:pt x="659" y="1361"/>
                    <a:pt x="1318" y="1361"/>
                  </a:cubicBezTo>
                  <a:lnTo>
                    <a:pt x="1319" y="91"/>
                  </a:lnTo>
                  <a:lnTo>
                    <a:pt x="1296" y="69"/>
                  </a:lnTo>
                  <a:lnTo>
                    <a:pt x="1267" y="55"/>
                  </a:lnTo>
                  <a:lnTo>
                    <a:pt x="1155" y="33"/>
                  </a:lnTo>
                  <a:lnTo>
                    <a:pt x="1041" y="15"/>
                  </a:lnTo>
                  <a:lnTo>
                    <a:pt x="903" y="6"/>
                  </a:lnTo>
                  <a:lnTo>
                    <a:pt x="690" y="0"/>
                  </a:lnTo>
                  <a:lnTo>
                    <a:pt x="517" y="3"/>
                  </a:lnTo>
                  <a:lnTo>
                    <a:pt x="294" y="13"/>
                  </a:lnTo>
                  <a:lnTo>
                    <a:pt x="120" y="36"/>
                  </a:lnTo>
                  <a:lnTo>
                    <a:pt x="42" y="57"/>
                  </a:lnTo>
                  <a:lnTo>
                    <a:pt x="12" y="69"/>
                  </a:lnTo>
                  <a:lnTo>
                    <a:pt x="1" y="97"/>
                  </a:lnTo>
                  <a:close/>
                </a:path>
              </a:pathLst>
            </a:custGeom>
            <a:solidFill>
              <a:srgbClr val="CCEC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cap="flat" cmpd="sng">
                  <a:solidFill>
                    <a:srgbClr val="336699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0908" name="Freeform 76">
              <a:extLst>
                <a:ext uri="{FF2B5EF4-FFF2-40B4-BE49-F238E27FC236}">
                  <a16:creationId xmlns:a16="http://schemas.microsoft.com/office/drawing/2014/main" id="{1F8ECB7D-C1EC-4005-8C63-6B029C4502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1" y="1531"/>
              <a:ext cx="22" cy="1586"/>
            </a:xfrm>
            <a:custGeom>
              <a:avLst/>
              <a:gdLst>
                <a:gd name="T0" fmla="*/ 31 w 31"/>
                <a:gd name="T1" fmla="*/ 0 h 2257"/>
                <a:gd name="T2" fmla="*/ 1 w 31"/>
                <a:gd name="T3" fmla="*/ 83 h 2257"/>
                <a:gd name="T4" fmla="*/ 1 w 31"/>
                <a:gd name="T5" fmla="*/ 157 h 2257"/>
                <a:gd name="T6" fmla="*/ 0 w 31"/>
                <a:gd name="T7" fmla="*/ 2257 h 2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257">
                  <a:moveTo>
                    <a:pt x="31" y="0"/>
                  </a:moveTo>
                  <a:cubicBezTo>
                    <a:pt x="26" y="15"/>
                    <a:pt x="6" y="57"/>
                    <a:pt x="1" y="83"/>
                  </a:cubicBezTo>
                  <a:lnTo>
                    <a:pt x="1" y="157"/>
                  </a:lnTo>
                  <a:cubicBezTo>
                    <a:pt x="1" y="157"/>
                    <a:pt x="0" y="2257"/>
                    <a:pt x="0" y="2257"/>
                  </a:cubicBezTo>
                </a:path>
              </a:pathLst>
            </a:custGeom>
            <a:noFill/>
            <a:ln w="19050" cap="flat" cmpd="sng">
              <a:solidFill>
                <a:srgbClr val="33669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pattFill prst="dashHorz">
                    <a:fgClr>
                      <a:srgbClr val="6699FF"/>
                    </a:fgClr>
                    <a:bgClr>
                      <a:srgbClr val="CCECFF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0909" name="Oval 77">
              <a:extLst>
                <a:ext uri="{FF2B5EF4-FFF2-40B4-BE49-F238E27FC236}">
                  <a16:creationId xmlns:a16="http://schemas.microsoft.com/office/drawing/2014/main" id="{5BE3BCD4-9D2B-4690-A9D7-089E4D20F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" y="1755"/>
              <a:ext cx="1312" cy="174"/>
            </a:xfrm>
            <a:prstGeom prst="ellipse">
              <a:avLst/>
            </a:prstGeom>
            <a:solidFill>
              <a:srgbClr val="CCECFF">
                <a:alpha val="60001"/>
              </a:srgbClr>
            </a:solidFill>
            <a:ln w="9525">
              <a:solidFill>
                <a:srgbClr val="699BCD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20911" name="Text Box 79">
            <a:extLst>
              <a:ext uri="{FF2B5EF4-FFF2-40B4-BE49-F238E27FC236}">
                <a16:creationId xmlns:a16="http://schemas.microsoft.com/office/drawing/2014/main" id="{F448585C-4F7B-4BAB-8B7C-A4B3EFEDE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" y="5267325"/>
            <a:ext cx="8799101" cy="1523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54000">
            <a:spAutoFit/>
          </a:bodyPr>
          <a:lstStyle/>
          <a:p>
            <a:r>
              <a:rPr lang="sk-SK" altLang="cs-CZ" sz="3100" b="0" dirty="0">
                <a:solidFill>
                  <a:srgbClr val="CC0000"/>
                </a:solidFill>
              </a:rPr>
              <a:t>Tepelná </a:t>
            </a:r>
            <a:r>
              <a:rPr lang="sk-SK" altLang="cs-CZ" sz="3100" b="0" dirty="0" err="1">
                <a:solidFill>
                  <a:srgbClr val="CC0000"/>
                </a:solidFill>
              </a:rPr>
              <a:t>výměna</a:t>
            </a:r>
            <a:r>
              <a:rPr lang="sk-SK" altLang="cs-CZ" sz="3100" b="0" dirty="0">
                <a:solidFill>
                  <a:srgbClr val="CC0000"/>
                </a:solidFill>
              </a:rPr>
              <a:t> </a:t>
            </a:r>
            <a:r>
              <a:rPr lang="sk-SK" altLang="cs-CZ" sz="3100" b="0" dirty="0"/>
              <a:t>- je </a:t>
            </a:r>
            <a:r>
              <a:rPr lang="sk-SK" altLang="cs-CZ" sz="3100" b="0" dirty="0" err="1"/>
              <a:t>děj</a:t>
            </a:r>
            <a:r>
              <a:rPr lang="sk-SK" altLang="cs-CZ" sz="3100" b="0" dirty="0"/>
              <a:t>, </a:t>
            </a:r>
            <a:r>
              <a:rPr lang="sk-SK" altLang="cs-CZ" sz="3100" b="0" dirty="0" err="1"/>
              <a:t>při</a:t>
            </a:r>
            <a:r>
              <a:rPr lang="sk-SK" altLang="cs-CZ" sz="3100" b="0" dirty="0"/>
              <a:t> </a:t>
            </a:r>
            <a:r>
              <a:rPr lang="sk-SK" altLang="cs-CZ" sz="3100" b="0" dirty="0" err="1"/>
              <a:t>kterém</a:t>
            </a:r>
            <a:r>
              <a:rPr lang="sk-SK" altLang="cs-CZ" sz="3100" b="0" dirty="0"/>
              <a:t> </a:t>
            </a:r>
            <a:r>
              <a:rPr lang="sk-SK" altLang="cs-CZ" sz="3100" b="0" dirty="0" err="1"/>
              <a:t>neuspořádaně</a:t>
            </a:r>
            <a:r>
              <a:rPr lang="sk-SK" altLang="cs-CZ" sz="3100" b="0" dirty="0"/>
              <a:t> </a:t>
            </a:r>
            <a:r>
              <a:rPr lang="sk-SK" altLang="cs-CZ" sz="3100" b="0" dirty="0" err="1"/>
              <a:t>se</a:t>
            </a:r>
            <a:endParaRPr lang="sk-SK" altLang="cs-CZ" sz="3100" b="0" dirty="0"/>
          </a:p>
          <a:p>
            <a:r>
              <a:rPr lang="sk-SK" altLang="cs-CZ" sz="3100" b="0" dirty="0" err="1"/>
              <a:t>pohybující</a:t>
            </a:r>
            <a:r>
              <a:rPr lang="sk-SK" altLang="cs-CZ" sz="3100" b="0" dirty="0"/>
              <a:t> </a:t>
            </a:r>
            <a:r>
              <a:rPr lang="sk-SK" altLang="cs-CZ" sz="3100" b="0" dirty="0" err="1"/>
              <a:t>částice</a:t>
            </a:r>
            <a:r>
              <a:rPr lang="sk-SK" altLang="cs-CZ" sz="3100" b="0" dirty="0"/>
              <a:t> </a:t>
            </a:r>
            <a:r>
              <a:rPr lang="sk-SK" altLang="cs-CZ" sz="3100" b="0" dirty="0" err="1"/>
              <a:t>teplejšího</a:t>
            </a:r>
            <a:r>
              <a:rPr lang="sk-SK" altLang="cs-CZ" sz="3100" b="0" dirty="0"/>
              <a:t> </a:t>
            </a:r>
            <a:r>
              <a:rPr lang="sk-SK" altLang="cs-CZ" sz="3100" b="0" dirty="0" err="1"/>
              <a:t>tělesa</a:t>
            </a:r>
            <a:r>
              <a:rPr lang="sk-SK" altLang="cs-CZ" sz="3100" b="0" dirty="0"/>
              <a:t> </a:t>
            </a:r>
            <a:r>
              <a:rPr lang="sk-SK" altLang="cs-CZ" sz="3100" b="0" dirty="0" err="1"/>
              <a:t>narážejí</a:t>
            </a:r>
            <a:r>
              <a:rPr lang="sk-SK" altLang="cs-CZ" sz="3100" b="0" dirty="0"/>
              <a:t> na </a:t>
            </a:r>
            <a:r>
              <a:rPr lang="sk-SK" altLang="cs-CZ" sz="3100" b="0" dirty="0" err="1"/>
              <a:t>částice</a:t>
            </a:r>
            <a:endParaRPr lang="sk-SK" altLang="cs-CZ" sz="3100" b="0" dirty="0"/>
          </a:p>
          <a:p>
            <a:r>
              <a:rPr lang="sk-SK" altLang="cs-CZ" sz="3100" b="0" dirty="0" err="1"/>
              <a:t>studenějšího</a:t>
            </a:r>
            <a:r>
              <a:rPr lang="sk-SK" altLang="cs-CZ" sz="3100" b="0" dirty="0"/>
              <a:t> </a:t>
            </a:r>
            <a:r>
              <a:rPr lang="sk-SK" altLang="cs-CZ" sz="3100" b="0" dirty="0" err="1"/>
              <a:t>tělesa</a:t>
            </a:r>
            <a:r>
              <a:rPr lang="sk-SK" altLang="cs-CZ" sz="3100" b="0" dirty="0"/>
              <a:t> a </a:t>
            </a:r>
            <a:r>
              <a:rPr lang="sk-SK" altLang="cs-CZ" sz="3100" b="0" dirty="0" err="1"/>
              <a:t>odevzdávají</a:t>
            </a:r>
            <a:r>
              <a:rPr lang="sk-SK" altLang="cs-CZ" sz="3100" b="0" dirty="0"/>
              <a:t> </a:t>
            </a:r>
            <a:r>
              <a:rPr lang="sk-SK" altLang="cs-CZ" sz="3100" b="0" dirty="0" err="1"/>
              <a:t>jim</a:t>
            </a:r>
            <a:r>
              <a:rPr lang="sk-SK" altLang="cs-CZ" sz="3100" b="0" dirty="0"/>
              <a:t> </a:t>
            </a:r>
            <a:r>
              <a:rPr lang="sk-SK" altLang="cs-CZ" sz="3100" b="0" dirty="0" err="1"/>
              <a:t>část</a:t>
            </a:r>
            <a:r>
              <a:rPr lang="sk-SK" altLang="cs-CZ" sz="3100" b="0" dirty="0"/>
              <a:t> </a:t>
            </a:r>
            <a:r>
              <a:rPr lang="sk-SK" altLang="cs-CZ" sz="3100" b="0" dirty="0" err="1"/>
              <a:t>své</a:t>
            </a:r>
            <a:r>
              <a:rPr lang="sk-SK" altLang="cs-CZ" sz="3100" b="0" dirty="0"/>
              <a:t> energie.</a:t>
            </a:r>
            <a:endParaRPr lang="sk-SK" altLang="cs-CZ" sz="3100" b="0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00046 L 0.00625 0.00879 L -0.00712 -0.00324 L 0.00764 0.00069 L -0.00451 0.00764 L 0.00295 -0.00764 L -0.00069 0.01088 L -0.00226 -0.00695 L -0.00035 0.00046 Z " pathEditMode="relative" rAng="-1133166" ptsTypes="AAAAAAAAA">
                                      <p:cBhvr>
                                        <p:cTn id="6" dur="1000" spd="-10000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33333E-6 L 0.00869 0.00486 L -0.00833 3.33333E-6 L 0.00869 -0.0044 L -0.00329 0.00926 L 0.00209 -0.01019 L 0.00174 0.01088 L -0.00381 -0.00672 L -4.44444E-6 3.33333E-6 Z " pathEditMode="relative" rAng="-2195119" ptsTypes="AAAAAAAAA">
                                      <p:cBhvr>
                                        <p:cTn id="8" dur="1000" fill="hold"/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44444E-6 L -0.00885 0.00162 L 0.00712 -0.00532 L -0.00608 0.0088 L -0.00174 -0.00972 L 0.0026 0.00903 L -0.00573 -0.00787 L 0.00608 0.00278 L 2.77778E-7 -4.44444E-6 Z " pathEditMode="relative" rAng="6633363" ptsTypes="AAAAAAAAA">
                                      <p:cBhvr>
                                        <p:cTn id="10" dur="1000" fill="hold"/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9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L 0.00434 -0.01042 L -0.00104 0.01018 L -0.00173 -0.01019 L 0.0066 0.00347 L -0.00677 -0.00209 L 0.00834 -0.00209 L -0.00538 0.00463 L -1.94444E-6 4.44444E-6 Z " pathEditMode="relative" rAng="14234167" ptsTypes="AAAAAAAAA">
                                      <p:cBhvr>
                                        <p:cTn id="12" dur="1000" fill="hold"/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13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4 -0.00417 C 0.00018 -0.00834 0.0073 -0.02199 0.00816 -0.01875 C 0.00921 -0.01528 0.00487 0.01643 0.00174 0.01666 C -0.00138 0.0169 -0.01267 -0.01551 -0.01093 -0.01806 C -0.0092 -0.0206 0.01303 -0.00278 0.01216 0.00116 C 0.01146 0.00509 -0.01267 0.00694 -0.01527 0.00602 C -0.01788 0.00509 -0.00763 1.85185E-6 -0.00364 -0.00417 Z " pathEditMode="relative" rAng="0" ptsTypes="aaaaaaa">
                                      <p:cBhvr>
                                        <p:cTn id="14" dur="10000" fill="hold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16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48148E-6 C 0.00122 -0.00648 0.0007 -0.02315 0.00278 -0.02129 C 0.00521 -0.01921 0.01615 0.00949 0.01372 0.01204 C 0.01146 0.01482 -0.01232 -0.00185 -0.01215 -0.00532 C -0.0118 -0.00856 0.01389 -0.0125 0.01511 -0.00856 C 0.01632 -0.00486 -0.00208 0.01597 -0.00451 0.01736 C -0.00711 0.01875 -0.00121 0.00648 -4.16667E-6 -1.48148E-6 Z " pathEditMode="relative" rAng="-2236690" ptsTypes="aaaaaaa">
                                      <p:cBhvr>
                                        <p:cTn id="16" dur="10000" spd="-100000" fill="hold"/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2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0.00162 C 3.61111E-6 -0.0044 0.00156 -0.02107 0.0033 -0.01875 C 0.00538 -0.01621 0.01302 0.01435 0.01041 0.01643 C 0.00781 0.01875 -0.01372 -0.00255 -0.01337 -0.00579 C -0.01268 -0.00926 0.01319 -0.00764 0.01389 -0.00371 C 0.01475 2.22222E-6 -0.00573 0.01713 -0.00834 0.01805 C -0.01077 0.01875 -0.00382 0.0081 -0.00191 0.00162 Z " pathEditMode="relative" rAng="-1721636" ptsTypes="aaaaaaa">
                                      <p:cBhvr>
                                        <p:cTn id="18" dur="10000" fill="hold"/>
                                        <p:tgtEl>
                                          <p:spTgt spid="1208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6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6 C 0.00486 0.00047 0.01701 -0.00277 0.01597 0.00024 C 0.01493 0.00371 -0.00452 0.02269 -0.00695 0.02014 C -0.00921 0.01736 -0.0007 -0.01643 0.00191 -0.01666 C 0.00434 -0.01689 0.01128 0.01644 0.00868 0.01829 C 0.00607 0.02061 -0.01233 -0.00023 -0.01372 -0.00324 C -0.01511 -0.00625 -0.00504 -0.00069 4.44444E-6 -3.7037E-6 Z " pathEditMode="relative" rAng="2613353" ptsTypes="aaaaaaa">
                                      <p:cBhvr>
                                        <p:cTn id="20" dur="10000" fill="hold"/>
                                        <p:tgtEl>
                                          <p:spTgt spid="1208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0.0044 C -0.004 -0.00116 -0.01302 -0.01297 -0.01025 -0.01366 C -0.00747 -0.01435 0.01475 -0.00232 0.01423 0.00185 C 0.01371 0.00625 -0.01233 0.01435 -0.01355 0.01134 C -0.01493 0.00879 0.00225 -0.01667 0.00486 -0.01459 C 0.00764 -0.01297 0.00416 0.01898 0.00295 0.02199 C 0.00173 0.02523 0.00034 0.01088 -0.00209 0.0044 Z " pathEditMode="relative" rAng="-4702206" ptsTypes="aaaaaaa">
                                      <p:cBhvr>
                                        <p:cTn id="22" dur="10000" fill="hold"/>
                                        <p:tgtEl>
                                          <p:spTgt spid="1208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9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0.00047 C -0.00365 0.00047 -0.0158 0.0051 -0.01493 0.00186 C -0.01407 -0.00185 0.00434 -0.02268 0.00694 -0.02014 C 0.00954 -0.01782 0.00277 0.0169 0.00017 0.01736 C -0.00226 0.01783 -0.01094 -0.01481 -0.00851 -0.01713 C -0.00608 -0.01944 0.01354 -0.00046 0.0151 0.00232 C 0.01666 0.00533 0.00625 0.00047 0.00121 0.00047 Z " pathEditMode="relative" rAng="13161770" ptsTypes="aaaaaaa">
                                      <p:cBhvr>
                                        <p:cTn id="24" dur="10000" spd="-100000" fill="hold"/>
                                        <p:tgtEl>
                                          <p:spTgt spid="1208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23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0" fill="hold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8" dur="5000" fill="hold"/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5000" fill="hold"/>
                                        <p:tgtEl>
                                          <p:spTgt spid="1208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2" dur="5000" fill="hold"/>
                                        <p:tgtEl>
                                          <p:spTgt spid="1208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5000" fill="hold"/>
                                        <p:tgtEl>
                                          <p:spTgt spid="1208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6" dur="5000" fill="hold"/>
                                        <p:tgtEl>
                                          <p:spTgt spid="1208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00046 L 0.00625 0.00879 L -0.00712 -0.00324 L 0.00764 0.00069 L -0.00451 0.00764 L 0.00295 -0.00764 L -0.00069 0.01088 L -0.00226 -0.00695 L -0.00035 0.00046 Z " pathEditMode="relative" rAng="-1133166" ptsTypes="AAAAAAAAA">
                                      <p:cBhvr>
                                        <p:cTn id="38" dur="3000" spd="-100000" fill="hold"/>
                                        <p:tgtEl>
                                          <p:spTgt spid="1208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9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33333E-6 L 0.00869 0.00486 L -0.00833 3.33333E-6 L 0.00869 -0.0044 L -0.00329 0.00926 L 0.00209 -0.01019 L 0.00174 0.01088 L -0.00381 -0.00672 L -4.44444E-6 3.33333E-6 Z " pathEditMode="relative" rAng="-2195119" ptsTypes="AAAAAAAAA">
                                      <p:cBhvr>
                                        <p:cTn id="40" dur="3000" fill="hold"/>
                                        <p:tgtEl>
                                          <p:spTgt spid="1208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44444E-6 L -0.00885 0.00162 L 0.00712 -0.00532 L -0.00608 0.0088 L -0.00174 -0.00972 L 0.0026 0.00903 L -0.00573 -0.00787 L 0.00608 0.00278 L 2.77778E-7 -4.44444E-6 Z " pathEditMode="relative" rAng="6633363" ptsTypes="AAAAAAAAA">
                                      <p:cBhvr>
                                        <p:cTn id="42" dur="3000" fill="hold"/>
                                        <p:tgtEl>
                                          <p:spTgt spid="1208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93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L 0.00434 -0.01042 L -0.00104 0.01018 L -0.00173 -0.01019 L 0.0066 0.00347 L -0.00677 -0.00209 L 0.00834 -0.00209 L -0.00538 0.00463 L -1.94444E-6 4.44444E-6 Z " pathEditMode="relative" rAng="14234167" ptsTypes="AAAAAAAAA">
                                      <p:cBhvr>
                                        <p:cTn id="44" dur="3000" fill="hold"/>
                                        <p:tgtEl>
                                          <p:spTgt spid="1208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139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4 -0.00417 C 0.00018 -0.00834 0.0073 -0.02199 0.00816 -0.01875 C 0.00921 -0.01528 0.00487 0.01643 0.00174 0.01666 C -0.00138 0.0169 -0.01267 -0.01551 -0.01093 -0.01806 C -0.0092 -0.0206 0.01303 -0.00278 0.01216 0.00116 C 0.01146 0.00509 -0.01267 0.00694 -0.01527 0.00602 C -0.01788 0.00509 -0.00763 1.85185E-6 -0.00364 -0.00417 Z " pathEditMode="relative" rAng="0" ptsTypes="aaaaaaa">
                                      <p:cBhvr>
                                        <p:cTn id="46" dur="3000" fill="hold"/>
                                        <p:tgtEl>
                                          <p:spTgt spid="1208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162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48148E-6 C 0.00122 -0.00648 0.0007 -0.02315 0.00278 -0.02129 C 0.00521 -0.01921 0.01615 0.00949 0.01372 0.01204 C 0.01146 0.01482 -0.01232 -0.00185 -0.01215 -0.00532 C -0.0118 -0.00856 0.01389 -0.0125 0.01511 -0.00856 C 0.01632 -0.00486 -0.00208 0.01597 -0.00451 0.01736 C -0.00711 0.01875 -0.00121 0.00648 -4.16667E-6 -1.48148E-6 Z " pathEditMode="relative" rAng="-2236690" ptsTypes="aaaaaaa">
                                      <p:cBhvr>
                                        <p:cTn id="48" dur="3000" spd="-100000" fill="hold"/>
                                        <p:tgtEl>
                                          <p:spTgt spid="1208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23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0.00162 C 3.61111E-6 -0.0044 0.00156 -0.02107 0.0033 -0.01875 C 0.00538 -0.01621 0.01302 0.01435 0.01041 0.01643 C 0.00781 0.01875 -0.01372 -0.00255 -0.01337 -0.00579 C -0.01268 -0.00926 0.01319 -0.00764 0.01389 -0.00371 C 0.01475 2.22222E-6 -0.00573 0.01713 -0.00834 0.01805 C -0.01077 0.01875 -0.00382 0.0081 -0.00191 0.00162 Z " pathEditMode="relative" rAng="-1721636" ptsTypes="aaaaaaa">
                                      <p:cBhvr>
                                        <p:cTn id="50" dur="3000" fill="hold"/>
                                        <p:tgtEl>
                                          <p:spTgt spid="1208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69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6 C 0.00486 0.00047 0.01701 -0.00277 0.01597 0.00024 C 0.01493 0.00371 -0.00452 0.02269 -0.00695 0.02014 C -0.00921 0.01736 -0.0007 -0.01643 0.00191 -0.01666 C 0.00434 -0.01689 0.01128 0.01644 0.00868 0.01829 C 0.00607 0.02061 -0.01233 -0.00023 -0.01372 -0.00324 C -0.01511 -0.00625 -0.00504 -0.00069 4.44444E-6 -3.7037E-6 Z " pathEditMode="relative" rAng="2613353" ptsTypes="aaaaaaa">
                                      <p:cBhvr>
                                        <p:cTn id="52" dur="3000" fill="hold"/>
                                        <p:tgtEl>
                                          <p:spTgt spid="1208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1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0.0044 C -0.004 -0.00116 -0.01302 -0.01297 -0.01025 -0.01366 C -0.00747 -0.01435 0.01475 -0.00232 0.01423 0.00185 C 0.01371 0.00625 -0.01233 0.01435 -0.01355 0.01134 C -0.01493 0.00879 0.00225 -0.01667 0.00486 -0.01459 C 0.00764 -0.01297 0.00416 0.01898 0.00295 0.02199 C 0.00173 0.02523 0.00034 0.01088 -0.00209 0.0044 Z " pathEditMode="relative" rAng="-4702206" ptsTypes="aaaaaaa">
                                      <p:cBhvr>
                                        <p:cTn id="54" dur="3000" fill="hold"/>
                                        <p:tgtEl>
                                          <p:spTgt spid="120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9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0.00047 C -0.00365 0.00047 -0.0158 0.0051 -0.01493 0.00186 C -0.01407 -0.00185 0.00434 -0.02268 0.00694 -0.02014 C 0.00954 -0.01782 0.00277 0.0169 0.00017 0.01736 C -0.00226 0.01783 -0.01094 -0.01481 -0.00851 -0.01713 C -0.00608 -0.01944 0.01354 -0.00046 0.0151 0.00232 C 0.01666 0.00533 0.00625 0.00047 0.00121 0.00047 Z " pathEditMode="relative" rAng="13161770" ptsTypes="aaaaaaa">
                                      <p:cBhvr>
                                        <p:cTn id="56" dur="3000" spd="-100000" fill="hold"/>
                                        <p:tgtEl>
                                          <p:spTgt spid="1208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23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5000" fill="hold"/>
                                        <p:tgtEl>
                                          <p:spTgt spid="1208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0" dur="5000" fill="hold"/>
                                        <p:tgtEl>
                                          <p:spTgt spid="1208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5000" fill="hold"/>
                                        <p:tgtEl>
                                          <p:spTgt spid="1208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4" dur="5000" fill="hold"/>
                                        <p:tgtEl>
                                          <p:spTgt spid="1208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" dur="5000" fill="hold"/>
                                        <p:tgtEl>
                                          <p:spTgt spid="1208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8" dur="5000" fill="hold"/>
                                        <p:tgtEl>
                                          <p:spTgt spid="1208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20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209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1209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91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6" name="Text Box 12">
            <a:extLst>
              <a:ext uri="{FF2B5EF4-FFF2-40B4-BE49-F238E27FC236}">
                <a16:creationId xmlns:a16="http://schemas.microsoft.com/office/drawing/2014/main" id="{19F7278E-7D2C-479D-AF18-CBFBC75AF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079" y="1462681"/>
            <a:ext cx="9040812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rIns="72000">
            <a:spAutoFit/>
          </a:bodyPr>
          <a:lstStyle/>
          <a:p>
            <a:r>
              <a:rPr lang="sk-SK" altLang="cs-CZ" sz="2800" b="0" dirty="0" err="1"/>
              <a:t>Pokud</a:t>
            </a:r>
            <a:r>
              <a:rPr lang="sk-SK" altLang="cs-CZ" sz="2800" b="0" dirty="0"/>
              <a:t> teplejší </a:t>
            </a:r>
            <a:r>
              <a:rPr lang="sk-SK" altLang="cs-CZ" sz="2800" b="0" dirty="0" err="1"/>
              <a:t>těleso</a:t>
            </a:r>
            <a:r>
              <a:rPr lang="sk-SK" altLang="cs-CZ" sz="2800" b="0" dirty="0"/>
              <a:t> </a:t>
            </a:r>
            <a:r>
              <a:rPr lang="sk-SK" altLang="cs-CZ" sz="2800" b="0" dirty="0" err="1"/>
              <a:t>odevzdá</a:t>
            </a:r>
            <a:r>
              <a:rPr lang="sk-SK" altLang="cs-CZ" sz="2800" b="0" dirty="0"/>
              <a:t> </a:t>
            </a:r>
            <a:r>
              <a:rPr lang="sk-SK" altLang="cs-CZ" sz="2800" b="0" dirty="0" err="1"/>
              <a:t>studenějšímu</a:t>
            </a:r>
            <a:r>
              <a:rPr lang="sk-SK" altLang="cs-CZ" sz="2800" b="0" dirty="0"/>
              <a:t> tepelnou </a:t>
            </a:r>
            <a:r>
              <a:rPr lang="sk-SK" altLang="cs-CZ" sz="2800" b="0" dirty="0" err="1"/>
              <a:t>výměnou</a:t>
            </a:r>
            <a:r>
              <a:rPr lang="sk-SK" altLang="cs-CZ" sz="2800" b="0" dirty="0"/>
              <a:t> energii, </a:t>
            </a:r>
            <a:r>
              <a:rPr lang="sk-SK" altLang="cs-CZ" sz="2800" b="0" dirty="0" err="1"/>
              <a:t>říkáme</a:t>
            </a:r>
            <a:r>
              <a:rPr lang="sk-SK" altLang="cs-CZ" sz="2800" b="0" dirty="0"/>
              <a:t>, že teplejší </a:t>
            </a:r>
            <a:r>
              <a:rPr lang="sk-SK" altLang="cs-CZ" sz="2800" b="0" dirty="0" err="1"/>
              <a:t>těleso</a:t>
            </a:r>
            <a:r>
              <a:rPr lang="sk-SK" altLang="cs-CZ" sz="2800" b="0" dirty="0"/>
              <a:t> </a:t>
            </a:r>
            <a:r>
              <a:rPr lang="sk-SK" altLang="cs-CZ" sz="2800" b="0" dirty="0" err="1"/>
              <a:t>odevzdalo</a:t>
            </a:r>
            <a:r>
              <a:rPr lang="sk-SK" altLang="cs-CZ" sz="2800" b="0" dirty="0"/>
              <a:t> </a:t>
            </a:r>
            <a:r>
              <a:rPr lang="sk-SK" altLang="cs-CZ" sz="2800" b="0" dirty="0" err="1"/>
              <a:t>studenějšímu</a:t>
            </a:r>
            <a:r>
              <a:rPr lang="sk-SK" altLang="cs-CZ" sz="2800" b="0" dirty="0"/>
              <a:t> </a:t>
            </a:r>
            <a:r>
              <a:rPr lang="sk-SK" altLang="cs-CZ" sz="2800" b="0" dirty="0">
                <a:solidFill>
                  <a:srgbClr val="CC0000"/>
                </a:solidFill>
              </a:rPr>
              <a:t>TEPLO</a:t>
            </a:r>
            <a:r>
              <a:rPr lang="sk-SK" altLang="cs-CZ" sz="2800" b="0" dirty="0"/>
              <a:t>.</a:t>
            </a:r>
          </a:p>
          <a:p>
            <a:pPr>
              <a:spcAft>
                <a:spcPct val="20000"/>
              </a:spcAft>
            </a:pPr>
            <a:endParaRPr lang="sk-SK" altLang="cs-CZ" sz="2800" b="0" dirty="0">
              <a:solidFill>
                <a:srgbClr val="CC0000"/>
              </a:solidFill>
            </a:endParaRPr>
          </a:p>
          <a:p>
            <a:r>
              <a:rPr lang="sk-SK" altLang="cs-CZ" sz="2800" b="0" dirty="0" err="1"/>
              <a:t>Pokud</a:t>
            </a:r>
            <a:r>
              <a:rPr lang="sk-SK" altLang="cs-CZ" sz="2800" b="0" dirty="0"/>
              <a:t> </a:t>
            </a:r>
            <a:r>
              <a:rPr lang="sk-SK" altLang="cs-CZ" sz="2800" b="0" dirty="0" err="1"/>
              <a:t>studenější</a:t>
            </a:r>
            <a:r>
              <a:rPr lang="sk-SK" altLang="cs-CZ" sz="2800" b="0" dirty="0"/>
              <a:t> </a:t>
            </a:r>
            <a:r>
              <a:rPr lang="sk-SK" altLang="cs-CZ" sz="2800" b="0" dirty="0" err="1"/>
              <a:t>těleso</a:t>
            </a:r>
            <a:r>
              <a:rPr lang="sk-SK" altLang="cs-CZ" sz="2800" b="0" dirty="0"/>
              <a:t> </a:t>
            </a:r>
            <a:r>
              <a:rPr lang="sk-SK" altLang="cs-CZ" sz="2800" b="0" dirty="0" err="1"/>
              <a:t>přijme</a:t>
            </a:r>
            <a:r>
              <a:rPr lang="sk-SK" altLang="cs-CZ" sz="2800" b="0" dirty="0"/>
              <a:t> od </a:t>
            </a:r>
            <a:r>
              <a:rPr lang="sk-SK" altLang="cs-CZ" sz="2800" b="0" dirty="0" err="1"/>
              <a:t>teplejšího</a:t>
            </a:r>
            <a:r>
              <a:rPr lang="sk-SK" altLang="cs-CZ" sz="2800" b="0" dirty="0"/>
              <a:t> tepelnou </a:t>
            </a:r>
            <a:r>
              <a:rPr lang="sk-SK" altLang="cs-CZ" sz="2800" b="0" dirty="0" err="1"/>
              <a:t>výměnou</a:t>
            </a:r>
            <a:r>
              <a:rPr lang="sk-SK" altLang="cs-CZ" sz="2800" b="0" dirty="0"/>
              <a:t> energií, </a:t>
            </a:r>
            <a:r>
              <a:rPr lang="sk-SK" altLang="cs-CZ" sz="2800" b="0" dirty="0" err="1"/>
              <a:t>říkáme</a:t>
            </a:r>
            <a:r>
              <a:rPr lang="sk-SK" altLang="cs-CZ" sz="2800" b="0" dirty="0"/>
              <a:t>, že </a:t>
            </a:r>
            <a:r>
              <a:rPr lang="sk-SK" altLang="cs-CZ" sz="2800" b="0" dirty="0" err="1"/>
              <a:t>studenější</a:t>
            </a:r>
            <a:r>
              <a:rPr lang="sk-SK" altLang="cs-CZ" sz="2800" b="0" dirty="0"/>
              <a:t> </a:t>
            </a:r>
            <a:r>
              <a:rPr lang="sk-SK" altLang="cs-CZ" sz="2800" b="0" dirty="0" err="1"/>
              <a:t>těleso</a:t>
            </a:r>
            <a:r>
              <a:rPr lang="sk-SK" altLang="cs-CZ" sz="2800" b="0" dirty="0"/>
              <a:t> </a:t>
            </a:r>
            <a:r>
              <a:rPr lang="sk-SK" altLang="cs-CZ" sz="2800" b="0" dirty="0" err="1"/>
              <a:t>přijalo</a:t>
            </a:r>
            <a:r>
              <a:rPr lang="sk-SK" altLang="cs-CZ" sz="2800" b="0" dirty="0"/>
              <a:t> od </a:t>
            </a:r>
            <a:r>
              <a:rPr lang="sk-SK" altLang="cs-CZ" sz="2800" b="0" dirty="0" err="1"/>
              <a:t>teplejšího</a:t>
            </a:r>
            <a:r>
              <a:rPr lang="sk-SK" altLang="cs-CZ" sz="2800" b="0" dirty="0"/>
              <a:t> </a:t>
            </a:r>
            <a:r>
              <a:rPr lang="sk-SK" altLang="cs-CZ" sz="2800" b="0" dirty="0">
                <a:solidFill>
                  <a:srgbClr val="CC0000"/>
                </a:solidFill>
              </a:rPr>
              <a:t>TEPLO</a:t>
            </a:r>
            <a:r>
              <a:rPr lang="sk-SK" altLang="cs-CZ" sz="2800" b="0" dirty="0"/>
              <a:t>.</a:t>
            </a:r>
          </a:p>
          <a:p>
            <a:pPr>
              <a:spcAft>
                <a:spcPct val="30000"/>
              </a:spcAft>
            </a:pPr>
            <a:endParaRPr lang="sk-SK" altLang="cs-CZ" sz="2800" b="0" dirty="0">
              <a:solidFill>
                <a:srgbClr val="CC0000"/>
              </a:solidFill>
            </a:endParaRPr>
          </a:p>
          <a:p>
            <a:r>
              <a:rPr lang="sk-SK" altLang="cs-CZ" sz="2800" dirty="0"/>
              <a:t>Teplo  je určené energií, </a:t>
            </a:r>
            <a:r>
              <a:rPr lang="sk-SK" altLang="cs-CZ" sz="2800" dirty="0" err="1"/>
              <a:t>kterou</a:t>
            </a:r>
            <a:r>
              <a:rPr lang="sk-SK" altLang="cs-CZ" sz="2800" dirty="0"/>
              <a:t> </a:t>
            </a:r>
            <a:r>
              <a:rPr lang="sk-SK" altLang="cs-CZ" sz="2800" dirty="0" err="1"/>
              <a:t>při</a:t>
            </a:r>
            <a:r>
              <a:rPr lang="sk-SK" altLang="cs-CZ" sz="2800" dirty="0"/>
              <a:t> tepelné </a:t>
            </a:r>
            <a:r>
              <a:rPr lang="sk-SK" altLang="cs-CZ" sz="2800" dirty="0" err="1"/>
              <a:t>výměně</a:t>
            </a:r>
            <a:r>
              <a:rPr lang="sk-SK" altLang="cs-CZ" sz="2800" dirty="0"/>
              <a:t> </a:t>
            </a:r>
            <a:r>
              <a:rPr lang="sk-SK" altLang="cs-CZ" sz="2800" dirty="0" err="1"/>
              <a:t>odevzdá</a:t>
            </a:r>
            <a:r>
              <a:rPr lang="sk-SK" altLang="cs-CZ" sz="2800" dirty="0"/>
              <a:t> teplejší </a:t>
            </a:r>
            <a:r>
              <a:rPr lang="sk-SK" altLang="cs-CZ" sz="2800" dirty="0" err="1"/>
              <a:t>těleso</a:t>
            </a:r>
            <a:r>
              <a:rPr lang="sk-SK" altLang="cs-CZ" sz="2800" dirty="0"/>
              <a:t> </a:t>
            </a:r>
            <a:r>
              <a:rPr lang="sk-SK" altLang="cs-CZ" sz="2800" dirty="0" err="1"/>
              <a:t>studenějšímu</a:t>
            </a:r>
            <a:r>
              <a:rPr lang="sk-SK" altLang="cs-CZ" sz="2800" dirty="0"/>
              <a:t>.</a:t>
            </a:r>
            <a:endParaRPr lang="sk-SK" altLang="cs-CZ" sz="2800" b="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4AFF39A-DD97-4AA1-8BA5-C61A3FB79D2F}"/>
              </a:ext>
            </a:extLst>
          </p:cNvPr>
          <p:cNvSpPr txBox="1"/>
          <p:nvPr/>
        </p:nvSpPr>
        <p:spPr>
          <a:xfrm>
            <a:off x="665018" y="409339"/>
            <a:ext cx="3241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Zapiš si do sešitu: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3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3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3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7" name="Rectangle 9">
            <a:extLst>
              <a:ext uri="{FF2B5EF4-FFF2-40B4-BE49-F238E27FC236}">
                <a16:creationId xmlns:a16="http://schemas.microsoft.com/office/drawing/2014/main" id="{B56D6F11-C4E1-4DD7-8356-5D18EB292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7974" y="2582082"/>
            <a:ext cx="2919413" cy="749300"/>
          </a:xfrm>
          <a:prstGeom prst="rect">
            <a:avLst/>
          </a:prstGeom>
          <a:solidFill>
            <a:srgbClr val="EAEAEA"/>
          </a:solidFill>
          <a:ln w="9525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450" name="Text Box 2">
            <a:extLst>
              <a:ext uri="{FF2B5EF4-FFF2-40B4-BE49-F238E27FC236}">
                <a16:creationId xmlns:a16="http://schemas.microsoft.com/office/drawing/2014/main" id="{FC666363-F7F5-4A23-8A86-D6CA134EF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932" y="616334"/>
            <a:ext cx="7911666" cy="1880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rIns="72000">
            <a:spAutoFit/>
          </a:bodyPr>
          <a:lstStyle/>
          <a:p>
            <a:pPr>
              <a:spcAft>
                <a:spcPct val="15000"/>
              </a:spcAft>
            </a:pPr>
            <a:r>
              <a:rPr lang="sk-SK" altLang="cs-CZ" sz="2800" b="0" i="1" dirty="0">
                <a:solidFill>
                  <a:srgbClr val="CC0000"/>
                </a:solidFill>
              </a:rPr>
              <a:t>Teplo </a:t>
            </a:r>
            <a:r>
              <a:rPr lang="sk-SK" altLang="cs-CZ" sz="2800" b="0" dirty="0"/>
              <a:t>je </a:t>
            </a:r>
            <a:r>
              <a:rPr lang="sk-SK" altLang="cs-CZ" sz="2800" b="0" dirty="0" err="1"/>
              <a:t>fyzikální</a:t>
            </a:r>
            <a:r>
              <a:rPr lang="sk-SK" altLang="cs-CZ" sz="2800" b="0" dirty="0"/>
              <a:t> veličina.</a:t>
            </a:r>
          </a:p>
          <a:p>
            <a:r>
              <a:rPr lang="sk-SK" altLang="cs-CZ" sz="2800" b="0" dirty="0"/>
              <a:t>Značka veličiny je </a:t>
            </a:r>
            <a:r>
              <a:rPr lang="sk-SK" altLang="cs-CZ" sz="2800" b="0" i="1" dirty="0"/>
              <a:t>Q.</a:t>
            </a:r>
            <a:endParaRPr lang="sk-SK" altLang="cs-CZ" sz="2800" b="0" dirty="0"/>
          </a:p>
          <a:p>
            <a:r>
              <a:rPr lang="sk-SK" altLang="cs-CZ" sz="2800" b="0" dirty="0"/>
              <a:t>Jednotka tepla</a:t>
            </a:r>
            <a:r>
              <a:rPr lang="cs-CZ" altLang="cs-CZ" sz="2800" b="0" dirty="0"/>
              <a:t> </a:t>
            </a:r>
            <a:r>
              <a:rPr lang="sk-SK" altLang="cs-CZ" sz="2800" b="0" dirty="0"/>
              <a:t>je J </a:t>
            </a:r>
            <a:r>
              <a:rPr lang="en-US" altLang="cs-CZ" sz="2800" b="0" dirty="0"/>
              <a:t>(</a:t>
            </a:r>
            <a:r>
              <a:rPr lang="sk-SK" altLang="cs-CZ" sz="2800" b="0" dirty="0"/>
              <a:t>joule</a:t>
            </a:r>
            <a:r>
              <a:rPr lang="en-US" altLang="cs-CZ" sz="2800" b="0" dirty="0"/>
              <a:t>)</a:t>
            </a:r>
            <a:r>
              <a:rPr lang="sk-SK" altLang="cs-CZ" sz="2800" b="0" dirty="0"/>
              <a:t>, </a:t>
            </a:r>
          </a:p>
          <a:p>
            <a:r>
              <a:rPr lang="sk-SK" altLang="cs-CZ" sz="2800" b="0" dirty="0" err="1"/>
              <a:t>častěji</a:t>
            </a:r>
            <a:r>
              <a:rPr lang="sk-SK" altLang="cs-CZ" sz="2800" b="0" dirty="0"/>
              <a:t> </a:t>
            </a:r>
            <a:r>
              <a:rPr lang="sk-SK" altLang="cs-CZ" sz="2800" b="0" dirty="0" err="1"/>
              <a:t>se</a:t>
            </a:r>
            <a:r>
              <a:rPr lang="sk-SK" altLang="cs-CZ" sz="2800" b="0" dirty="0"/>
              <a:t> </a:t>
            </a:r>
            <a:r>
              <a:rPr lang="sk-SK" altLang="cs-CZ" sz="2800" b="0" dirty="0" err="1"/>
              <a:t>užívá</a:t>
            </a:r>
            <a:r>
              <a:rPr lang="sk-SK" altLang="cs-CZ" sz="2800" b="0" dirty="0"/>
              <a:t> </a:t>
            </a:r>
            <a:r>
              <a:rPr lang="sk-SK" altLang="cs-CZ" sz="2800" b="0" dirty="0" err="1"/>
              <a:t>kJ</a:t>
            </a:r>
            <a:r>
              <a:rPr lang="sk-SK" altLang="cs-CZ" sz="2800" b="0" dirty="0"/>
              <a:t> (1 </a:t>
            </a:r>
            <a:r>
              <a:rPr lang="sk-SK" altLang="cs-CZ" sz="2800" b="0" dirty="0" err="1"/>
              <a:t>kJ</a:t>
            </a:r>
            <a:r>
              <a:rPr lang="sk-SK" altLang="cs-CZ" sz="2800" b="0" dirty="0"/>
              <a:t> = 1000 J) </a:t>
            </a:r>
          </a:p>
        </p:txBody>
      </p:sp>
      <p:sp>
        <p:nvSpPr>
          <p:cNvPr id="104453" name="Text Box 5">
            <a:extLst>
              <a:ext uri="{FF2B5EF4-FFF2-40B4-BE49-F238E27FC236}">
                <a16:creationId xmlns:a16="http://schemas.microsoft.com/office/drawing/2014/main" id="{4723B6C6-9CD6-48A6-A021-2BAC522E0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69" y="4854713"/>
            <a:ext cx="8740775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k-SK" altLang="cs-CZ" sz="2800" b="0" i="1" dirty="0">
                <a:solidFill>
                  <a:srgbClr val="CC0000"/>
                </a:solidFill>
              </a:rPr>
              <a:t>Teplo, </a:t>
            </a:r>
            <a:r>
              <a:rPr lang="sk-SK" altLang="cs-CZ" sz="2800" b="0" i="1" dirty="0" err="1">
                <a:solidFill>
                  <a:srgbClr val="CC0000"/>
                </a:solidFill>
              </a:rPr>
              <a:t>které</a:t>
            </a:r>
            <a:r>
              <a:rPr lang="sk-SK" altLang="cs-CZ" sz="2800" b="0" i="1" dirty="0">
                <a:solidFill>
                  <a:srgbClr val="CC0000"/>
                </a:solidFill>
              </a:rPr>
              <a:t>  </a:t>
            </a:r>
            <a:r>
              <a:rPr lang="sk-SK" altLang="cs-CZ" sz="2800" b="0" i="1" dirty="0" err="1">
                <a:solidFill>
                  <a:srgbClr val="CC0000"/>
                </a:solidFill>
              </a:rPr>
              <a:t>přijme</a:t>
            </a:r>
            <a:r>
              <a:rPr lang="sk-SK" altLang="cs-CZ" sz="2800" b="0" i="1" dirty="0">
                <a:solidFill>
                  <a:srgbClr val="CC0000"/>
                </a:solidFill>
              </a:rPr>
              <a:t> </a:t>
            </a:r>
            <a:r>
              <a:rPr lang="sk-SK" altLang="cs-CZ" sz="2800" b="0" i="1" dirty="0" err="1">
                <a:solidFill>
                  <a:srgbClr val="CC0000"/>
                </a:solidFill>
              </a:rPr>
              <a:t>těleso</a:t>
            </a:r>
            <a:r>
              <a:rPr lang="sk-SK" altLang="cs-CZ" sz="2800" b="0" i="1" dirty="0">
                <a:solidFill>
                  <a:srgbClr val="CC0000"/>
                </a:solidFill>
              </a:rPr>
              <a:t>, závisí na:</a:t>
            </a:r>
          </a:p>
          <a:p>
            <a:r>
              <a:rPr lang="sk-SK" altLang="cs-CZ" sz="2800" b="0" i="1" dirty="0">
                <a:solidFill>
                  <a:srgbClr val="CC0000"/>
                </a:solidFill>
              </a:rPr>
              <a:t>- hmotnosti  </a:t>
            </a:r>
            <a:r>
              <a:rPr lang="sk-SK" altLang="cs-CZ" sz="2800" b="0" i="1" dirty="0" err="1">
                <a:solidFill>
                  <a:srgbClr val="CC0000"/>
                </a:solidFill>
              </a:rPr>
              <a:t>tělesa</a:t>
            </a:r>
            <a:endParaRPr lang="sk-SK" altLang="cs-CZ" sz="2800" b="0" i="1" dirty="0">
              <a:solidFill>
                <a:srgbClr val="CC0000"/>
              </a:solidFill>
            </a:endParaRPr>
          </a:p>
          <a:p>
            <a:r>
              <a:rPr lang="sk-SK" altLang="cs-CZ" sz="2800" b="0" i="1" dirty="0">
                <a:solidFill>
                  <a:srgbClr val="CC0000"/>
                </a:solidFill>
              </a:rPr>
              <a:t>- </a:t>
            </a:r>
            <a:r>
              <a:rPr lang="sk-SK" altLang="cs-CZ" sz="2800" b="0" i="1" dirty="0" err="1">
                <a:solidFill>
                  <a:srgbClr val="CC0000"/>
                </a:solidFill>
              </a:rPr>
              <a:t>změně</a:t>
            </a:r>
            <a:r>
              <a:rPr lang="sk-SK" altLang="cs-CZ" sz="2800" b="0" i="1" dirty="0">
                <a:solidFill>
                  <a:srgbClr val="CC0000"/>
                </a:solidFill>
              </a:rPr>
              <a:t> jeho teploty</a:t>
            </a:r>
          </a:p>
          <a:p>
            <a:r>
              <a:rPr lang="sk-SK" altLang="cs-CZ" sz="2800" b="0" i="1" dirty="0">
                <a:solidFill>
                  <a:srgbClr val="CC0000"/>
                </a:solidFill>
              </a:rPr>
              <a:t>- druhu látky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4455" name="Text Box 7">
                <a:extLst>
                  <a:ext uri="{FF2B5EF4-FFF2-40B4-BE49-F238E27FC236}">
                    <a16:creationId xmlns:a16="http://schemas.microsoft.com/office/drawing/2014/main" id="{DCAF5A41-FC53-42FC-9050-AC8D995C84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0369" y="3252728"/>
                <a:ext cx="7298793" cy="16237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sk-SK" altLang="cs-CZ" sz="2800" b="0" i="1" dirty="0"/>
                  <a:t>m </a:t>
                </a:r>
                <a:r>
                  <a:rPr lang="sk-SK" altLang="cs-CZ" sz="2800" b="0" dirty="0"/>
                  <a:t>- </a:t>
                </a:r>
                <a:r>
                  <a:rPr lang="sk-SK" altLang="cs-CZ" sz="2800" b="0" dirty="0" err="1"/>
                  <a:t>hmotnost</a:t>
                </a:r>
                <a:r>
                  <a:rPr lang="sk-SK" altLang="cs-CZ" sz="2800" b="0" dirty="0"/>
                  <a:t> </a:t>
                </a:r>
                <a:r>
                  <a:rPr lang="sk-SK" altLang="cs-CZ" sz="2800" b="0" dirty="0" err="1"/>
                  <a:t>tělesa</a:t>
                </a:r>
                <a:r>
                  <a:rPr lang="sk-SK" altLang="cs-CZ" sz="2800" b="0" dirty="0"/>
                  <a:t> - kg</a:t>
                </a:r>
              </a:p>
              <a:p>
                <a:r>
                  <a:rPr lang="en-US" altLang="cs-CZ" sz="2800" b="0" dirty="0"/>
                  <a:t>(</a:t>
                </a:r>
                <a:r>
                  <a:rPr lang="sk-SK" altLang="cs-CZ" sz="2800" b="0" i="1" dirty="0"/>
                  <a:t>t</a:t>
                </a:r>
                <a:r>
                  <a:rPr lang="sk-SK" altLang="cs-CZ" sz="2800" b="0" i="1" baseline="-25000" dirty="0"/>
                  <a:t>2</a:t>
                </a:r>
                <a:r>
                  <a:rPr lang="sk-SK" altLang="cs-CZ" sz="2800" b="0" i="1" dirty="0"/>
                  <a:t>-t</a:t>
                </a:r>
                <a:r>
                  <a:rPr lang="sk-SK" altLang="cs-CZ" sz="2800" b="0" i="1" baseline="-25000" dirty="0"/>
                  <a:t>1</a:t>
                </a:r>
                <a:r>
                  <a:rPr lang="en-US" altLang="cs-CZ" sz="2800" b="0" dirty="0"/>
                  <a:t>)</a:t>
                </a:r>
                <a:r>
                  <a:rPr lang="cs-CZ" altLang="cs-CZ" sz="2800" b="0" dirty="0"/>
                  <a:t> = </a:t>
                </a:r>
                <a:r>
                  <a:rPr lang="cs-CZ" altLang="cs-CZ" sz="2800" b="0" dirty="0" err="1">
                    <a:latin typeface="Symbol" panose="05050102010706020507" pitchFamily="18" charset="2"/>
                  </a:rPr>
                  <a:t>D</a:t>
                </a:r>
                <a:r>
                  <a:rPr lang="cs-CZ" altLang="cs-CZ" sz="2800" b="0" i="1" dirty="0" err="1">
                    <a:latin typeface="+mn-lt"/>
                  </a:rPr>
                  <a:t>t</a:t>
                </a:r>
                <a:r>
                  <a:rPr lang="sk-SK" altLang="cs-CZ" sz="2800" b="0" dirty="0"/>
                  <a:t> - </a:t>
                </a:r>
                <a:r>
                  <a:rPr lang="sk-SK" altLang="cs-CZ" sz="2800" b="0" dirty="0" err="1"/>
                  <a:t>změna</a:t>
                </a:r>
                <a:r>
                  <a:rPr lang="sk-SK" altLang="cs-CZ" sz="2800" b="0" dirty="0"/>
                  <a:t> teploty - °C</a:t>
                </a:r>
              </a:p>
              <a:p>
                <a:r>
                  <a:rPr lang="sk-SK" altLang="cs-CZ" sz="2800" b="0" i="1" dirty="0"/>
                  <a:t>c</a:t>
                </a:r>
                <a:r>
                  <a:rPr lang="sk-SK" altLang="cs-CZ" sz="2800" b="0" dirty="0"/>
                  <a:t> - </a:t>
                </a:r>
                <a:r>
                  <a:rPr lang="sk-SK" altLang="cs-CZ" sz="2800" b="0" dirty="0" err="1"/>
                  <a:t>měrná</a:t>
                </a:r>
                <a:r>
                  <a:rPr lang="sk-SK" altLang="cs-CZ" sz="2800" b="0" dirty="0"/>
                  <a:t> tepelná kapacita látky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k-SK" altLang="cs-CZ" sz="2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.°</m:t>
                        </m:r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sk-SK" altLang="cs-CZ" sz="2800" b="0" dirty="0"/>
                  <a:t> (Tab. F11)</a:t>
                </a:r>
              </a:p>
            </p:txBody>
          </p:sp>
        </mc:Choice>
        <mc:Fallback>
          <p:sp>
            <p:nvSpPr>
              <p:cNvPr id="104455" name="Text Box 7">
                <a:extLst>
                  <a:ext uri="{FF2B5EF4-FFF2-40B4-BE49-F238E27FC236}">
                    <a16:creationId xmlns:a16="http://schemas.microsoft.com/office/drawing/2014/main" id="{DCAF5A41-FC53-42FC-9050-AC8D995C8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0369" y="3252728"/>
                <a:ext cx="7298793" cy="1623778"/>
              </a:xfrm>
              <a:prstGeom prst="rect">
                <a:avLst/>
              </a:prstGeom>
              <a:blipFill>
                <a:blip r:embed="rId3"/>
                <a:stretch>
                  <a:fillRect l="-1671" t="-4135" r="-585" b="-7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4456" name="Object 8">
            <a:extLst>
              <a:ext uri="{FF2B5EF4-FFF2-40B4-BE49-F238E27FC236}">
                <a16:creationId xmlns:a16="http://schemas.microsoft.com/office/drawing/2014/main" id="{75DAA7E1-1825-4E35-8DDC-BB251FBAFC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053512"/>
              </p:ext>
            </p:extLst>
          </p:nvPr>
        </p:nvGraphicFramePr>
        <p:xfrm>
          <a:off x="2944812" y="2617728"/>
          <a:ext cx="272573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Rovnica" r:id="rId4" imgW="927000" imgH="215640" progId="Equation.3">
                  <p:embed/>
                </p:oleObj>
              </mc:Choice>
              <mc:Fallback>
                <p:oleObj name="Rovnica" r:id="rId4" imgW="92700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12" y="2617728"/>
                        <a:ext cx="2725738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02C4085A-B872-4379-9432-41AEFC93F803}"/>
              </a:ext>
            </a:extLst>
          </p:cNvPr>
          <p:cNvSpPr txBox="1"/>
          <p:nvPr/>
        </p:nvSpPr>
        <p:spPr>
          <a:xfrm>
            <a:off x="443345" y="81428"/>
            <a:ext cx="3666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Zapiš si do sešitu: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4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4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4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04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04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044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044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04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04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04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044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 uiExpand="1" build="p"/>
      <p:bldP spid="104453" grpId="0" uiExpand="1" build="p"/>
      <p:bldP spid="104455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4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4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Office PowerPoint</Application>
  <PresentationFormat>Předvádění na obrazovce (4:3)</PresentationFormat>
  <Paragraphs>49</Paragraphs>
  <Slides>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8</vt:i4>
      </vt:variant>
    </vt:vector>
  </HeadingPairs>
  <TitlesOfParts>
    <vt:vector size="16" baseType="lpstr">
      <vt:lpstr>Arial</vt:lpstr>
      <vt:lpstr>Cambria Math</vt:lpstr>
      <vt:lpstr>Symbol</vt:lpstr>
      <vt:lpstr>Times New Roman</vt:lpstr>
      <vt:lpstr>Default Design</vt:lpstr>
      <vt:lpstr>Slide</vt:lpstr>
      <vt:lpstr>Rovnica</vt:lpstr>
      <vt:lpstr>Klip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Tepelná výměna</dc:title>
  <dc:subject>Fyzika</dc:subject>
  <dc:creator>Jaroslav Vrba</dc:creator>
  <cp:lastModifiedBy>Vrba Jaroslav</cp:lastModifiedBy>
  <cp:revision>512</cp:revision>
  <dcterms:created xsi:type="dcterms:W3CDTF">1998-09-16T05:24:54Z</dcterms:created>
  <dcterms:modified xsi:type="dcterms:W3CDTF">2021-12-05T11:20:38Z</dcterms:modified>
</cp:coreProperties>
</file>