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2" r:id="rId2"/>
    <p:sldId id="352" r:id="rId3"/>
    <p:sldId id="353" r:id="rId4"/>
    <p:sldId id="354" r:id="rId5"/>
    <p:sldId id="356" r:id="rId6"/>
    <p:sldId id="355" r:id="rId7"/>
    <p:sldId id="358" r:id="rId8"/>
    <p:sldId id="360" r:id="rId9"/>
    <p:sldId id="359" r:id="rId10"/>
    <p:sldId id="357" r:id="rId11"/>
    <p:sldId id="362" r:id="rId12"/>
  </p:sldIdLst>
  <p:sldSz cx="9144000" cy="6858000" type="screen4x3"/>
  <p:notesSz cx="6858000" cy="965835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FFFFCC"/>
    <a:srgbClr val="3399FF"/>
    <a:srgbClr val="FF0000"/>
    <a:srgbClr val="FFFF99"/>
    <a:srgbClr val="C0C0C0"/>
    <a:srgbClr val="1F3F5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EAEA384D-47EE-4946-BCBD-254495EDD0E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FC52FA21-82D9-46DF-B6E8-A72F6A6BA5F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040FC160-C827-42DD-BE45-74F2F31BEFF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8069" name="Rectangle 5">
            <a:extLst>
              <a:ext uri="{FF2B5EF4-FFF2-40B4-BE49-F238E27FC236}">
                <a16:creationId xmlns:a16="http://schemas.microsoft.com/office/drawing/2014/main" id="{5AFA3AA0-DDA7-4841-87B9-DF72867C1AF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E1E8AEA-7AA1-4478-8263-F773279C27C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FD62834-7C59-484E-B9CC-D35D7A7F703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BE45920-3C45-409B-8507-31188ED4B55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D3DF372-D50C-4DB8-8A60-4D2AD0D0853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4413" y="723900"/>
            <a:ext cx="4830762" cy="3622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AB4FB974-A897-4F8C-8067-75FD84B5DFE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587875"/>
            <a:ext cx="50292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/>
              <a:t>Klepnutím lze upravit styly předlohy textu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Třetí úroveň</a:t>
            </a:r>
          </a:p>
          <a:p>
            <a:pPr lvl="3"/>
            <a:r>
              <a:rPr lang="sk-SK" noProof="0"/>
              <a:t>Čtvrtá úroveň</a:t>
            </a:r>
          </a:p>
          <a:p>
            <a:pPr lvl="4"/>
            <a:r>
              <a:rPr lang="sk-SK" noProof="0"/>
              <a:t>Pátá úroveň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D429F14C-CD6B-4F03-8E28-0852B6AE38D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FCCB7EED-A0E5-4283-BE08-4A246EA31B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17575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034D5DE4-C4CB-445C-AEA6-5E140B7D5844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73724C-1EFC-46AC-8731-84B3799D76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48EE8A-331E-44CC-838C-AA1B1DAAA8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A996BA-2BF2-403E-8FDD-48E7F5BF27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27A366-4C9F-4107-A557-349EE595F3C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868114852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2375C2-B234-45FD-B419-4FA2D62527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BDB237-535F-4F2C-921E-BC51BCDB5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BD1F4C-3B82-4312-9F1C-DE5FDF4EAF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58F2B3-A39A-47F2-BA9C-4F8E4ED2A5E2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923585157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0718E0-5045-4B8F-919E-7A9FD55211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CB21BB-67E7-45F4-A2CD-1388D53340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F5B143-9468-4AE1-B3DE-48EBA9B721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D5C097-7B74-4E15-90C5-F6590985ADD4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800176986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0E74D8-2B51-4CB0-9CA7-9B22B30765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87799A-78C2-4190-8A14-0425F1793C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BF1433-14D9-4F48-8CDC-9923967FB1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DBDD74-4272-4F8B-8783-446FD6EB370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4182723283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466D86-DAD3-4406-A6C8-D807751951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1E25DE-CA98-41E7-81EB-1CBB80910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84F5DE-1CA5-43B3-877E-DA9C5C96B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04B00F-9D50-4282-B60E-BBC991F3B4C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763197564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49A463-E7EB-4BC5-A5FD-B1CA848E8E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DD6F32-0CCE-4676-A0DB-B43CBF0E8E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6F9201-61FD-4459-9616-9557919235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3A10E1-8F55-40B9-A708-BAA91256EDA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841275870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28040B7-4C74-440B-971A-3349406563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60CD83-09F9-40A5-BA40-4A51D16C6F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C715EF-A5F4-45F3-94DA-335719082F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3A4B80-3A54-4C10-A76D-1B190F0870B2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86310786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FF48B8-A175-4022-B6E9-9AE38658DA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8781014-C7E4-4C18-9B8E-E994A61FC6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8FB0E1-F0FE-42F1-9840-2C17086CB5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DE98D3-F4A1-4063-A9C5-9F158C34808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513583284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1284820-3EBD-4C2E-984D-4CA3AAB788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4B05027-1A17-4821-8F02-410439BAA0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31D8196-0463-4017-95B8-CFB09A20FE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313FBF-5E45-4CCF-BAA6-71612DB236C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107783067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EDBF10-D531-4D4C-9BF7-C53ACA146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B6B3DA-B6A5-4D1B-A6F5-5B6AFB91E8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B6E48A-564F-47AA-853F-232454B0A3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87C9DC-97F4-4102-9ABF-AAAD6C0A2672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765657168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876D39-A4CC-4B19-A0CC-FB9F1C3F23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ABB764-4A1F-403D-BAFD-05A98B9C34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B7C117-E4B7-4B0A-8A87-E431F3C3C8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BBD3A8-8F93-402B-A576-0B83401A572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789219406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6D369EA-DEA1-438F-9DBA-FA0A8F264D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5D69FE7-4CDF-4B0A-A234-ECEFB5D5F6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/>
              <a:t>Klepnutím lze upravit styly předlohy textu</a:t>
            </a:r>
          </a:p>
          <a:p>
            <a:pPr lvl="1"/>
            <a:r>
              <a:rPr lang="sk-SK" altLang="cs-CZ"/>
              <a:t>Druhá úroveň</a:t>
            </a:r>
          </a:p>
          <a:p>
            <a:pPr lvl="2"/>
            <a:r>
              <a:rPr lang="sk-SK" altLang="cs-CZ"/>
              <a:t>Třetí úroveň</a:t>
            </a:r>
          </a:p>
          <a:p>
            <a:pPr lvl="3"/>
            <a:r>
              <a:rPr lang="sk-SK" altLang="cs-CZ"/>
              <a:t>Čtvrtá úroveň</a:t>
            </a:r>
          </a:p>
          <a:p>
            <a:pPr lvl="4"/>
            <a:r>
              <a:rPr lang="sk-SK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B6DFE5E-0907-4571-9BC5-92D0C0F976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57230B9-1603-45D6-A7BA-6F6D8D648F7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0ADDEDA-D138-463B-8877-5DFF291FCA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8B9B9504-F5EA-4BB3-A9B1-7C3B9AF6B77A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032">
            <a:extLst>
              <a:ext uri="{FF2B5EF4-FFF2-40B4-BE49-F238E27FC236}">
                <a16:creationId xmlns:a16="http://schemas.microsoft.com/office/drawing/2014/main" id="{DEB747E3-7764-4AAB-A9E8-999AD6E95A6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77338" cy="6896100"/>
            <a:chOff x="0" y="0"/>
            <a:chExt cx="5759" cy="4320"/>
          </a:xfrm>
        </p:grpSpPr>
        <p:graphicFrame>
          <p:nvGraphicFramePr>
            <p:cNvPr id="15363" name="Object 1026">
              <a:extLst>
                <a:ext uri="{FF2B5EF4-FFF2-40B4-BE49-F238E27FC236}">
                  <a16:creationId xmlns:a16="http://schemas.microsoft.com/office/drawing/2014/main" id="{3F1C0751-B566-45A9-B584-8A315D6CEF8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3292723"/>
                </p:ext>
              </p:extLst>
            </p:nvPr>
          </p:nvGraphicFramePr>
          <p:xfrm>
            <a:off x="0" y="0"/>
            <a:ext cx="5759" cy="4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Slide" r:id="rId3" imgW="8013187" imgH="6010906" progId="PowerPoint.Slide.8">
                    <p:embed/>
                  </p:oleObj>
                </mc:Choice>
                <mc:Fallback>
                  <p:oleObj name="Slide" r:id="rId3" imgW="8013187" imgH="6010906" progId="PowerPoint.Slide.8">
                    <p:embed/>
                    <p:pic>
                      <p:nvPicPr>
                        <p:cNvPr id="0" name="Object 102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5759" cy="4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64" name="Text Box 1030">
              <a:extLst>
                <a:ext uri="{FF2B5EF4-FFF2-40B4-BE49-F238E27FC236}">
                  <a16:creationId xmlns:a16="http://schemas.microsoft.com/office/drawing/2014/main" id="{9ACC71E3-5180-4C6A-A1DA-62A8B2CB1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" y="3873"/>
              <a:ext cx="115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cs-CZ" altLang="cs-CZ" sz="2400" b="0"/>
            </a:p>
          </p:txBody>
        </p:sp>
      </p:grp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PT - Šíření tepla prouděním a zářením PowerPoint Presentation - ID:2829417">
            <a:extLst>
              <a:ext uri="{FF2B5EF4-FFF2-40B4-BE49-F238E27FC236}">
                <a16:creationId xmlns:a16="http://schemas.microsoft.com/office/drawing/2014/main" id="{42F42FFD-73E6-46B9-AFDF-4DE31F212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1856" cy="681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376884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BDE0F89-6E92-47A8-9A38-DC5112ACAF3E}"/>
              </a:ext>
            </a:extLst>
          </p:cNvPr>
          <p:cNvSpPr txBox="1"/>
          <p:nvPr/>
        </p:nvSpPr>
        <p:spPr>
          <a:xfrm>
            <a:off x="440267" y="660400"/>
            <a:ext cx="84328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300" dirty="0"/>
              <a:t>Otázky:</a:t>
            </a:r>
          </a:p>
          <a:p>
            <a:pPr marL="457200" indent="-457200">
              <a:buAutoNum type="arabicPeriod"/>
            </a:pPr>
            <a:r>
              <a:rPr lang="cs-CZ" sz="2000" dirty="0"/>
              <a:t>Jaké jsou tři způsoby šíření tepla?</a:t>
            </a:r>
          </a:p>
          <a:p>
            <a:pPr marL="457200" indent="-457200">
              <a:buAutoNum type="arabicPeriod"/>
            </a:pPr>
            <a:r>
              <a:rPr lang="cs-CZ" sz="2000" dirty="0"/>
              <a:t>Kdy začne v tělese probíhat vedení tepla jak dlouho bude probíhat?</a:t>
            </a:r>
          </a:p>
          <a:p>
            <a:pPr marL="457200" indent="-457200">
              <a:buAutoNum type="arabicPeriod"/>
            </a:pPr>
            <a:r>
              <a:rPr lang="cs-CZ" sz="2000" dirty="0"/>
              <a:t>Co jsou to tepelné vodiče?</a:t>
            </a:r>
          </a:p>
          <a:p>
            <a:pPr marL="457200" indent="-457200">
              <a:buAutoNum type="arabicPeriod"/>
            </a:pPr>
            <a:r>
              <a:rPr lang="cs-CZ" sz="2000" dirty="0"/>
              <a:t>Uveď příklad dobrého tepelného vodiče.</a:t>
            </a:r>
          </a:p>
          <a:p>
            <a:pPr marL="457200" indent="-457200">
              <a:buAutoNum type="arabicPeriod"/>
            </a:pPr>
            <a:r>
              <a:rPr lang="cs-CZ" sz="2000" dirty="0"/>
              <a:t>Uveď příklad špatného tepelného vodiče.</a:t>
            </a:r>
          </a:p>
          <a:p>
            <a:pPr marL="457200" indent="-457200">
              <a:buAutoNum type="arabicPeriod"/>
            </a:pPr>
            <a:r>
              <a:rPr lang="cs-CZ" sz="2000" dirty="0"/>
              <a:t>Jakou vlastnost mají tepelné izolanty.</a:t>
            </a:r>
          </a:p>
          <a:p>
            <a:pPr marL="457200" indent="-457200">
              <a:buAutoNum type="arabicPeriod"/>
            </a:pPr>
            <a:r>
              <a:rPr lang="cs-CZ" sz="2000" dirty="0"/>
              <a:t>Který izolant je nejlepší?</a:t>
            </a:r>
          </a:p>
          <a:p>
            <a:pPr marL="457200" indent="-457200">
              <a:buAutoNum type="arabicPeriod"/>
            </a:pPr>
            <a:r>
              <a:rPr lang="cs-CZ" sz="2000" dirty="0"/>
              <a:t>Uveď příklad dobrých izolantů.</a:t>
            </a:r>
          </a:p>
          <a:p>
            <a:pPr marL="457200" indent="-457200">
              <a:buAutoNum type="arabicPeriod"/>
            </a:pPr>
            <a:r>
              <a:rPr lang="cs-CZ" sz="2000" dirty="0"/>
              <a:t>U kterých látek dochází k proudění tepla?</a:t>
            </a:r>
          </a:p>
          <a:p>
            <a:pPr marL="457200" indent="-457200">
              <a:buAutoNum type="arabicPeriod"/>
            </a:pPr>
            <a:r>
              <a:rPr lang="cs-CZ" sz="2000" dirty="0"/>
              <a:t>Co se děje s ohřívanou látkou při proudění tepla?</a:t>
            </a:r>
          </a:p>
          <a:p>
            <a:pPr marL="457200" indent="-457200">
              <a:buAutoNum type="arabicPeriod"/>
            </a:pPr>
            <a:r>
              <a:rPr lang="cs-CZ" sz="2000" dirty="0"/>
              <a:t>Co je to tepelné záření?</a:t>
            </a:r>
          </a:p>
          <a:p>
            <a:pPr marL="457200" indent="-457200">
              <a:buAutoNum type="arabicPeriod"/>
            </a:pPr>
            <a:r>
              <a:rPr lang="cs-CZ" sz="2000" dirty="0"/>
              <a:t>Jaké vlastnosti má tepelné záření?</a:t>
            </a:r>
          </a:p>
        </p:txBody>
      </p:sp>
    </p:spTree>
    <p:extLst>
      <p:ext uri="{BB962C8B-B14F-4D97-AF65-F5344CB8AC3E}">
        <p14:creationId xmlns:p14="http://schemas.microsoft.com/office/powerpoint/2010/main" val="420348414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762A34E-3DF1-4742-BC05-BF6E50337B0F}"/>
              </a:ext>
            </a:extLst>
          </p:cNvPr>
          <p:cNvSpPr txBox="1"/>
          <p:nvPr/>
        </p:nvSpPr>
        <p:spPr>
          <a:xfrm>
            <a:off x="643631" y="643633"/>
            <a:ext cx="78567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Teplo se může šířit třemi způsoby:</a:t>
            </a:r>
          </a:p>
          <a:p>
            <a:pPr marL="514350" indent="-514350">
              <a:buAutoNum type="arabicPeriod"/>
            </a:pPr>
            <a:r>
              <a:rPr lang="cs-CZ" sz="3200" dirty="0"/>
              <a:t>Vedením</a:t>
            </a:r>
          </a:p>
          <a:p>
            <a:pPr marL="514350" indent="-514350">
              <a:buAutoNum type="arabicPeriod"/>
            </a:pPr>
            <a:r>
              <a:rPr lang="cs-CZ" sz="3200" dirty="0"/>
              <a:t>Prouděním</a:t>
            </a:r>
          </a:p>
          <a:p>
            <a:pPr marL="514350" indent="-514350">
              <a:buAutoNum type="arabicPeriod"/>
            </a:pPr>
            <a:r>
              <a:rPr lang="cs-CZ" sz="3200" dirty="0"/>
              <a:t>Sáláním (zářením)</a:t>
            </a:r>
          </a:p>
        </p:txBody>
      </p:sp>
      <p:pic>
        <p:nvPicPr>
          <p:cNvPr id="2050" name="Picture 2" descr="Teorie přenosu tepla - deskové výměníky | ESL a.s.">
            <a:extLst>
              <a:ext uri="{FF2B5EF4-FFF2-40B4-BE49-F238E27FC236}">
                <a16:creationId xmlns:a16="http://schemas.microsoft.com/office/drawing/2014/main" id="{CF2631B1-A6CE-4DB1-914A-99C7F39B3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744" y="2858610"/>
            <a:ext cx="4569255" cy="343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B298E80-DDE8-48FD-90F4-3CAF3EBFD58C}"/>
              </a:ext>
            </a:extLst>
          </p:cNvPr>
          <p:cNvSpPr txBox="1"/>
          <p:nvPr/>
        </p:nvSpPr>
        <p:spPr>
          <a:xfrm>
            <a:off x="830243" y="228183"/>
            <a:ext cx="3284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Zapiš si do sešitu:</a:t>
            </a:r>
          </a:p>
        </p:txBody>
      </p:sp>
    </p:spTree>
    <p:extLst>
      <p:ext uri="{BB962C8B-B14F-4D97-AF65-F5344CB8AC3E}">
        <p14:creationId xmlns:p14="http://schemas.microsoft.com/office/powerpoint/2010/main" val="119266467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D87E9AD-3E8A-41D4-9E76-CB0F457D0D3B}"/>
              </a:ext>
            </a:extLst>
          </p:cNvPr>
          <p:cNvSpPr txBox="1"/>
          <p:nvPr/>
        </p:nvSpPr>
        <p:spPr>
          <a:xfrm>
            <a:off x="772357" y="692458"/>
            <a:ext cx="757265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cs-CZ" sz="3300" dirty="0"/>
              <a:t>Vedení tepla</a:t>
            </a:r>
          </a:p>
          <a:p>
            <a:pPr marL="457200" indent="-457200">
              <a:buFontTx/>
              <a:buChar char="-"/>
            </a:pPr>
            <a:r>
              <a:rPr lang="cs-CZ" sz="3300" dirty="0"/>
              <a:t>nastane tehdy, je-li teplota v různých částech tělesa různá</a:t>
            </a:r>
          </a:p>
          <a:p>
            <a:pPr marL="457200" indent="-457200">
              <a:buFontTx/>
              <a:buChar char="-"/>
            </a:pPr>
            <a:r>
              <a:rPr lang="cs-CZ" sz="3300" dirty="0"/>
              <a:t>částice v teplejším místě předávají část energie částicím v chladnějším místě</a:t>
            </a:r>
          </a:p>
          <a:p>
            <a:pPr marL="457200" indent="-457200">
              <a:buFontTx/>
              <a:buChar char="-"/>
            </a:pPr>
            <a:r>
              <a:rPr lang="cs-CZ" sz="3300" dirty="0"/>
              <a:t>teplo se šíří postupně celým tělesem až do vyrovnání teplot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A8196B7-FE89-4A14-9344-9FCE3D0E6735}"/>
              </a:ext>
            </a:extLst>
          </p:cNvPr>
          <p:cNvSpPr txBox="1"/>
          <p:nvPr/>
        </p:nvSpPr>
        <p:spPr>
          <a:xfrm>
            <a:off x="830243" y="228183"/>
            <a:ext cx="3284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Zapiš si do sešitu:</a:t>
            </a:r>
          </a:p>
        </p:txBody>
      </p:sp>
    </p:spTree>
    <p:extLst>
      <p:ext uri="{BB962C8B-B14F-4D97-AF65-F5344CB8AC3E}">
        <p14:creationId xmlns:p14="http://schemas.microsoft.com/office/powerpoint/2010/main" val="83474153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8D99AE3-C3CE-4091-B2AA-4D57D1A567FD}"/>
              </a:ext>
            </a:extLst>
          </p:cNvPr>
          <p:cNvSpPr txBox="1"/>
          <p:nvPr/>
        </p:nvSpPr>
        <p:spPr>
          <a:xfrm>
            <a:off x="309250" y="545018"/>
            <a:ext cx="77679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300" dirty="0"/>
              <a:t>Tepelné vodiče vedou dobře teplo.</a:t>
            </a:r>
          </a:p>
          <a:p>
            <a:endParaRPr lang="cs-CZ" sz="3300" dirty="0"/>
          </a:p>
        </p:txBody>
      </p:sp>
      <p:pic>
        <p:nvPicPr>
          <p:cNvPr id="1028" name="Picture 4" descr="MĚDĚNÉ NÁDOBÍ | luxusní měděný hrnec 14 cm hluboký Reserve i na indukci |  VELKOOBCHOD TITANOVÉ NEREZOVÉ MĚDĚNÉ NÁDOBÍ S DOPRAVOU ZDARMA">
            <a:extLst>
              <a:ext uri="{FF2B5EF4-FFF2-40B4-BE49-F238E27FC236}">
                <a16:creationId xmlns:a16="http://schemas.microsoft.com/office/drawing/2014/main" id="{45C432D6-00FA-4AF9-A6FA-182F8AE1C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38" y="2378383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skový radiátor Stelrad Reno Compact 33 (550 x 1600 mm) | Stavebniny DEK">
            <a:extLst>
              <a:ext uri="{FF2B5EF4-FFF2-40B4-BE49-F238E27FC236}">
                <a16:creationId xmlns:a16="http://schemas.microsoft.com/office/drawing/2014/main" id="{752252C2-712C-4403-8CCD-109FB61F5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526" y="2278091"/>
            <a:ext cx="1614768" cy="161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77B0213-6D56-4A88-A62D-AF0A7FDF60CE}"/>
              </a:ext>
            </a:extLst>
          </p:cNvPr>
          <p:cNvSpPr txBox="1"/>
          <p:nvPr/>
        </p:nvSpPr>
        <p:spPr>
          <a:xfrm>
            <a:off x="332240" y="1677926"/>
            <a:ext cx="68180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300" dirty="0"/>
              <a:t>Dobrými vodiči tepla jsou kovy</a:t>
            </a:r>
          </a:p>
        </p:txBody>
      </p:sp>
      <p:pic>
        <p:nvPicPr>
          <p:cNvPr id="1032" name="Picture 8" descr="sklenice boston 260 ml od 36 Kč | Zboží.cz">
            <a:extLst>
              <a:ext uri="{FF2B5EF4-FFF2-40B4-BE49-F238E27FC236}">
                <a16:creationId xmlns:a16="http://schemas.microsoft.com/office/drawing/2014/main" id="{2639A093-73EE-4761-BA10-8CEEB3451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51" y="4754195"/>
            <a:ext cx="980809" cy="15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CC0BEDF-07BF-4658-A3B3-3C72A118A246}"/>
              </a:ext>
            </a:extLst>
          </p:cNvPr>
          <p:cNvSpPr txBox="1"/>
          <p:nvPr/>
        </p:nvSpPr>
        <p:spPr>
          <a:xfrm>
            <a:off x="146482" y="3993151"/>
            <a:ext cx="88510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300" dirty="0"/>
              <a:t>Špatný vodič tepla je sklo, porcelán, dřevo, plast</a:t>
            </a:r>
          </a:p>
        </p:txBody>
      </p:sp>
      <p:pic>
        <p:nvPicPr>
          <p:cNvPr id="1034" name="Picture 10" descr="Porcelán a sklo – HOTEL PRAHA - Muzeum Prahy">
            <a:extLst>
              <a:ext uri="{FF2B5EF4-FFF2-40B4-BE49-F238E27FC236}">
                <a16:creationId xmlns:a16="http://schemas.microsoft.com/office/drawing/2014/main" id="{EA6FA26F-CAB5-4A12-91CD-35574F416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372" y="4733889"/>
            <a:ext cx="2066859" cy="155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řevěné prkénko z olivovníku | Outfit4Events">
            <a:extLst>
              <a:ext uri="{FF2B5EF4-FFF2-40B4-BE49-F238E27FC236}">
                <a16:creationId xmlns:a16="http://schemas.microsoft.com/office/drawing/2014/main" id="{B8A31680-9F92-430C-8362-8217FDC62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143" y="4774501"/>
            <a:ext cx="1533875" cy="15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itanová pánev 28 cm x 7 cm s odnímatelnou rukojetí">
            <a:extLst>
              <a:ext uri="{FF2B5EF4-FFF2-40B4-BE49-F238E27FC236}">
                <a16:creationId xmlns:a16="http://schemas.microsoft.com/office/drawing/2014/main" id="{14A4C271-A178-4F14-98E3-51217E27D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288" y="4593315"/>
            <a:ext cx="1715061" cy="171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797F790C-06C5-45D7-8FC0-27F263BE02AC}"/>
              </a:ext>
            </a:extLst>
          </p:cNvPr>
          <p:cNvSpPr txBox="1"/>
          <p:nvPr/>
        </p:nvSpPr>
        <p:spPr>
          <a:xfrm>
            <a:off x="830243" y="228183"/>
            <a:ext cx="3284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Zapiš si do sešitu:</a:t>
            </a:r>
          </a:p>
        </p:txBody>
      </p:sp>
    </p:spTree>
    <p:extLst>
      <p:ext uri="{BB962C8B-B14F-4D97-AF65-F5344CB8AC3E}">
        <p14:creationId xmlns:p14="http://schemas.microsoft.com/office/powerpoint/2010/main" val="304087537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8D99AE3-C3CE-4091-B2AA-4D57D1A567FD}"/>
              </a:ext>
            </a:extLst>
          </p:cNvPr>
          <p:cNvSpPr txBox="1"/>
          <p:nvPr/>
        </p:nvSpPr>
        <p:spPr>
          <a:xfrm>
            <a:off x="309250" y="545018"/>
            <a:ext cx="77679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300" dirty="0"/>
              <a:t>Tepelné izolanty nevedou teplo.</a:t>
            </a:r>
          </a:p>
          <a:p>
            <a:endParaRPr lang="cs-CZ" sz="33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77B0213-6D56-4A88-A62D-AF0A7FDF60CE}"/>
              </a:ext>
            </a:extLst>
          </p:cNvPr>
          <p:cNvSpPr txBox="1"/>
          <p:nvPr/>
        </p:nvSpPr>
        <p:spPr>
          <a:xfrm>
            <a:off x="309250" y="1179794"/>
            <a:ext cx="85454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300" dirty="0"/>
              <a:t>Nejlepší izolant tepla je vakuum.</a:t>
            </a:r>
          </a:p>
          <a:p>
            <a:r>
              <a:rPr lang="cs-CZ" sz="3300" dirty="0"/>
              <a:t>Podobné vlastnosti má tenká vrstva vzduchu.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CC0BEDF-07BF-4658-A3B3-3C72A118A246}"/>
              </a:ext>
            </a:extLst>
          </p:cNvPr>
          <p:cNvSpPr txBox="1"/>
          <p:nvPr/>
        </p:nvSpPr>
        <p:spPr>
          <a:xfrm>
            <a:off x="199434" y="3815596"/>
            <a:ext cx="88510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300" dirty="0"/>
              <a:t>Dobrými izolanty jsou pórovité materiály obsahující vzduchové bublinky.</a:t>
            </a:r>
          </a:p>
        </p:txBody>
      </p:sp>
      <p:pic>
        <p:nvPicPr>
          <p:cNvPr id="3074" name="Picture 2" descr="Vakuová skla do oken a jejich cena?">
            <a:extLst>
              <a:ext uri="{FF2B5EF4-FFF2-40B4-BE49-F238E27FC236}">
                <a16:creationId xmlns:a16="http://schemas.microsoft.com/office/drawing/2014/main" id="{7E81357A-A600-46BF-B6C6-3ACD2C401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64" y="2287790"/>
            <a:ext cx="2175029" cy="168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ermoska Zulu Outdoor Vacuum Flask 0,75L | 4Camping.cz">
            <a:extLst>
              <a:ext uri="{FF2B5EF4-FFF2-40B4-BE49-F238E27FC236}">
                <a16:creationId xmlns:a16="http://schemas.microsoft.com/office/drawing/2014/main" id="{F159EDED-9E3E-4275-A812-52A5D2740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42" y="2325461"/>
            <a:ext cx="939344" cy="161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ublinková fólie 1x25m v Eshopu HORNBACH.cz">
            <a:extLst>
              <a:ext uri="{FF2B5EF4-FFF2-40B4-BE49-F238E27FC236}">
                <a16:creationId xmlns:a16="http://schemas.microsoft.com/office/drawing/2014/main" id="{64476870-E10F-4949-B27F-BDC0C607B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50" y="4923593"/>
            <a:ext cx="1736737" cy="138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orotherm 50 EKO+ Profi Dryfix - Eshop">
            <a:extLst>
              <a:ext uri="{FF2B5EF4-FFF2-40B4-BE49-F238E27FC236}">
                <a16:creationId xmlns:a16="http://schemas.microsoft.com/office/drawing/2014/main" id="{3DBCA8F2-699A-42C8-8AD5-32D30A786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939" y="4923592"/>
            <a:ext cx="1389390" cy="138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olystyrenové izolace - TZB-info">
            <a:extLst>
              <a:ext uri="{FF2B5EF4-FFF2-40B4-BE49-F238E27FC236}">
                <a16:creationId xmlns:a16="http://schemas.microsoft.com/office/drawing/2014/main" id="{7850FDC0-0DD3-4616-BD19-497F4C1A0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023" y="5307062"/>
            <a:ext cx="1517125" cy="100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ánská péřová bunda HANNAH TORID IMPERIAL BLUE">
            <a:extLst>
              <a:ext uri="{FF2B5EF4-FFF2-40B4-BE49-F238E27FC236}">
                <a16:creationId xmlns:a16="http://schemas.microsoft.com/office/drawing/2014/main" id="{579E329B-9EA1-4477-AAF2-747508113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047" y="4923592"/>
            <a:ext cx="1864014" cy="186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Medvěd lední (Ursus maritimus) - ChovZvířat.cz">
            <a:extLst>
              <a:ext uri="{FF2B5EF4-FFF2-40B4-BE49-F238E27FC236}">
                <a16:creationId xmlns:a16="http://schemas.microsoft.com/office/drawing/2014/main" id="{C35C026E-1F6D-43EB-AA34-DA6A38B28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961" y="5028693"/>
            <a:ext cx="1927640" cy="128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4E87BABE-9E8B-421C-9291-D1E7A94B4D1C}"/>
              </a:ext>
            </a:extLst>
          </p:cNvPr>
          <p:cNvSpPr txBox="1"/>
          <p:nvPr/>
        </p:nvSpPr>
        <p:spPr>
          <a:xfrm>
            <a:off x="830243" y="228183"/>
            <a:ext cx="3284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Zapiš si do sešitu:</a:t>
            </a:r>
          </a:p>
        </p:txBody>
      </p:sp>
    </p:spTree>
    <p:extLst>
      <p:ext uri="{BB962C8B-B14F-4D97-AF65-F5344CB8AC3E}">
        <p14:creationId xmlns:p14="http://schemas.microsoft.com/office/powerpoint/2010/main" val="328811554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440360D-010A-4DFF-BA27-7D48CC638DEA}"/>
              </a:ext>
            </a:extLst>
          </p:cNvPr>
          <p:cNvSpPr txBox="1"/>
          <p:nvPr/>
        </p:nvSpPr>
        <p:spPr>
          <a:xfrm>
            <a:off x="762821" y="796837"/>
            <a:ext cx="790704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300" dirty="0"/>
              <a:t>Proudění tepla</a:t>
            </a:r>
          </a:p>
          <a:p>
            <a:pPr marL="457200" indent="-457200">
              <a:buFontTx/>
              <a:buChar char="-"/>
            </a:pPr>
            <a:r>
              <a:rPr lang="cs-CZ" sz="3300" dirty="0"/>
              <a:t>probíhá pouze v kapalinách a plynech</a:t>
            </a:r>
          </a:p>
          <a:p>
            <a:pPr marL="457200" indent="-457200">
              <a:buFontTx/>
              <a:buChar char="-"/>
            </a:pPr>
            <a:r>
              <a:rPr lang="cs-CZ" sz="3300" dirty="0"/>
              <a:t>látka se musí zahřívat zespoda</a:t>
            </a:r>
          </a:p>
          <a:p>
            <a:pPr marL="457200" indent="-457200">
              <a:buFontTx/>
              <a:buChar char="-"/>
            </a:pPr>
            <a:r>
              <a:rPr lang="cs-CZ" sz="3300" dirty="0"/>
              <a:t>zahřátá látka zvětší svůj objem, tím se zmenší její hustota a stoupá vzhůru</a:t>
            </a:r>
          </a:p>
          <a:p>
            <a:pPr marL="457200" indent="-457200">
              <a:buFontTx/>
              <a:buChar char="-"/>
            </a:pPr>
            <a:r>
              <a:rPr lang="cs-CZ" sz="3300" dirty="0"/>
              <a:t>na její místo se dostává chladnější látka</a:t>
            </a:r>
          </a:p>
          <a:p>
            <a:endParaRPr lang="cs-CZ" sz="3300" dirty="0"/>
          </a:p>
        </p:txBody>
      </p:sp>
      <p:pic>
        <p:nvPicPr>
          <p:cNvPr id="4098" name="Picture 2" descr="Místní větry - bríza | Teorie | Aktuality o počasí | Počasícz.cz">
            <a:extLst>
              <a:ext uri="{FF2B5EF4-FFF2-40B4-BE49-F238E27FC236}">
                <a16:creationId xmlns:a16="http://schemas.microsoft.com/office/drawing/2014/main" id="{F5F8DB6A-EEC6-4003-9A65-29C858DF9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3" y="3932237"/>
            <a:ext cx="5755553" cy="199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řenos tepla prouděním">
            <a:extLst>
              <a:ext uri="{FF2B5EF4-FFF2-40B4-BE49-F238E27FC236}">
                <a16:creationId xmlns:a16="http://schemas.microsoft.com/office/drawing/2014/main" id="{48CBCB1F-C221-4845-BC4E-66360E75F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891" y="3932237"/>
            <a:ext cx="2895140" cy="199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1E87696-5153-4BF2-A0AB-358632E4EFD5}"/>
              </a:ext>
            </a:extLst>
          </p:cNvPr>
          <p:cNvSpPr txBox="1"/>
          <p:nvPr/>
        </p:nvSpPr>
        <p:spPr>
          <a:xfrm>
            <a:off x="830243" y="228183"/>
            <a:ext cx="3284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Zapiš si do sešitu:</a:t>
            </a:r>
          </a:p>
        </p:txBody>
      </p:sp>
    </p:spTree>
    <p:extLst>
      <p:ext uri="{BB962C8B-B14F-4D97-AF65-F5344CB8AC3E}">
        <p14:creationId xmlns:p14="http://schemas.microsoft.com/office/powerpoint/2010/main" val="207881613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BDE0F89-6E92-47A8-9A38-DC5112ACAF3E}"/>
              </a:ext>
            </a:extLst>
          </p:cNvPr>
          <p:cNvSpPr txBox="1"/>
          <p:nvPr/>
        </p:nvSpPr>
        <p:spPr>
          <a:xfrm>
            <a:off x="440267" y="660400"/>
            <a:ext cx="84328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300" dirty="0"/>
              <a:t>3. Tepelné záření</a:t>
            </a:r>
          </a:p>
          <a:p>
            <a:r>
              <a:rPr lang="cs-CZ" sz="3300" dirty="0"/>
              <a:t>- žhavá zářící tělesa vyzařují tepelné a světelné záření</a:t>
            </a:r>
          </a:p>
          <a:p>
            <a:pPr marL="457200" indent="-457200">
              <a:buFontTx/>
              <a:buChar char="-"/>
            </a:pPr>
            <a:r>
              <a:rPr lang="cs-CZ" sz="3300" dirty="0"/>
              <a:t>horká nezářící tělesa vyzařují pouze tepelné záření (sálají)</a:t>
            </a:r>
          </a:p>
          <a:p>
            <a:pPr marL="457200" indent="-457200">
              <a:buFontTx/>
              <a:buChar char="-"/>
            </a:pPr>
            <a:r>
              <a:rPr lang="cs-CZ" sz="3300" dirty="0"/>
              <a:t>tepelné záření je druh elektromagnetického záření – infračervené záření (IR)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1A2A527-6F8A-4FBA-B16C-39519F944E57}"/>
              </a:ext>
            </a:extLst>
          </p:cNvPr>
          <p:cNvSpPr txBox="1"/>
          <p:nvPr/>
        </p:nvSpPr>
        <p:spPr>
          <a:xfrm>
            <a:off x="830243" y="228183"/>
            <a:ext cx="3284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Zapiš si do sešitu:</a:t>
            </a:r>
          </a:p>
        </p:txBody>
      </p:sp>
    </p:spTree>
    <p:extLst>
      <p:ext uri="{BB962C8B-B14F-4D97-AF65-F5344CB8AC3E}">
        <p14:creationId xmlns:p14="http://schemas.microsoft.com/office/powerpoint/2010/main" val="61750984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BDE0F89-6E92-47A8-9A38-DC5112ACAF3E}"/>
              </a:ext>
            </a:extLst>
          </p:cNvPr>
          <p:cNvSpPr txBox="1"/>
          <p:nvPr/>
        </p:nvSpPr>
        <p:spPr>
          <a:xfrm>
            <a:off x="440267" y="660400"/>
            <a:ext cx="8432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300" dirty="0"/>
              <a:t>Vlastnosti tepelného záření</a:t>
            </a:r>
          </a:p>
          <a:p>
            <a:r>
              <a:rPr lang="cs-CZ" sz="3300" dirty="0"/>
              <a:t>-  pohlcením tepelného záření se těleso zahřívá</a:t>
            </a:r>
          </a:p>
          <a:p>
            <a:pPr marL="457200" indent="-457200">
              <a:buFontTx/>
              <a:buChar char="-"/>
            </a:pPr>
            <a:r>
              <a:rPr lang="cs-CZ" sz="3300" dirty="0"/>
              <a:t>tělesa s tmavým, matným a hrubým povrchem ho dobře pohlcují</a:t>
            </a:r>
          </a:p>
          <a:p>
            <a:pPr marL="457200" indent="-457200">
              <a:buFontTx/>
              <a:buChar char="-"/>
            </a:pPr>
            <a:r>
              <a:rPr lang="cs-CZ" sz="3300" dirty="0"/>
              <a:t>tělesa se světlým, lesklým a hladkým povrchem ho špatně pohlcují</a:t>
            </a:r>
          </a:p>
          <a:p>
            <a:pPr marL="457200" indent="-457200">
              <a:buFontTx/>
              <a:buChar char="-"/>
            </a:pPr>
            <a:r>
              <a:rPr lang="cs-CZ" sz="3300" dirty="0"/>
              <a:t>má podobné vlastnosti jako světlo: prochází vakuem, šíří se přímočaře</a:t>
            </a:r>
          </a:p>
          <a:p>
            <a:pPr marL="457200" indent="-457200">
              <a:buFontTx/>
              <a:buChar char="-"/>
            </a:pPr>
            <a:endParaRPr lang="cs-CZ" sz="33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F842A53-501C-406A-BE0E-1956B18E2DDF}"/>
              </a:ext>
            </a:extLst>
          </p:cNvPr>
          <p:cNvSpPr txBox="1"/>
          <p:nvPr/>
        </p:nvSpPr>
        <p:spPr>
          <a:xfrm>
            <a:off x="830243" y="228183"/>
            <a:ext cx="3284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Zapiš si do sešitu:</a:t>
            </a:r>
          </a:p>
        </p:txBody>
      </p:sp>
    </p:spTree>
    <p:extLst>
      <p:ext uri="{BB962C8B-B14F-4D97-AF65-F5344CB8AC3E}">
        <p14:creationId xmlns:p14="http://schemas.microsoft.com/office/powerpoint/2010/main" val="307807090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27A4357-E3BC-42AE-B1BB-208ED8C75CB4}"/>
              </a:ext>
            </a:extLst>
          </p:cNvPr>
          <p:cNvSpPr txBox="1"/>
          <p:nvPr/>
        </p:nvSpPr>
        <p:spPr>
          <a:xfrm>
            <a:off x="559293" y="692458"/>
            <a:ext cx="77945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300" dirty="0"/>
              <a:t>Příklady tepelného záření:</a:t>
            </a:r>
          </a:p>
        </p:txBody>
      </p:sp>
      <p:pic>
        <p:nvPicPr>
          <p:cNvPr id="6146" name="Picture 2" descr="Slunce může psoriatikům pomáhat i škodit | uLékaře.cz">
            <a:extLst>
              <a:ext uri="{FF2B5EF4-FFF2-40B4-BE49-F238E27FC236}">
                <a16:creationId xmlns:a16="http://schemas.microsoft.com/office/drawing/2014/main" id="{16F11813-E75E-411E-8B83-C62EAD6C0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90" y="1423202"/>
            <a:ext cx="2327429" cy="174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yplatí se elektrický přímotop? - Super-Bydlení.cz">
            <a:extLst>
              <a:ext uri="{FF2B5EF4-FFF2-40B4-BE49-F238E27FC236}">
                <a16:creationId xmlns:a16="http://schemas.microsoft.com/office/drawing/2014/main" id="{0785AF90-1470-4E8E-B5C8-6BFD6B902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983" y="1168335"/>
            <a:ext cx="1815940" cy="270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Na Měsíci je voda, oznámila NASA. Je klíčová pro návrat lidí na jeho  povrch, mise začne už příští rok | Hospodářské noviny (iHNed.cz)">
            <a:extLst>
              <a:ext uri="{FF2B5EF4-FFF2-40B4-BE49-F238E27FC236}">
                <a16:creationId xmlns:a16="http://schemas.microsoft.com/office/drawing/2014/main" id="{28D8E06B-494D-4F66-AD6F-E3CC6D47A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90" y="3689227"/>
            <a:ext cx="5202315" cy="292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25139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4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4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332</Words>
  <Application>Microsoft Office PowerPoint</Application>
  <PresentationFormat>Předvádění na obrazovce (4:3)</PresentationFormat>
  <Paragraphs>50</Paragraphs>
  <Slides>11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Times New Roman</vt:lpstr>
      <vt:lpstr>Default Design</vt:lpstr>
      <vt:lpstr>Slide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ZŠ Horšovský Týn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Kalorimetr</dc:title>
  <dc:subject>fyzika</dc:subject>
  <dc:creator>upravil a přeložil Jaroslav Vrba</dc:creator>
  <cp:lastModifiedBy>Vrba Jaroslav</cp:lastModifiedBy>
  <cp:revision>617</cp:revision>
  <dcterms:created xsi:type="dcterms:W3CDTF">1998-09-16T05:24:54Z</dcterms:created>
  <dcterms:modified xsi:type="dcterms:W3CDTF">2021-12-16T18:22:53Z</dcterms:modified>
</cp:coreProperties>
</file>