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ABD-A791-4DD6-8E16-D26723EBC6F4}" type="datetimeFigureOut">
              <a:rPr lang="cs-CZ" smtClean="0"/>
              <a:t>02.01.2022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F8FBF0D-D24E-47C3-8DC2-BF295630A361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2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ABD-A791-4DD6-8E16-D26723EBC6F4}" type="datetimeFigureOut">
              <a:rPr lang="cs-CZ" smtClean="0"/>
              <a:t>02.01.2022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BF0D-D24E-47C3-8DC2-BF295630A3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8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ABD-A791-4DD6-8E16-D26723EBC6F4}" type="datetimeFigureOut">
              <a:rPr lang="cs-CZ" smtClean="0"/>
              <a:t>02.01.2022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BF0D-D24E-47C3-8DC2-BF295630A3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7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ABD-A791-4DD6-8E16-D26723EBC6F4}" type="datetimeFigureOut">
              <a:rPr lang="cs-CZ" smtClean="0"/>
              <a:t>02.01.2022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BF0D-D24E-47C3-8DC2-BF295630A361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18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ABD-A791-4DD6-8E16-D26723EBC6F4}" type="datetimeFigureOut">
              <a:rPr lang="cs-CZ" smtClean="0"/>
              <a:t>02.01.2022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BF0D-D24E-47C3-8DC2-BF295630A3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30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ABD-A791-4DD6-8E16-D26723EBC6F4}" type="datetimeFigureOut">
              <a:rPr lang="cs-CZ" smtClean="0"/>
              <a:t>02.01.2022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BF0D-D24E-47C3-8DC2-BF295630A36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6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ABD-A791-4DD6-8E16-D26723EBC6F4}" type="datetimeFigureOut">
              <a:rPr lang="cs-CZ" smtClean="0"/>
              <a:t>02.01.2022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BF0D-D24E-47C3-8DC2-BF295630A3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00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ABD-A791-4DD6-8E16-D26723EBC6F4}" type="datetimeFigureOut">
              <a:rPr lang="cs-CZ" smtClean="0"/>
              <a:t>02.01.2022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BF0D-D24E-47C3-8DC2-BF295630A36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76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ABD-A791-4DD6-8E16-D26723EBC6F4}" type="datetimeFigureOut">
              <a:rPr lang="cs-CZ" smtClean="0"/>
              <a:t>02.01.2022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BF0D-D24E-47C3-8DC2-BF295630A3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84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ABD-A791-4DD6-8E16-D26723EBC6F4}" type="datetimeFigureOut">
              <a:rPr lang="cs-CZ" smtClean="0"/>
              <a:t>02.01.2022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BF0D-D24E-47C3-8DC2-BF295630A3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2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8ABD-A791-4DD6-8E16-D26723EBC6F4}" type="datetimeFigureOut">
              <a:rPr lang="cs-CZ" smtClean="0"/>
              <a:t>02.01.2022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FBF0D-D24E-47C3-8DC2-BF295630A3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04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F608ABD-A791-4DD6-8E16-D26723EBC6F4}" type="datetimeFigureOut">
              <a:rPr lang="cs-CZ" smtClean="0"/>
              <a:t>02.01.2022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FBF0D-D24E-47C3-8DC2-BF295630A361}" type="slidenum">
              <a:rPr lang="cs-CZ" smtClean="0"/>
              <a:t>‹#›</a:t>
            </a:fld>
            <a:endParaRPr lang="cs-CZ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64105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fif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fi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g"/><Relationship Id="rId5" Type="http://schemas.openxmlformats.org/officeDocument/2006/relationships/image" Target="../media/image8.jfif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72AFB-8700-4BA0-A0FD-48E6C99C9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Dusičnany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88AB584-831C-45E5-9BC9-ABE70D28D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Soli </a:t>
            </a:r>
            <a:r>
              <a:rPr lang="cs-CZ" dirty="0" err="1"/>
              <a:t>kys</a:t>
            </a:r>
            <a:r>
              <a:rPr lang="cs-CZ" dirty="0"/>
              <a:t>. dusičné</a:t>
            </a:r>
          </a:p>
        </p:txBody>
      </p:sp>
    </p:spTree>
    <p:extLst>
      <p:ext uri="{BB962C8B-B14F-4D97-AF65-F5344CB8AC3E}">
        <p14:creationId xmlns:p14="http://schemas.microsoft.com/office/powerpoint/2010/main" val="92120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D85A0D-30F9-4035-AD3C-8A91905D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Využití barytu</a:t>
            </a:r>
            <a:endParaRPr lang="cs-CZ" dirty="0"/>
          </a:p>
        </p:txBody>
      </p:sp>
      <p:pic>
        <p:nvPicPr>
          <p:cNvPr id="6" name="Zástupný obsah 5" descr="Obsah obrázku čokoláda, dezert, snězeno&#10;&#10;Popis byl vytvořen automaticky">
            <a:extLst>
              <a:ext uri="{FF2B5EF4-FFF2-40B4-BE49-F238E27FC236}">
                <a16:creationId xmlns:a16="http://schemas.microsoft.com/office/drawing/2014/main" id="{5A2F6620-2447-4FC7-BB7D-9A17FE7E16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40" y="1073988"/>
            <a:ext cx="2888557" cy="1675582"/>
          </a:xfrm>
        </p:spPr>
      </p:pic>
      <p:pic>
        <p:nvPicPr>
          <p:cNvPr id="8" name="Zástupný obsah 7" descr="Obsah obrázku osoba, nemocniční pokoj, místnost&#10;&#10;Popis byl vytvořen automaticky">
            <a:extLst>
              <a:ext uri="{FF2B5EF4-FFF2-40B4-BE49-F238E27FC236}">
                <a16:creationId xmlns:a16="http://schemas.microsoft.com/office/drawing/2014/main" id="{E4D0B4B3-3E42-44E7-8062-EB0F9D2088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8" y="3608962"/>
            <a:ext cx="3247812" cy="2175050"/>
          </a:xfrm>
        </p:spPr>
      </p:pic>
      <p:pic>
        <p:nvPicPr>
          <p:cNvPr id="10" name="Obrázek 9" descr="Obsah obrázku ohňostroje, objekt v exteriéru, světlo, osvětlené&#10;&#10;Popis byl vytvořen automaticky">
            <a:extLst>
              <a:ext uri="{FF2B5EF4-FFF2-40B4-BE49-F238E27FC236}">
                <a16:creationId xmlns:a16="http://schemas.microsoft.com/office/drawing/2014/main" id="{A5228F45-F72D-44DD-BE57-A7D38962C4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83" y="640447"/>
            <a:ext cx="2510547" cy="3394260"/>
          </a:xfrm>
          <a:prstGeom prst="rect">
            <a:avLst/>
          </a:prstGeom>
        </p:spPr>
      </p:pic>
      <p:pic>
        <p:nvPicPr>
          <p:cNvPr id="12" name="Obrázek 11" descr="Obsah obrázku osoba, interiér, muž&#10;&#10;Popis byl vytvořen automaticky">
            <a:extLst>
              <a:ext uri="{FF2B5EF4-FFF2-40B4-BE49-F238E27FC236}">
                <a16:creationId xmlns:a16="http://schemas.microsoft.com/office/drawing/2014/main" id="{664F88A5-30A4-49D4-95F9-50EF727A4B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537" y="1854767"/>
            <a:ext cx="3068606" cy="2306104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1B230CF0-BD9B-40CB-B100-CEE195A80107}"/>
              </a:ext>
            </a:extLst>
          </p:cNvPr>
          <p:cNvSpPr txBox="1"/>
          <p:nvPr/>
        </p:nvSpPr>
        <p:spPr>
          <a:xfrm flipH="1">
            <a:off x="5057697" y="4728744"/>
            <a:ext cx="62361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Výroba barya – zábavná pyrotechnika, sklářství, kontrastní látka v lékařství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Stínící materiál proti rentgenovému záření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Těžba: Příbram</a:t>
            </a:r>
          </a:p>
        </p:txBody>
      </p:sp>
    </p:spTree>
    <p:extLst>
      <p:ext uri="{BB962C8B-B14F-4D97-AF65-F5344CB8AC3E}">
        <p14:creationId xmlns:p14="http://schemas.microsoft.com/office/powerpoint/2010/main" val="152877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A08A6F-C28D-4C68-9627-9B83F062F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DAD309-1212-498F-ABAD-388FFD322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297EF4-1A36-4B32-9046-62BAFD8D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31B3231-1C4D-4AB4-AB8B-D39CCC39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A82619F-6BBD-4913-A4EA-27A2A01F2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32623C-82B3-4C43-98E0-31A4ACA2F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28FAB9D-1EE6-43AC-B8F1-6569A0B8E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4962323-B671-484D-B5A3-CD4754337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1DEBE4-9960-46D9-8D96-FBDE91728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F831D3-514D-4303-8A7D-02A2C3CAF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4444" y="808056"/>
            <a:ext cx="3974905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/>
              <a:t>Modrá skalice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F3CAB65-9AEF-4778-BC07-AEC0990C5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69803" y="2052116"/>
            <a:ext cx="3966801" cy="39978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 vodnatý síran mědnatý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 používá se při moření dřeva proti hnilobě, konzervace kůží a vycpanin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 těžba: Chile</a:t>
            </a:r>
            <a:endParaRPr lang="en-US" sz="1800" dirty="0"/>
          </a:p>
        </p:txBody>
      </p:sp>
      <p:pic>
        <p:nvPicPr>
          <p:cNvPr id="6" name="Zástupný obsah 5" descr="Obsah obrázku hračka, motor&#10;&#10;Popis byl vytvořen automaticky">
            <a:extLst>
              <a:ext uri="{FF2B5EF4-FFF2-40B4-BE49-F238E27FC236}">
                <a16:creationId xmlns:a16="http://schemas.microsoft.com/office/drawing/2014/main" id="{4C82DD35-2959-4F5C-B5F9-5D30E9FA5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r="6912" b="1"/>
          <a:stretch/>
        </p:blipFill>
        <p:spPr>
          <a:xfrm>
            <a:off x="6747481" y="2"/>
            <a:ext cx="4636987" cy="34229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Obrázek 7" descr="Obsah obrázku text, noviny, příslušenství&#10;&#10;Popis byl vytvořen automaticky">
            <a:extLst>
              <a:ext uri="{FF2B5EF4-FFF2-40B4-BE49-F238E27FC236}">
                <a16:creationId xmlns:a16="http://schemas.microsoft.com/office/drawing/2014/main" id="{883C9147-0FAC-4E69-BEC3-C8E951CC48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" r="3" b="26925"/>
          <a:stretch/>
        </p:blipFill>
        <p:spPr>
          <a:xfrm>
            <a:off x="6747933" y="3425633"/>
            <a:ext cx="4636987" cy="34325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C5CA78E-387F-4DB6-8894-AA38E5EAF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F716D-7077-4F4C-B7C3-5EF148F01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Fosforečnany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ADA901-CC9D-4B17-B2CF-EDAFBD3FEE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Soli kyseliny fosforečné</a:t>
            </a:r>
          </a:p>
        </p:txBody>
      </p:sp>
    </p:spTree>
    <p:extLst>
      <p:ext uri="{BB962C8B-B14F-4D97-AF65-F5344CB8AC3E}">
        <p14:creationId xmlns:p14="http://schemas.microsoft.com/office/powerpoint/2010/main" val="72316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E498F-B185-4618-8867-63701D188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395" y="1551721"/>
            <a:ext cx="2664361" cy="538541"/>
          </a:xfrm>
        </p:spPr>
        <p:txBody>
          <a:bodyPr>
            <a:normAutofit/>
          </a:bodyPr>
          <a:lstStyle/>
          <a:p>
            <a:r>
              <a:rPr lang="cs-CZ" sz="3200" dirty="0"/>
              <a:t>Apatit</a:t>
            </a:r>
          </a:p>
        </p:txBody>
      </p:sp>
      <p:pic>
        <p:nvPicPr>
          <p:cNvPr id="6" name="Zástupný obsah 5" descr="Obsah obrázku bezobratlí, měkkýši, krájené, několik&#10;&#10;Popis byl vytvořen automaticky">
            <a:extLst>
              <a:ext uri="{FF2B5EF4-FFF2-40B4-BE49-F238E27FC236}">
                <a16:creationId xmlns:a16="http://schemas.microsoft.com/office/drawing/2014/main" id="{55389A0B-EAB8-40E3-81D1-D6EC39819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62" y="743909"/>
            <a:ext cx="5446712" cy="107708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7D4E3D-E828-4C7F-AE26-268871F37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52145" y="2509736"/>
            <a:ext cx="4221803" cy="3604355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Nerost rozmanitého zbarvení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Je součástí magmatických a přeměněných hornin (gabro a žula)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Přírodní zdroj fosforu pro rostliny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Výroba: umělých hnojiv (NPK)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4F65457-B7FB-41D0-8F0F-DBFA10FAA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99" y="2122656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26AA7C31-76FD-4B44-A1FF-D13D2515A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5CE85F9-F4EE-4E5D-8235-528527A4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7338BB4-74FF-4836-86B7-F1B0C2B6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ABFA8A3-A231-4BC1-B8A5-C5BE7315C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D747E59-EDB0-47FA-899B-0621ED112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629343-044F-4737-89E9-3E1790341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B9C8E0-18D9-430D-B171-939E0EEEB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B9EEB229-3EBA-4333-B94C-ED62EC101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B4666C73-1C44-4BD3-9529-A7E02C6A8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23E4E2F-EA2E-477B-A595-C5A5F62E9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B6500FA0-D185-45FF-9F47-EF5FB7158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273825F-243F-467C-8349-B97E81C3E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55659AF-6F61-42EF-B761-0862A79DB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7B8894-8E15-49CE-8237-A9FD59CE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969504" cy="107722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 err="1"/>
              <a:t>Chilský</a:t>
            </a:r>
            <a:r>
              <a:rPr lang="en-US" sz="3400" dirty="0"/>
              <a:t> </a:t>
            </a:r>
            <a:r>
              <a:rPr lang="en-US" sz="3400" dirty="0" err="1"/>
              <a:t>ledek</a:t>
            </a:r>
            <a:endParaRPr lang="en-US" sz="34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1DC968E-0769-4418-BE44-B29ED9C6A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91548" y="1539153"/>
            <a:ext cx="3969505" cy="45907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800" dirty="0"/>
              <a:t> </a:t>
            </a:r>
            <a:r>
              <a:rPr lang="cs-CZ" sz="2000" dirty="0"/>
              <a:t>vyskytuje se v podkladu solných jeskyní a plání, kde se sráží dusičnany.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 bezbarvý až šedý nerost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 velmi dobře se rozpouští ve vodě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 naleziště: poušť </a:t>
            </a:r>
            <a:r>
              <a:rPr lang="cs-CZ" sz="2000" dirty="0" err="1"/>
              <a:t>Atakama</a:t>
            </a:r>
            <a:r>
              <a:rPr lang="cs-CZ" sz="2000" dirty="0"/>
              <a:t> v Chile</a:t>
            </a:r>
            <a:endParaRPr lang="en-US" sz="2000" dirty="0"/>
          </a:p>
        </p:txBody>
      </p:sp>
      <p:pic>
        <p:nvPicPr>
          <p:cNvPr id="6" name="Zástupný obsah 5" descr="Obsah obrázku kousek, výseč&#10;&#10;Popis byl vytvořen automaticky">
            <a:extLst>
              <a:ext uri="{FF2B5EF4-FFF2-40B4-BE49-F238E27FC236}">
                <a16:creationId xmlns:a16="http://schemas.microsoft.com/office/drawing/2014/main" id="{731525BA-30EE-4F6D-9ADC-87B673A4B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9" r="-1" b="-1"/>
          <a:stretch/>
        </p:blipFill>
        <p:spPr>
          <a:xfrm>
            <a:off x="6876842" y="641207"/>
            <a:ext cx="3744468" cy="262127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8" name="Obrázek 7" descr="Obsah obrázku jídlo, talíř&#10;&#10;Popis byl vytvořen automaticky">
            <a:extLst>
              <a:ext uri="{FF2B5EF4-FFF2-40B4-BE49-F238E27FC236}">
                <a16:creationId xmlns:a16="http://schemas.microsoft.com/office/drawing/2014/main" id="{3ECFE1DF-DE4F-49EE-80DC-35CBBCE3F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768" y="3671723"/>
            <a:ext cx="3994617" cy="245822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00650157-038B-4377-BAFA-B12FF57E0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1634CE-D120-46A6-BFC9-4DB5D98A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Chilský ledek - použití</a:t>
            </a:r>
            <a:endParaRPr lang="cs-CZ" dirty="0"/>
          </a:p>
        </p:txBody>
      </p:sp>
      <p:pic>
        <p:nvPicPr>
          <p:cNvPr id="6" name="Zástupný obsah 5" descr="Obsah obrázku text, interiér&#10;&#10;Popis byl vytvořen automaticky">
            <a:extLst>
              <a:ext uri="{FF2B5EF4-FFF2-40B4-BE49-F238E27FC236}">
                <a16:creationId xmlns:a16="http://schemas.microsoft.com/office/drawing/2014/main" id="{B3CFAEDF-AF5E-42A9-B7D9-E42B6641E4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724358"/>
            <a:ext cx="3895725" cy="5645981"/>
          </a:xfrm>
        </p:spPr>
      </p:pic>
      <p:pic>
        <p:nvPicPr>
          <p:cNvPr id="8" name="Zástupný obsah 7" descr="Obsah obrázku obloha, exteriér, kouř, pozadí&#10;&#10;Popis byl vytvořen automaticky">
            <a:extLst>
              <a:ext uri="{FF2B5EF4-FFF2-40B4-BE49-F238E27FC236}">
                <a16:creationId xmlns:a16="http://schemas.microsoft.com/office/drawing/2014/main" id="{23691215-0DF9-4CC1-B580-7E8BA9AB62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99" y="2644505"/>
            <a:ext cx="4907836" cy="3152794"/>
          </a:xfrm>
        </p:spPr>
      </p:pic>
    </p:spTree>
    <p:extLst>
      <p:ext uri="{BB962C8B-B14F-4D97-AF65-F5344CB8AC3E}">
        <p14:creationId xmlns:p14="http://schemas.microsoft.com/office/powerpoint/2010/main" val="1617916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CF58E-4E8F-44B5-9D99-987360B763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7200" dirty="0"/>
              <a:t>Sírany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1AB66F7-1E24-4294-BFED-EBBFA94098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Soli kyseliny sírové</a:t>
            </a:r>
          </a:p>
        </p:txBody>
      </p:sp>
    </p:spTree>
    <p:extLst>
      <p:ext uri="{BB962C8B-B14F-4D97-AF65-F5344CB8AC3E}">
        <p14:creationId xmlns:p14="http://schemas.microsoft.com/office/powerpoint/2010/main" val="2287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4E884E-CFA2-4B31-8157-DA73B8846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55E855-74FA-4AD3-B859-2488383A9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91CD00-2EAB-4689-A44A-C4687605E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E4E23EB-7D1F-4223-8BC1-FB83F69F2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2698634-69E1-4F09-BCF7-366A5A5C4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75C6A3-66C2-4CB7-AC7E-F274B7277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2E5A367-0F56-4156-A2AE-FAD07299A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AAEB5E-C547-4C88-B0D8-F24BE79F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74DCE7-E922-457A-88B0-4299A3DA6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48A16B-6EA8-4A74-9A53-E2B6D0A5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54" y="5166421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800" dirty="0" err="1"/>
              <a:t>Sádrovec</a:t>
            </a:r>
            <a:endParaRPr lang="en-US" sz="48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0A2DD0-29B8-4338-8976-ADF8050A4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33536" y="4752007"/>
            <a:ext cx="8286075" cy="414413"/>
          </a:xfrm>
        </p:spPr>
        <p:txBody>
          <a:bodyPr vert="horz" lIns="91440" tIns="0" rIns="91440" bIns="45720" rtlCol="0" anchor="b">
            <a:normAutofit/>
          </a:bodyPr>
          <a:lstStyle/>
          <a:p>
            <a:pPr algn="r"/>
            <a:r>
              <a:rPr lang="en-US" sz="1800" dirty="0" err="1"/>
              <a:t>Nerost</a:t>
            </a:r>
            <a:r>
              <a:rPr lang="en-US" sz="1800" dirty="0"/>
              <a:t> </a:t>
            </a:r>
            <a:r>
              <a:rPr lang="en-US" sz="1800" dirty="0" err="1"/>
              <a:t>rozmanité</a:t>
            </a:r>
            <a:r>
              <a:rPr lang="en-US" sz="1800" dirty="0"/>
              <a:t> </a:t>
            </a:r>
            <a:r>
              <a:rPr lang="en-US" sz="1800" dirty="0" err="1"/>
              <a:t>barvy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vzhledu</a:t>
            </a:r>
            <a:r>
              <a:rPr lang="cs-CZ" sz="1800" dirty="0"/>
              <a:t>, vznikl srážením z mořské vody</a:t>
            </a:r>
            <a:endParaRPr lang="en-US" sz="1800" dirty="0"/>
          </a:p>
        </p:txBody>
      </p:sp>
      <p:pic>
        <p:nvPicPr>
          <p:cNvPr id="6" name="Zástupný obsah 5" descr="Obsah obrázku kobliha, snězeno, polovina&#10;&#10;Popis byl vytvořen automaticky">
            <a:extLst>
              <a:ext uri="{FF2B5EF4-FFF2-40B4-BE49-F238E27FC236}">
                <a16:creationId xmlns:a16="http://schemas.microsoft.com/office/drawing/2014/main" id="{220748E8-4DC0-4917-8782-3BA533C23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66"/>
          <a:stretch/>
        </p:blipFill>
        <p:spPr>
          <a:xfrm>
            <a:off x="1648589" y="647190"/>
            <a:ext cx="4447502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10B2C9C-B939-4DEE-9C68-E3FD74F835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" r="5768" b="3"/>
          <a:stretch/>
        </p:blipFill>
        <p:spPr>
          <a:xfrm>
            <a:off x="6275762" y="647191"/>
            <a:ext cx="4466306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47B410D-C384-4834-95F7-EFE768C43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0CB48F-BDF5-4A82-92DF-450A52474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Odrůdy sádrovce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B71F02-A55A-483D-BAA0-27FCEAB72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1422" y="1629115"/>
            <a:ext cx="2779838" cy="713818"/>
          </a:xfrm>
        </p:spPr>
        <p:txBody>
          <a:bodyPr/>
          <a:lstStyle/>
          <a:p>
            <a:r>
              <a:rPr lang="cs-CZ" dirty="0"/>
              <a:t>Mariánské sklo - průhledný</a:t>
            </a:r>
          </a:p>
        </p:txBody>
      </p:sp>
      <p:pic>
        <p:nvPicPr>
          <p:cNvPr id="8" name="Zástupný obsah 7" descr="Obsah obrázku strom&#10;&#10;Popis byl vytvořen automaticky">
            <a:extLst>
              <a:ext uri="{FF2B5EF4-FFF2-40B4-BE49-F238E27FC236}">
                <a16:creationId xmlns:a16="http://schemas.microsoft.com/office/drawing/2014/main" id="{67DE570D-51A9-49CD-B6AA-87F3C545C3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24" y="2801555"/>
            <a:ext cx="3999588" cy="2661544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7A3EABC-0838-4303-9E60-589AC56E75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6438" y="1629115"/>
            <a:ext cx="3899798" cy="713818"/>
          </a:xfrm>
        </p:spPr>
        <p:txBody>
          <a:bodyPr/>
          <a:lstStyle/>
          <a:p>
            <a:r>
              <a:rPr lang="cs-CZ" dirty="0"/>
              <a:t>Alabastr – jemnozrnný bílý</a:t>
            </a:r>
          </a:p>
        </p:txBody>
      </p:sp>
      <p:pic>
        <p:nvPicPr>
          <p:cNvPr id="10" name="Zástupný obsah 9" descr="Obsah obrázku osoba, ruka, skála, maso&#10;&#10;Popis byl vytvořen automaticky">
            <a:extLst>
              <a:ext uri="{FF2B5EF4-FFF2-40B4-BE49-F238E27FC236}">
                <a16:creationId xmlns:a16="http://schemas.microsoft.com/office/drawing/2014/main" id="{2021F387-CC27-44D8-95AF-4F7A0515EE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62" y="2668309"/>
            <a:ext cx="3900487" cy="2928036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99BC970-13FA-4091-A886-E0DFD3285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02" y="4456691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1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293BD7-F43A-4AE3-9807-A083DD98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Odrůdy sádrovce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6705BE-93CF-459D-ABCA-E96BC79CF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5877" y="1170348"/>
            <a:ext cx="3896467" cy="713818"/>
          </a:xfrm>
        </p:spPr>
        <p:txBody>
          <a:bodyPr/>
          <a:lstStyle/>
          <a:p>
            <a:r>
              <a:rPr lang="cs-CZ" dirty="0"/>
              <a:t>Pouštní růže</a:t>
            </a:r>
          </a:p>
        </p:txBody>
      </p:sp>
      <p:pic>
        <p:nvPicPr>
          <p:cNvPr id="8" name="Zástupný obsah 7" descr="Obsah obrázku jídlo, dezert&#10;&#10;Popis byl vytvořen automaticky">
            <a:extLst>
              <a:ext uri="{FF2B5EF4-FFF2-40B4-BE49-F238E27FC236}">
                <a16:creationId xmlns:a16="http://schemas.microsoft.com/office/drawing/2014/main" id="{4B3EB8DF-97E8-46F6-979D-331A88ECCC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89" y="1884166"/>
            <a:ext cx="3676777" cy="469810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5E5C22-C0A9-4B33-89E8-5B3FA518D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650" y="1527257"/>
            <a:ext cx="3899798" cy="603536"/>
          </a:xfrm>
        </p:spPr>
        <p:txBody>
          <a:bodyPr/>
          <a:lstStyle/>
          <a:p>
            <a:r>
              <a:rPr lang="cs-CZ" dirty="0" err="1"/>
              <a:t>Selenit</a:t>
            </a:r>
            <a:r>
              <a:rPr lang="cs-CZ" dirty="0"/>
              <a:t> – měsíční kámen</a:t>
            </a:r>
          </a:p>
        </p:txBody>
      </p:sp>
      <p:pic>
        <p:nvPicPr>
          <p:cNvPr id="10" name="Zástupný obsah 9" descr="Obsah obrázku ozubené kolo&#10;&#10;Popis byl vytvořen automaticky">
            <a:extLst>
              <a:ext uri="{FF2B5EF4-FFF2-40B4-BE49-F238E27FC236}">
                <a16:creationId xmlns:a16="http://schemas.microsoft.com/office/drawing/2014/main" id="{1C8CD013-317A-4588-9921-6C85CA3DFC3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70" y="2334638"/>
            <a:ext cx="4795407" cy="3196937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C1D3F06-E6DF-4A1A-982D-12C43B88C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89" y="481149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3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00004B-99C0-497E-AA06-093DBB08E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519" y="749031"/>
            <a:ext cx="3010165" cy="1318294"/>
          </a:xfrm>
        </p:spPr>
        <p:txBody>
          <a:bodyPr>
            <a:noAutofit/>
          </a:bodyPr>
          <a:lstStyle/>
          <a:p>
            <a:r>
              <a:rPr lang="cs-CZ" sz="3200" dirty="0"/>
              <a:t>Těžba sádrovce</a:t>
            </a:r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0AA735B0-FE01-4AF1-BB09-1E9EEC915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01" y="1121556"/>
            <a:ext cx="6863833" cy="412919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248DFF-B7D7-48F7-9B87-8ADBBEF30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743" y="2864354"/>
            <a:ext cx="2664361" cy="2386397"/>
          </a:xfrm>
        </p:spPr>
        <p:txBody>
          <a:bodyPr/>
          <a:lstStyle/>
          <a:p>
            <a:r>
              <a:rPr lang="cs-CZ" sz="2000" dirty="0"/>
              <a:t>Naleziště v okolí Opavy (Kobeřice)</a:t>
            </a:r>
          </a:p>
          <a:p>
            <a:r>
              <a:rPr lang="cs-CZ" sz="2000" dirty="0"/>
              <a:t>Pálením sádrovce se vyrábí sádra</a:t>
            </a:r>
          </a:p>
          <a:p>
            <a:r>
              <a:rPr lang="cs-CZ" sz="2000" dirty="0"/>
              <a:t>Přísada do cementu</a:t>
            </a:r>
          </a:p>
        </p:txBody>
      </p:sp>
    </p:spTree>
    <p:extLst>
      <p:ext uri="{BB962C8B-B14F-4D97-AF65-F5344CB8AC3E}">
        <p14:creationId xmlns:p14="http://schemas.microsoft.com/office/powerpoint/2010/main" val="8065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1395C1E-2648-4FFC-AC7C-2C1708351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7379FE-10D6-4FEA-BEA3-5E2034A4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FB7BFA-EBDD-467C-B253-EFA700504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A9D773-2FA9-4E93-A01A-AEECF93EB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4E884E-CFA2-4B31-8157-DA73B88463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55E855-74FA-4AD3-B859-2488383A9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91CD00-2EAB-4689-A44A-C4687605E1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E4E23EB-7D1F-4223-8BC1-FB83F69F2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2698634-69E1-4F09-BCF7-366A5A5C4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75C6A3-66C2-4CB7-AC7E-F274B7277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62E5A367-0F56-4156-A2AE-FAD07299A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1AAEB5E-C547-4C88-B0D8-F24BE79FD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B74DCE7-E922-457A-88B0-4299A3DA6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CE4E00-1AF7-4350-8B8C-1531386C5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966" y="4299004"/>
            <a:ext cx="8445357" cy="883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/>
              <a:t>Baryt</a:t>
            </a:r>
            <a:r>
              <a:rPr lang="en-US" sz="4800" dirty="0"/>
              <a:t> </a:t>
            </a:r>
            <a:r>
              <a:rPr lang="en-US" sz="4800" dirty="0" err="1"/>
              <a:t>neboli</a:t>
            </a:r>
            <a:r>
              <a:rPr lang="en-US" sz="4800" dirty="0"/>
              <a:t> </a:t>
            </a:r>
            <a:r>
              <a:rPr lang="en-US" sz="4800" dirty="0" err="1"/>
              <a:t>těživec</a:t>
            </a:r>
            <a:endParaRPr lang="en-US" sz="48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9472751-7ED1-4CA8-A22A-4D6CCDF9D3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" r="2" b="2"/>
          <a:stretch/>
        </p:blipFill>
        <p:spPr>
          <a:xfrm>
            <a:off x="1648589" y="647190"/>
            <a:ext cx="4447502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8" name="Zástupný obsah 7" descr="Obsah obrázku zelenina&#10;&#10;Popis byl vytvořen automaticky">
            <a:extLst>
              <a:ext uri="{FF2B5EF4-FFF2-40B4-BE49-F238E27FC236}">
                <a16:creationId xmlns:a16="http://schemas.microsoft.com/office/drawing/2014/main" id="{CA5BB676-6939-4696-B3B1-8BA6C96DD8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" r="2" b="2"/>
          <a:stretch/>
        </p:blipFill>
        <p:spPr>
          <a:xfrm>
            <a:off x="6275762" y="647191"/>
            <a:ext cx="4466306" cy="3290126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47B410D-C384-4834-95F7-EFE768C43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48FF937-9C73-40CF-9F1B-6BE4F696AC05}"/>
              </a:ext>
            </a:extLst>
          </p:cNvPr>
          <p:cNvSpPr txBox="1"/>
          <p:nvPr/>
        </p:nvSpPr>
        <p:spPr>
          <a:xfrm flipH="1">
            <a:off x="3187753" y="5580853"/>
            <a:ext cx="6172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dirty="0"/>
              <a:t>Bílý, žlutý až cihlově zbarvený nerost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Vytváří sloupcovité krystaly, těžký (síran barnatý)</a:t>
            </a:r>
          </a:p>
        </p:txBody>
      </p:sp>
    </p:spTree>
    <p:extLst>
      <p:ext uri="{BB962C8B-B14F-4D97-AF65-F5344CB8AC3E}">
        <p14:creationId xmlns:p14="http://schemas.microsoft.com/office/powerpoint/2010/main" val="34655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0</TotalTime>
  <Words>195</Words>
  <Application>Microsoft Office PowerPoint</Application>
  <PresentationFormat>Širokoúhlá obrazovka</PresentationFormat>
  <Paragraphs>46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MS Shell Dlg 2</vt:lpstr>
      <vt:lpstr>Wingdings</vt:lpstr>
      <vt:lpstr>Wingdings 3</vt:lpstr>
      <vt:lpstr>Madison</vt:lpstr>
      <vt:lpstr>Dusičnany</vt:lpstr>
      <vt:lpstr>Chilský ledek</vt:lpstr>
      <vt:lpstr>Chilský ledek - použití</vt:lpstr>
      <vt:lpstr>Sírany</vt:lpstr>
      <vt:lpstr>Sádrovec</vt:lpstr>
      <vt:lpstr>Odrůdy sádrovce</vt:lpstr>
      <vt:lpstr>Odrůdy sádrovce</vt:lpstr>
      <vt:lpstr>Těžba sádrovce</vt:lpstr>
      <vt:lpstr>Baryt neboli těživec</vt:lpstr>
      <vt:lpstr>Využití barytu</vt:lpstr>
      <vt:lpstr>Modrá skalice</vt:lpstr>
      <vt:lpstr>Fosforečnany</vt:lpstr>
      <vt:lpstr>Apatit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Dusičnany</dc:title>
  <dc:creator>Šnircová Monika</dc:creator>
  <cp:lastModifiedBy>Šnircová Monika</cp:lastModifiedBy>
  <cp:revision>2</cp:revision>
  <dcterms:created xsi:type="dcterms:W3CDTF">2022-01-02T19:13:27Z</dcterms:created>
  <dcterms:modified xsi:type="dcterms:W3CDTF">2022-01-02T20:08:04Z</dcterms:modified>
</cp:coreProperties>
</file>