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57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20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42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72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872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01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69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615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59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7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43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9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49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73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79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F5772C-008D-4589-A65C-0DC4D28CC12E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9524-AAC0-450A-AC86-FD72FEB0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054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fif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4.jfif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0B8B9-6A39-40F2-A73B-0C6A5D3D36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Oxidy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3F5F69-0648-428C-A9A4-CE7CB7C9C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Sloučeniny kyslíku s prvkem</a:t>
            </a:r>
          </a:p>
        </p:txBody>
      </p:sp>
    </p:spTree>
    <p:extLst>
      <p:ext uri="{BB962C8B-B14F-4D97-AF65-F5344CB8AC3E}">
        <p14:creationId xmlns:p14="http://schemas.microsoft.com/office/powerpoint/2010/main" val="244323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42B38-1095-4C52-A36A-A34BAF67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40" y="484761"/>
            <a:ext cx="3401064" cy="1447800"/>
          </a:xfrm>
        </p:spPr>
        <p:txBody>
          <a:bodyPr/>
          <a:lstStyle/>
          <a:p>
            <a:r>
              <a:rPr lang="cs-CZ" dirty="0"/>
              <a:t>Chalcedon</a:t>
            </a:r>
          </a:p>
        </p:txBody>
      </p:sp>
      <p:pic>
        <p:nvPicPr>
          <p:cNvPr id="6" name="Zástupný obsah 5" descr="Obsah obrázku stůl, interiér&#10;&#10;Popis byl vytvořen automaticky">
            <a:extLst>
              <a:ext uri="{FF2B5EF4-FFF2-40B4-BE49-F238E27FC236}">
                <a16:creationId xmlns:a16="http://schemas.microsoft.com/office/drawing/2014/main" id="{FA4F2DD9-728C-4C95-A02B-D30293795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59" y="267827"/>
            <a:ext cx="5195888" cy="389691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155E72-6E48-411A-836F-204611A30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740" y="2613714"/>
            <a:ext cx="3401063" cy="28955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Je tvořen mikroskopickými křemennými zrny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Nejčastěji modré nebo růžové barvy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2547F4-6668-44C9-ACF1-4948F084E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77" y="3429000"/>
            <a:ext cx="38195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Obrázek 7" descr="Obsah obrázku bezobratlí, měkkýši&#10;&#10;Popis byl vytvořen automaticky">
            <a:extLst>
              <a:ext uri="{FF2B5EF4-FFF2-40B4-BE49-F238E27FC236}">
                <a16:creationId xmlns:a16="http://schemas.microsoft.com/office/drawing/2014/main" id="{B99040EF-36B3-4810-B219-E487E9F313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1761" b="-1"/>
          <a:stretch/>
        </p:blipFill>
        <p:spPr>
          <a:xfrm>
            <a:off x="0" y="-26165"/>
            <a:ext cx="6095999" cy="5020241"/>
          </a:xfrm>
          <a:custGeom>
            <a:avLst/>
            <a:gdLst/>
            <a:ahLst/>
            <a:cxnLst/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6" name="Zástupný obsah 5" descr="Obsah obrázku bezobratlí, měkkýši&#10;&#10;Popis byl vytvořen automaticky">
            <a:extLst>
              <a:ext uri="{FF2B5EF4-FFF2-40B4-BE49-F238E27FC236}">
                <a16:creationId xmlns:a16="http://schemas.microsoft.com/office/drawing/2014/main" id="{819E4E7A-9B98-4005-AF65-A1791C1F4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r="4701"/>
          <a:stretch/>
        </p:blipFill>
        <p:spPr>
          <a:xfrm>
            <a:off x="6096000" y="9403"/>
            <a:ext cx="6095696" cy="4583103"/>
          </a:xfrm>
          <a:custGeom>
            <a:avLst/>
            <a:gdLst/>
            <a:ahLst/>
            <a:cxnLst/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</p:spPr>
      </p:pic>
      <p:sp>
        <p:nvSpPr>
          <p:cNvPr id="2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61AFA1-517F-4286-B2EE-27800EA6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EBEBEB"/>
                </a:solidFill>
              </a:rPr>
              <a:t>Acháty</a:t>
            </a:r>
            <a:endParaRPr lang="en-US" sz="4800" dirty="0">
              <a:solidFill>
                <a:srgbClr val="EBEBEB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2A97CC-0C49-4C56-B5A1-D7C6DED56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917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Dutiny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vyvřelých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hornin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vyplněné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střídající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se </a:t>
            </a: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různě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barevnými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vrstvami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chalcedonu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a </a:t>
            </a:r>
            <a:r>
              <a:rPr lang="en-US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křemene</a:t>
            </a:r>
            <a:endParaRPr lang="en-US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0583C-29DE-41CB-8EC4-A766FF47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612843"/>
            <a:ext cx="3401064" cy="1400783"/>
          </a:xfrm>
        </p:spPr>
        <p:txBody>
          <a:bodyPr/>
          <a:lstStyle/>
          <a:p>
            <a:r>
              <a:rPr lang="cs-CZ" dirty="0"/>
              <a:t>Magnetit (magnetovec)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DECD6E-ABAD-433D-8845-FA80C7C2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8493" y="2516437"/>
            <a:ext cx="4208232" cy="345321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Nejdůležitější železná ruda – obsahuje až 70% </a:t>
            </a:r>
            <a:r>
              <a:rPr lang="cs-CZ" sz="2000" dirty="0" err="1"/>
              <a:t>Fe</a:t>
            </a:r>
            <a:r>
              <a:rPr lang="cs-CZ" sz="2000" dirty="0"/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Šedočerné barva s kovovým leskem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Magnetické vlastnosti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Vznik – nahromaděním magmatu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Těžba: KRUŠNÉ HORY</a:t>
            </a:r>
          </a:p>
        </p:txBody>
      </p:sp>
      <p:pic>
        <p:nvPicPr>
          <p:cNvPr id="8" name="Obrázek 7" descr="Obsah obrázku skála&#10;&#10;Popis byl vytvořen automaticky">
            <a:extLst>
              <a:ext uri="{FF2B5EF4-FFF2-40B4-BE49-F238E27FC236}">
                <a16:creationId xmlns:a16="http://schemas.microsoft.com/office/drawing/2014/main" id="{55453857-B1A5-4935-8B41-105D12F70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36" y="0"/>
            <a:ext cx="4604289" cy="3453217"/>
          </a:xfrm>
          <a:prstGeom prst="rect">
            <a:avLst/>
          </a:prstGeom>
        </p:spPr>
      </p:pic>
      <p:pic>
        <p:nvPicPr>
          <p:cNvPr id="6" name="Zástupný obsah 5" descr="Obsah obrázku pallasit, čokoláda&#10;&#10;Popis byl vytvořen automaticky">
            <a:extLst>
              <a:ext uri="{FF2B5EF4-FFF2-40B4-BE49-F238E27FC236}">
                <a16:creationId xmlns:a16="http://schemas.microsoft.com/office/drawing/2014/main" id="{4E5DA376-59B1-4586-AFC4-1788B8307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76" y="3293387"/>
            <a:ext cx="5058417" cy="3361853"/>
          </a:xfrm>
        </p:spPr>
      </p:pic>
    </p:spTree>
    <p:extLst>
      <p:ext uri="{BB962C8B-B14F-4D97-AF65-F5344CB8AC3E}">
        <p14:creationId xmlns:p14="http://schemas.microsoft.com/office/powerpoint/2010/main" val="3319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F09BF-B4E5-4386-82DA-C252F854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76" y="650132"/>
            <a:ext cx="3401064" cy="916021"/>
          </a:xfrm>
        </p:spPr>
        <p:txBody>
          <a:bodyPr/>
          <a:lstStyle/>
          <a:p>
            <a:r>
              <a:rPr lang="cs-CZ" dirty="0"/>
              <a:t>KASITERIT (CÍNOVEC)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4F7DA71-1D5F-49EE-9C0E-B7B16999C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78" y="62230"/>
            <a:ext cx="5181600" cy="306705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845F60-516F-4640-A311-EB1EE480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2230" y="2166241"/>
            <a:ext cx="3401063" cy="2895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Ruda cínu (oxid cíničitý) obsahuje až 78% </a:t>
            </a:r>
            <a:r>
              <a:rPr lang="cs-CZ" sz="1800" dirty="0" err="1"/>
              <a:t>Sn</a:t>
            </a:r>
            <a:endParaRPr lang="cs-CZ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Hnědočerný s polokovovým leskem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Využití </a:t>
            </a:r>
            <a:r>
              <a:rPr lang="cs-CZ" sz="1800" dirty="0" err="1"/>
              <a:t>Sn</a:t>
            </a:r>
            <a:r>
              <a:rPr lang="cs-CZ" sz="1800" dirty="0"/>
              <a:t>: pájka, staniol, ochrana železných předmětů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Těžba: Krušné hory, Čína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8" name="Obrázek 7" descr="Obsah obrázku pallasit, objekt v exteriéru&#10;&#10;Popis byl vytvořen automaticky">
            <a:extLst>
              <a:ext uri="{FF2B5EF4-FFF2-40B4-BE49-F238E27FC236}">
                <a16:creationId xmlns:a16="http://schemas.microsoft.com/office/drawing/2014/main" id="{43184217-4467-4EEC-9906-4DF60C52F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49" y="2856905"/>
            <a:ext cx="4895475" cy="37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6D4ACB-A2B9-435F-9FC5-48235343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3322912" cy="126762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SMOLIVEC (URANINIT)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Zástupný obsah 5" descr="Obsah obrázku dort, čokoláda, kousek, výseč&#10;&#10;Popis byl vytvořen automaticky">
            <a:extLst>
              <a:ext uri="{FF2B5EF4-FFF2-40B4-BE49-F238E27FC236}">
                <a16:creationId xmlns:a16="http://schemas.microsoft.com/office/drawing/2014/main" id="{60FC1C78-8889-4321-98DA-9CBF8C032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r="1" b="1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5C22E8-BDAF-4087-8FEC-85534208A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832" y="2117387"/>
            <a:ext cx="3855955" cy="429313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dirty="0"/>
              <a:t> </a:t>
            </a:r>
            <a:r>
              <a:rPr lang="cs-CZ" sz="2000" dirty="0"/>
              <a:t>radioaktivní , černý, lesklý nerost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Marie Curie </a:t>
            </a:r>
            <a:r>
              <a:rPr lang="cs-CZ" sz="2000" dirty="0" err="1"/>
              <a:t>Sklodowská</a:t>
            </a:r>
            <a:r>
              <a:rPr lang="cs-CZ" sz="2000" dirty="0"/>
              <a:t> v jáchymovském </a:t>
            </a:r>
            <a:r>
              <a:rPr lang="cs-CZ" sz="2000" dirty="0" err="1"/>
              <a:t>smolivci</a:t>
            </a:r>
            <a:r>
              <a:rPr lang="cs-CZ" sz="2000" dirty="0"/>
              <a:t> objevila dva radioaktivní prvky – polonium, radium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využití: surovina pro výrobu paliva do jaderných reaktorů, lékařství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těžba: Jáchymov, Příbram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54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E642A-0AE5-4670-9605-2666C560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1" y="319392"/>
            <a:ext cx="3401064" cy="1447800"/>
          </a:xfrm>
        </p:spPr>
        <p:txBody>
          <a:bodyPr/>
          <a:lstStyle/>
          <a:p>
            <a:r>
              <a:rPr lang="cs-CZ" sz="4000" dirty="0"/>
              <a:t>Vodnaté oxidy</a:t>
            </a:r>
          </a:p>
        </p:txBody>
      </p:sp>
      <p:pic>
        <p:nvPicPr>
          <p:cNvPr id="6" name="Zástupný obsah 5" descr="Obsah obrázku jídlo, chléb&#10;&#10;Popis byl vytvořen automaticky">
            <a:extLst>
              <a:ext uri="{FF2B5EF4-FFF2-40B4-BE49-F238E27FC236}">
                <a16:creationId xmlns:a16="http://schemas.microsoft.com/office/drawing/2014/main" id="{6B044891-A2E9-44F0-A342-E6A46D5EA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43" y="375976"/>
            <a:ext cx="3401063" cy="254751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F22156-782D-494C-884E-235FDC3F3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022" y="2195210"/>
            <a:ext cx="3401063" cy="91764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 netvoří krystalové tvary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 vyplňují dutiny v horninách</a:t>
            </a:r>
          </a:p>
        </p:txBody>
      </p:sp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BBF885CB-2CCD-469F-B6CB-06376743C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58" y="3175184"/>
            <a:ext cx="4467273" cy="3202951"/>
          </a:xfrm>
          <a:prstGeom prst="rect">
            <a:avLst/>
          </a:prstGeom>
        </p:spPr>
      </p:pic>
      <p:pic>
        <p:nvPicPr>
          <p:cNvPr id="10" name="Obrázek 9" descr="Obsah obrázku příroda, hora, skála, modrá&#10;&#10;Popis byl vytvořen automaticky">
            <a:extLst>
              <a:ext uri="{FF2B5EF4-FFF2-40B4-BE49-F238E27FC236}">
                <a16:creationId xmlns:a16="http://schemas.microsoft.com/office/drawing/2014/main" id="{4EA429D3-DA63-4AF9-ABCD-AFA9C9E58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26" y="3175184"/>
            <a:ext cx="3980234" cy="33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530DCFF-08F5-434A-A0D5-F3E89407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011A3A-9884-40BF-94F6-0625A0ADD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6573690-978D-48A4-8645-0E01F8211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4B84446-184D-45CE-9532-48179EAE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229660-8639-44E7-B486-7436516E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58084FA-40DB-44FC-94DA-93AA71CD6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ED9353-AEA4-4DCE-9B57-A038A7B3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 err="1"/>
              <a:t>Opál</a:t>
            </a:r>
            <a:endParaRPr lang="en-US" sz="42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6ADEA8E-DE7C-40A8-B753-F82C8911C9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r="7903" b="2"/>
          <a:stretch/>
        </p:blipFill>
        <p:spPr>
          <a:xfrm>
            <a:off x="4613643" y="609601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Obrázek 7" descr="Obsah obrázku jídlo, sladký, dezert&#10;&#10;Popis byl vytvořen automaticky">
            <a:extLst>
              <a:ext uri="{FF2B5EF4-FFF2-40B4-BE49-F238E27FC236}">
                <a16:creationId xmlns:a16="http://schemas.microsoft.com/office/drawing/2014/main" id="{586B7EC8-3711-44CA-92C9-99FA86D6B5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B41991E-FEAE-49BB-BDDD-80639BB6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491F39-638C-47E6-A86D-69869C219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76" y="2484544"/>
            <a:ext cx="3329666" cy="376385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dirty="0"/>
              <a:t> </a:t>
            </a:r>
            <a:r>
              <a:rPr lang="en-US" sz="2000" dirty="0" err="1"/>
              <a:t>nerost</a:t>
            </a:r>
            <a:r>
              <a:rPr lang="en-US" sz="2000" dirty="0"/>
              <a:t> </a:t>
            </a:r>
            <a:r>
              <a:rPr lang="en-US" sz="2000" dirty="0" err="1"/>
              <a:t>složený</a:t>
            </a:r>
            <a:r>
              <a:rPr lang="en-US" sz="2000" dirty="0"/>
              <a:t> </a:t>
            </a:r>
            <a:r>
              <a:rPr lang="cs-CZ" sz="2000" dirty="0"/>
              <a:t>z</a:t>
            </a:r>
            <a:r>
              <a:rPr lang="en-US" sz="2000" dirty="0"/>
              <a:t> </a:t>
            </a:r>
            <a:r>
              <a:rPr lang="en-US" sz="2000" dirty="0" err="1"/>
              <a:t>oxidu</a:t>
            </a:r>
            <a:r>
              <a:rPr lang="en-US" sz="2000" dirty="0"/>
              <a:t> </a:t>
            </a:r>
            <a:r>
              <a:rPr lang="en-US" sz="2000" dirty="0" err="1"/>
              <a:t>křemičitého</a:t>
            </a:r>
            <a:r>
              <a:rPr lang="en-US" sz="2000" dirty="0"/>
              <a:t> s </a:t>
            </a:r>
            <a:r>
              <a:rPr lang="en-US" sz="2000" dirty="0" err="1"/>
              <a:t>promělivým</a:t>
            </a:r>
            <a:r>
              <a:rPr lang="en-US" sz="2000" dirty="0"/>
              <a:t> </a:t>
            </a:r>
            <a:r>
              <a:rPr lang="en-US" sz="2000" dirty="0" err="1"/>
              <a:t>množstvím</a:t>
            </a:r>
            <a:r>
              <a:rPr lang="en-US" sz="2000" dirty="0"/>
              <a:t> </a:t>
            </a:r>
            <a:r>
              <a:rPr lang="en-US" sz="2000" dirty="0" err="1"/>
              <a:t>vody</a:t>
            </a:r>
            <a:endParaRPr lang="en-US" sz="2000" dirty="0"/>
          </a:p>
          <a:p>
            <a:pPr marL="285750" indent="-285750">
              <a:buFont typeface="Wingdings 3" charset="2"/>
              <a:buChar char=""/>
            </a:pPr>
            <a:r>
              <a:rPr lang="en-US" sz="2000" dirty="0" err="1"/>
              <a:t>Vytváří</a:t>
            </a:r>
            <a:r>
              <a:rPr lang="en-US" sz="2000" dirty="0"/>
              <a:t> </a:t>
            </a:r>
            <a:r>
              <a:rPr lang="en-US" sz="2000" dirty="0" err="1"/>
              <a:t>zbarvené</a:t>
            </a:r>
            <a:r>
              <a:rPr lang="en-US" sz="2000" dirty="0"/>
              <a:t> </a:t>
            </a:r>
            <a:r>
              <a:rPr lang="en-US" sz="2000" dirty="0" err="1"/>
              <a:t>odrůda</a:t>
            </a:r>
            <a:r>
              <a:rPr lang="en-US" sz="2000" dirty="0"/>
              <a:t> – </a:t>
            </a:r>
            <a:r>
              <a:rPr lang="en-US" sz="2000" dirty="0" err="1"/>
              <a:t>drahokamy</a:t>
            </a:r>
            <a:r>
              <a:rPr lang="en-US" sz="2000" dirty="0"/>
              <a:t> (</a:t>
            </a:r>
            <a:r>
              <a:rPr lang="en-US" sz="2000" dirty="0" err="1"/>
              <a:t>drahý</a:t>
            </a:r>
            <a:r>
              <a:rPr lang="en-US" sz="2000" dirty="0"/>
              <a:t> </a:t>
            </a:r>
            <a:r>
              <a:rPr lang="en-US" sz="2000" dirty="0" err="1"/>
              <a:t>opál</a:t>
            </a:r>
            <a:r>
              <a:rPr lang="en-US" sz="2000" dirty="0"/>
              <a:t>, </a:t>
            </a:r>
            <a:r>
              <a:rPr lang="en-US" sz="2000" dirty="0" err="1"/>
              <a:t>ohnivý</a:t>
            </a:r>
            <a:r>
              <a:rPr lang="en-US" sz="2000" dirty="0"/>
              <a:t> </a:t>
            </a:r>
            <a:r>
              <a:rPr lang="en-US" sz="2000" dirty="0" err="1"/>
              <a:t>opál</a:t>
            </a:r>
            <a:r>
              <a:rPr lang="en-US" sz="2000" dirty="0"/>
              <a:t>, </a:t>
            </a:r>
            <a:r>
              <a:rPr lang="en-US" sz="2000" dirty="0" err="1"/>
              <a:t>dřevitý</a:t>
            </a:r>
            <a:r>
              <a:rPr lang="en-US" sz="2000" dirty="0"/>
              <a:t> </a:t>
            </a:r>
            <a:r>
              <a:rPr lang="en-US" sz="2000" dirty="0" err="1"/>
              <a:t>opál</a:t>
            </a:r>
            <a:r>
              <a:rPr lang="en-US" sz="2000" dirty="0"/>
              <a:t>)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000" dirty="0" err="1"/>
              <a:t>Čirý</a:t>
            </a:r>
            <a:r>
              <a:rPr lang="en-US" sz="2000" dirty="0"/>
              <a:t> - </a:t>
            </a:r>
            <a:r>
              <a:rPr lang="en-US" sz="2000" dirty="0" err="1"/>
              <a:t>hyalit</a:t>
            </a:r>
            <a:endParaRPr lang="en-US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627B2AE-6832-42D7-9EB1-A4BC2447AC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r="10843" b="3"/>
          <a:stretch/>
        </p:blipFill>
        <p:spPr>
          <a:xfrm>
            <a:off x="4613644" y="3482340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Zástupný obsah 5" descr="Obsah obrázku dort, jídlo, kousek, výseč&#10;&#10;Popis byl vytvořen automaticky">
            <a:extLst>
              <a:ext uri="{FF2B5EF4-FFF2-40B4-BE49-F238E27FC236}">
                <a16:creationId xmlns:a16="http://schemas.microsoft.com/office/drawing/2014/main" id="{B48DD8A0-199D-49AC-A674-0F546F083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" b="1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E609BC-4E93-407D-A841-94B9F901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 err="1"/>
              <a:t>Hnědel</a:t>
            </a:r>
            <a:r>
              <a:rPr lang="en-US" sz="4200" dirty="0"/>
              <a:t> (</a:t>
            </a:r>
            <a:r>
              <a:rPr lang="en-US" sz="4200" dirty="0" err="1"/>
              <a:t>limonit</a:t>
            </a:r>
            <a:r>
              <a:rPr lang="en-US" sz="4200" dirty="0"/>
              <a:t>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8B1D2CF-E299-4F75-B991-31EF44710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r="2615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9DB10F-64AD-4B8B-884D-2ED582315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sz="2000" dirty="0"/>
              <a:t> žlutohnědý nerost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vzniká zvětráváním jiných železitých rud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vodnatý oxid železitý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ruda železa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042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F179E-3503-461D-A778-43153E00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10119"/>
            <a:ext cx="3401064" cy="1225685"/>
          </a:xfrm>
        </p:spPr>
        <p:txBody>
          <a:bodyPr/>
          <a:lstStyle/>
          <a:p>
            <a:r>
              <a:rPr lang="cs-CZ" sz="3200" dirty="0"/>
              <a:t>Bauxit</a:t>
            </a:r>
          </a:p>
        </p:txBody>
      </p:sp>
      <p:pic>
        <p:nvPicPr>
          <p:cNvPr id="6" name="Zástupný obsah 5" descr="Obsah obrázku primát, savci&#10;&#10;Popis byl vytvořen automaticky">
            <a:extLst>
              <a:ext uri="{FF2B5EF4-FFF2-40B4-BE49-F238E27FC236}">
                <a16:creationId xmlns:a16="http://schemas.microsoft.com/office/drawing/2014/main" id="{3C5B8709-C005-4A7F-B69E-E45E8C94F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8" y="605383"/>
            <a:ext cx="4420873" cy="294724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B87C98-0BA5-4017-B2FE-477CC1B30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7404" y="2321884"/>
            <a:ext cx="4358144" cy="369953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složen z několika nerostů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převažují vodnaté oxidy hliníku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ruda hliníku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obsahuje příměsi železo, křemík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vznik zvětráváním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 těžba: Francie, Maďarsko, Rusko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8" name="Obrázek 7" descr="Obsah obrázku jídlo, chléb&#10;&#10;Popis byl vytvořen automaticky">
            <a:extLst>
              <a:ext uri="{FF2B5EF4-FFF2-40B4-BE49-F238E27FC236}">
                <a16:creationId xmlns:a16="http://schemas.microsoft.com/office/drawing/2014/main" id="{D1329CEC-DC27-4D8C-A452-E7402B55F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65" y="3429000"/>
            <a:ext cx="3804833" cy="28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B3A62-BD83-45CF-9187-C07F7580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oxidů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0D40C2-86B2-4687-A438-3016BD2C1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Bezvodé</a:t>
            </a:r>
          </a:p>
        </p:txBody>
      </p:sp>
      <p:pic>
        <p:nvPicPr>
          <p:cNvPr id="10" name="Zástupný obsah 9" descr="Obsah obrázku jídlo&#10;&#10;Popis byl vytvořen automaticky">
            <a:extLst>
              <a:ext uri="{FF2B5EF4-FFF2-40B4-BE49-F238E27FC236}">
                <a16:creationId xmlns:a16="http://schemas.microsoft.com/office/drawing/2014/main" id="{9556B7B4-A320-4B50-B1B1-87955BF0B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2" y="2929127"/>
            <a:ext cx="3888583" cy="291268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E51AB4-D77D-47A9-8FFF-F6D4DCA70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Vodnaté</a:t>
            </a:r>
          </a:p>
        </p:txBody>
      </p:sp>
      <p:pic>
        <p:nvPicPr>
          <p:cNvPr id="8" name="Zástupný obsah 7" descr="Obsah obrázku mapa&#10;&#10;Popis byl vytvořen automaticky">
            <a:extLst>
              <a:ext uri="{FF2B5EF4-FFF2-40B4-BE49-F238E27FC236}">
                <a16:creationId xmlns:a16="http://schemas.microsoft.com/office/drawing/2014/main" id="{316F010B-19F7-4A7C-A2DF-21BD0A06E7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2929127"/>
            <a:ext cx="4505647" cy="3230464"/>
          </a:xfrm>
        </p:spPr>
      </p:pic>
    </p:spTree>
    <p:extLst>
      <p:ext uri="{BB962C8B-B14F-4D97-AF65-F5344CB8AC3E}">
        <p14:creationId xmlns:p14="http://schemas.microsoft.com/office/powerpoint/2010/main" val="51820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914D0-10D2-43A4-BA56-EC6E81FA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48" y="764580"/>
            <a:ext cx="3990979" cy="809017"/>
          </a:xfrm>
        </p:spPr>
        <p:txBody>
          <a:bodyPr/>
          <a:lstStyle/>
          <a:p>
            <a:r>
              <a:rPr lang="cs-CZ" sz="4400" dirty="0"/>
              <a:t>Bezvodé oxidy</a:t>
            </a:r>
          </a:p>
        </p:txBody>
      </p:sp>
      <p:pic>
        <p:nvPicPr>
          <p:cNvPr id="6" name="Zástupný obsah 5" descr="Obsah obrázku jídlo&#10;&#10;Popis byl vytvořen automaticky">
            <a:extLst>
              <a:ext uri="{FF2B5EF4-FFF2-40B4-BE49-F238E27FC236}">
                <a16:creationId xmlns:a16="http://schemas.microsoft.com/office/drawing/2014/main" id="{16323878-0EE1-4F19-B2BE-2325CEE9E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38" y="390894"/>
            <a:ext cx="2848904" cy="213392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995609-08E2-44A6-970C-57E6BF096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3038" y="2957210"/>
            <a:ext cx="4256500" cy="325163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Oxid železitý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Nerost tmavě šedé barvy, kusové odrůdy jsou načervenalé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Ruda železa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Využití: výroba barev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Těžba: Švédsko, Ukrajina</a:t>
            </a:r>
          </a:p>
        </p:txBody>
      </p:sp>
      <p:pic>
        <p:nvPicPr>
          <p:cNvPr id="8" name="Obrázek 7" descr="Obsah obrázku řetěz&#10;&#10;Popis byl vytvořen automaticky">
            <a:extLst>
              <a:ext uri="{FF2B5EF4-FFF2-40B4-BE49-F238E27FC236}">
                <a16:creationId xmlns:a16="http://schemas.microsoft.com/office/drawing/2014/main" id="{FAA33D01-A7C9-4769-9388-FBB3E9676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90" y="2564218"/>
            <a:ext cx="5180825" cy="39028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CB6B292-2269-429F-99D6-27600CFC1EE8}"/>
              </a:ext>
            </a:extLst>
          </p:cNvPr>
          <p:cNvSpPr txBox="1"/>
          <p:nvPr/>
        </p:nvSpPr>
        <p:spPr>
          <a:xfrm>
            <a:off x="1254868" y="200598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/>
              <a:t>Krevel - hematit</a:t>
            </a:r>
          </a:p>
        </p:txBody>
      </p:sp>
    </p:spTree>
    <p:extLst>
      <p:ext uri="{BB962C8B-B14F-4D97-AF65-F5344CB8AC3E}">
        <p14:creationId xmlns:p14="http://schemas.microsoft.com/office/powerpoint/2010/main" val="23147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CF6337-4AFB-4304-8AB5-F9BE9DC5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KORUND</a:t>
            </a:r>
          </a:p>
        </p:txBody>
      </p:sp>
      <p:pic>
        <p:nvPicPr>
          <p:cNvPr id="6" name="Zástupný obsah 5" descr="Obsah obrázku sklenice, kamenina&#10;&#10;Popis byl vytvořen automaticky">
            <a:extLst>
              <a:ext uri="{FF2B5EF4-FFF2-40B4-BE49-F238E27FC236}">
                <a16:creationId xmlns:a16="http://schemas.microsoft.com/office/drawing/2014/main" id="{6679B989-CB8B-4C97-B43B-E35166281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1370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A356CE-68AC-4627-91D9-026FE866E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dirty="0"/>
              <a:t> </a:t>
            </a:r>
            <a:r>
              <a:rPr lang="cs-CZ" sz="2000" dirty="0"/>
              <a:t>vytváří soudečkovité krystaly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oxid hlinitý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ruda hliníku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chemicky odolný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stupeň tvrdosti 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89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9A0A7-6FA9-4EC1-BE01-C987DC6C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Korund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1A505F-947C-44AE-A910-661ABE0B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2466738" cy="576262"/>
          </a:xfrm>
        </p:spPr>
        <p:txBody>
          <a:bodyPr/>
          <a:lstStyle/>
          <a:p>
            <a:r>
              <a:rPr lang="cs-CZ" dirty="0"/>
              <a:t>Safír - modrý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3649A2-FF49-4168-92FD-1168AAB8E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85617" y="1805559"/>
            <a:ext cx="3044758" cy="576262"/>
          </a:xfrm>
        </p:spPr>
        <p:txBody>
          <a:bodyPr/>
          <a:lstStyle/>
          <a:p>
            <a:r>
              <a:rPr lang="cs-CZ" dirty="0"/>
              <a:t>Rubín - červený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D241CEFF-22BE-4BF9-A315-EB98EBBF453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60" y="2611586"/>
            <a:ext cx="4395788" cy="3296841"/>
          </a:xfrm>
        </p:spPr>
      </p:pic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FBA5B177-1DB7-4140-AC60-2B2290D93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4" y="2728318"/>
            <a:ext cx="4395787" cy="1357657"/>
          </a:xfrm>
        </p:spPr>
      </p:pic>
      <p:pic>
        <p:nvPicPr>
          <p:cNvPr id="20" name="Obrázek 19" descr="Obsah obrázku text, stavební materiál, cihla&#10;&#10;Popis byl vytvořen automaticky">
            <a:extLst>
              <a:ext uri="{FF2B5EF4-FFF2-40B4-BE49-F238E27FC236}">
                <a16:creationId xmlns:a16="http://schemas.microsoft.com/office/drawing/2014/main" id="{BB7F00FF-2933-466D-93F8-7CEB0C2C1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20" y="2290223"/>
            <a:ext cx="2619375" cy="1743075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651A376A-934E-4C38-ACA8-0F1E7FD8CA9E}"/>
              </a:ext>
            </a:extLst>
          </p:cNvPr>
          <p:cNvSpPr txBox="1"/>
          <p:nvPr/>
        </p:nvSpPr>
        <p:spPr>
          <a:xfrm>
            <a:off x="8621951" y="185324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smirek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36289F0-27CB-44E3-BB50-770CFD1F5AFE}"/>
              </a:ext>
            </a:extLst>
          </p:cNvPr>
          <p:cNvSpPr txBox="1"/>
          <p:nvPr/>
        </p:nvSpPr>
        <p:spPr>
          <a:xfrm>
            <a:off x="8287965" y="4476180"/>
            <a:ext cx="36381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Použití: šperkařství, ložiska hodinek, brusný materiál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Těžba: Indie, Srí Lanka, Řecko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4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052F60-29FA-493D-A6E6-1A33BE21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0471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KŘEMEN</a:t>
            </a:r>
          </a:p>
        </p:txBody>
      </p:sp>
      <p:pic>
        <p:nvPicPr>
          <p:cNvPr id="6" name="Zástupný obsah 5" descr="Obsah obrázku jídlo, interiér, sýr, dezert&#10;&#10;Popis byl vytvořen automaticky">
            <a:extLst>
              <a:ext uri="{FF2B5EF4-FFF2-40B4-BE49-F238E27FC236}">
                <a16:creationId xmlns:a16="http://schemas.microsoft.com/office/drawing/2014/main" id="{95DCF763-490C-449D-BA0C-1CCBD1D42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r="10208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2470FA-B16B-4069-8E60-3585F79EC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379" y="1770434"/>
            <a:ext cx="3601618" cy="447796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dirty="0"/>
              <a:t> </a:t>
            </a:r>
            <a:r>
              <a:rPr lang="cs-CZ" sz="1800" dirty="0"/>
              <a:t>nejrozšířenější nerost</a:t>
            </a:r>
          </a:p>
          <a:p>
            <a:pPr>
              <a:buFont typeface="Wingdings 3" charset="2"/>
              <a:buChar char=""/>
            </a:pPr>
            <a:r>
              <a:rPr lang="cs-CZ" sz="1800" dirty="0"/>
              <a:t> je součástí vyvřelých, usazených i přeměněných hornin</a:t>
            </a:r>
          </a:p>
          <a:p>
            <a:pPr>
              <a:buFont typeface="Wingdings 3" charset="2"/>
              <a:buChar char=""/>
            </a:pPr>
            <a:r>
              <a:rPr lang="cs-CZ" sz="1800" dirty="0"/>
              <a:t> část křemene – organický původ ze schránek</a:t>
            </a:r>
          </a:p>
          <a:p>
            <a:pPr>
              <a:buFont typeface="Wingdings 3" charset="2"/>
              <a:buChar char=""/>
            </a:pPr>
            <a:r>
              <a:rPr lang="cs-CZ" sz="1800" dirty="0"/>
              <a:t> vyskytuje se v různě barevných odrůdách</a:t>
            </a:r>
          </a:p>
          <a:p>
            <a:pPr>
              <a:buFont typeface="Wingdings 3" charset="2"/>
              <a:buChar char=""/>
            </a:pPr>
            <a:r>
              <a:rPr lang="cs-CZ" sz="1800" dirty="0"/>
              <a:t> třením vzniká elektrický náboj</a:t>
            </a:r>
          </a:p>
          <a:p>
            <a:pPr>
              <a:buFont typeface="Wingdings 3" charset="2"/>
              <a:buChar char=""/>
            </a:pPr>
            <a:r>
              <a:rPr lang="cs-CZ" sz="1800" dirty="0"/>
              <a:t> stupeň tvrdosti 7</a:t>
            </a:r>
          </a:p>
          <a:p>
            <a:pPr>
              <a:buFont typeface="Wingdings 3" charset="2"/>
              <a:buChar char=""/>
            </a:pPr>
            <a:r>
              <a:rPr lang="cs-CZ" sz="1800" dirty="0"/>
              <a:t> využití: sklářský průmysl, šperkařství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46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54B97-D677-4E24-8065-2CCF4104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Odrůdy křemene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A09110-39A1-4E55-AE96-8FDB42B70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123" y="1339174"/>
            <a:ext cx="4396338" cy="576262"/>
          </a:xfrm>
        </p:spPr>
        <p:txBody>
          <a:bodyPr/>
          <a:lstStyle/>
          <a:p>
            <a:r>
              <a:rPr lang="cs-CZ" dirty="0"/>
              <a:t>Citrín - žlutý</a:t>
            </a:r>
          </a:p>
        </p:txBody>
      </p:sp>
      <p:pic>
        <p:nvPicPr>
          <p:cNvPr id="8" name="Zástupný obsah 7" descr="Obsah obrázku kobliha, papír, jídlo, kousek&#10;&#10;Popis byl vytvořen automaticky">
            <a:extLst>
              <a:ext uri="{FF2B5EF4-FFF2-40B4-BE49-F238E27FC236}">
                <a16:creationId xmlns:a16="http://schemas.microsoft.com/office/drawing/2014/main" id="{292D40F0-9D6A-4D5B-BCE5-6D035A75D8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9" y="2233932"/>
            <a:ext cx="5427525" cy="407064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8CBDAA-DE6C-4936-9623-88711DDDC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5158" y="1430755"/>
            <a:ext cx="3727855" cy="576262"/>
          </a:xfrm>
        </p:spPr>
        <p:txBody>
          <a:bodyPr/>
          <a:lstStyle/>
          <a:p>
            <a:r>
              <a:rPr lang="cs-CZ" dirty="0"/>
              <a:t>Ametyst - fialový</a:t>
            </a:r>
          </a:p>
        </p:txBody>
      </p:sp>
      <p:pic>
        <p:nvPicPr>
          <p:cNvPr id="10" name="Zástupný obsah 9" descr="Obsah obrázku zelenina&#10;&#10;Popis byl vytvořen automaticky">
            <a:extLst>
              <a:ext uri="{FF2B5EF4-FFF2-40B4-BE49-F238E27FC236}">
                <a16:creationId xmlns:a16="http://schemas.microsoft.com/office/drawing/2014/main" id="{17D2E42E-4694-46FF-A646-9B32F8117C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9341"/>
            <a:ext cx="5698901" cy="4070643"/>
          </a:xfrm>
        </p:spPr>
      </p:pic>
    </p:spTree>
    <p:extLst>
      <p:ext uri="{BB962C8B-B14F-4D97-AF65-F5344CB8AC3E}">
        <p14:creationId xmlns:p14="http://schemas.microsoft.com/office/powerpoint/2010/main" val="39567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A7432-6856-4DA3-96E2-DF84000C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Odrůdy křemene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E31BBA-4866-4A41-A8B1-5F1A60F94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465395"/>
            <a:ext cx="4396338" cy="576262"/>
          </a:xfrm>
        </p:spPr>
        <p:txBody>
          <a:bodyPr/>
          <a:lstStyle/>
          <a:p>
            <a:r>
              <a:rPr lang="cs-CZ" dirty="0"/>
              <a:t>Křišťál - čirý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44D2495-F8C3-4A66-9CAD-98A190A13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81553"/>
            <a:ext cx="4231485" cy="360126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7C3EAD-71A4-42E4-AEBD-46043A10D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8036" y="1470388"/>
            <a:ext cx="4396339" cy="576262"/>
          </a:xfrm>
        </p:spPr>
        <p:txBody>
          <a:bodyPr/>
          <a:lstStyle/>
          <a:p>
            <a:r>
              <a:rPr lang="cs-CZ" dirty="0"/>
              <a:t>Záhněda - hnědý</a:t>
            </a:r>
          </a:p>
        </p:txBody>
      </p:sp>
      <p:pic>
        <p:nvPicPr>
          <p:cNvPr id="10" name="Zástupný obsah 9" descr="Obsah obrázku sladký, čokoláda, dezert, výseč&#10;&#10;Popis byl vytvořen automaticky">
            <a:extLst>
              <a:ext uri="{FF2B5EF4-FFF2-40B4-BE49-F238E27FC236}">
                <a16:creationId xmlns:a16="http://schemas.microsoft.com/office/drawing/2014/main" id="{39086FA3-A64C-48E6-805D-19377323D21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10" y="2381553"/>
            <a:ext cx="4801685" cy="3601264"/>
          </a:xfrm>
        </p:spPr>
      </p:pic>
    </p:spTree>
    <p:extLst>
      <p:ext uri="{BB962C8B-B14F-4D97-AF65-F5344CB8AC3E}">
        <p14:creationId xmlns:p14="http://schemas.microsoft.com/office/powerpoint/2010/main" val="17285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CE92F-442A-4C77-B783-27202D1A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Odrůdy křemene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9BA717-F17A-4046-8846-CD142D7DC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755" y="1565117"/>
            <a:ext cx="4396338" cy="576262"/>
          </a:xfrm>
        </p:spPr>
        <p:txBody>
          <a:bodyPr/>
          <a:lstStyle/>
          <a:p>
            <a:r>
              <a:rPr lang="cs-CZ" dirty="0"/>
              <a:t>Růženín - růžový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CB3BE32-633D-4CF8-AFA1-2F5469C660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5" y="2412971"/>
            <a:ext cx="5100266" cy="382519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A02164-68D6-41AD-875F-FDF084663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12342" y="1540927"/>
            <a:ext cx="4396339" cy="576262"/>
          </a:xfrm>
        </p:spPr>
        <p:txBody>
          <a:bodyPr/>
          <a:lstStyle/>
          <a:p>
            <a:r>
              <a:rPr lang="cs-CZ" dirty="0" err="1"/>
              <a:t>Morion</a:t>
            </a:r>
            <a:r>
              <a:rPr lang="cs-CZ" dirty="0"/>
              <a:t> - černý</a:t>
            </a:r>
          </a:p>
        </p:txBody>
      </p:sp>
      <p:pic>
        <p:nvPicPr>
          <p:cNvPr id="10" name="Zástupný obsah 9" descr="Obsah obrázku osoba, držení, ruka&#10;&#10;Popis byl vytvořen automaticky">
            <a:extLst>
              <a:ext uri="{FF2B5EF4-FFF2-40B4-BE49-F238E27FC236}">
                <a16:creationId xmlns:a16="http://schemas.microsoft.com/office/drawing/2014/main" id="{8A57DE96-D573-4152-8ED4-38D075F93F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44" y="2412971"/>
            <a:ext cx="5100266" cy="3825200"/>
          </a:xfrm>
        </p:spPr>
      </p:pic>
    </p:spTree>
    <p:extLst>
      <p:ext uri="{BB962C8B-B14F-4D97-AF65-F5344CB8AC3E}">
        <p14:creationId xmlns:p14="http://schemas.microsoft.com/office/powerpoint/2010/main" val="6171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366</Words>
  <Application>Microsoft Office PowerPoint</Application>
  <PresentationFormat>Širokoúhlá obrazovka</PresentationFormat>
  <Paragraphs>81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Ion</vt:lpstr>
      <vt:lpstr>Oxidy</vt:lpstr>
      <vt:lpstr>Rozdělení oxidů</vt:lpstr>
      <vt:lpstr>Bezvodé oxidy</vt:lpstr>
      <vt:lpstr>KORUND</vt:lpstr>
      <vt:lpstr>Korund</vt:lpstr>
      <vt:lpstr>KŘEMEN</vt:lpstr>
      <vt:lpstr>Odrůdy křemene</vt:lpstr>
      <vt:lpstr>Odrůdy křemene</vt:lpstr>
      <vt:lpstr>Odrůdy křemene</vt:lpstr>
      <vt:lpstr>Chalcedon</vt:lpstr>
      <vt:lpstr>Acháty</vt:lpstr>
      <vt:lpstr>Magnetit (magnetovec)</vt:lpstr>
      <vt:lpstr>KASITERIT (CÍNOVEC)</vt:lpstr>
      <vt:lpstr>SMOLIVEC (URANINIT) </vt:lpstr>
      <vt:lpstr>Vodnaté oxidy</vt:lpstr>
      <vt:lpstr>Opál</vt:lpstr>
      <vt:lpstr>Hnědel (limonit)</vt:lpstr>
      <vt:lpstr>Bauxit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Oxidy</dc:title>
  <dc:creator>Šnircová Monika</dc:creator>
  <cp:lastModifiedBy>Šnircová Monika</cp:lastModifiedBy>
  <cp:revision>6</cp:revision>
  <dcterms:created xsi:type="dcterms:W3CDTF">2021-11-29T20:13:30Z</dcterms:created>
  <dcterms:modified xsi:type="dcterms:W3CDTF">2021-12-01T10:30:46Z</dcterms:modified>
</cp:coreProperties>
</file>