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A57-226B-4FBE-B420-43A7C436DAC8}" type="datetimeFigureOut">
              <a:rPr lang="cs-CZ" smtClean="0"/>
              <a:t>04.01.2022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2F17-637E-4738-9513-A80C16704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2883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A57-226B-4FBE-B420-43A7C436DAC8}" type="datetimeFigureOut">
              <a:rPr lang="cs-CZ" smtClean="0"/>
              <a:t>04.01.2022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2F17-637E-4738-9513-A80C16704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119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A57-226B-4FBE-B420-43A7C436DAC8}" type="datetimeFigureOut">
              <a:rPr lang="cs-CZ" smtClean="0"/>
              <a:t>04.01.2022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2F17-637E-4738-9513-A80C16704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970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A57-226B-4FBE-B420-43A7C436DAC8}" type="datetimeFigureOut">
              <a:rPr lang="cs-CZ" smtClean="0"/>
              <a:t>04.01.2022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2F17-637E-4738-9513-A80C16704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430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A57-226B-4FBE-B420-43A7C436DAC8}" type="datetimeFigureOut">
              <a:rPr lang="cs-CZ" smtClean="0"/>
              <a:t>04.01.2022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2F17-637E-4738-9513-A80C16704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5729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A57-226B-4FBE-B420-43A7C436DAC8}" type="datetimeFigureOut">
              <a:rPr lang="cs-CZ" smtClean="0"/>
              <a:t>04.01.2022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2F17-637E-4738-9513-A80C16704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11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A57-226B-4FBE-B420-43A7C436DAC8}" type="datetimeFigureOut">
              <a:rPr lang="cs-CZ" smtClean="0"/>
              <a:t>04.01.2022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2F17-637E-4738-9513-A80C16704F9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702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A57-226B-4FBE-B420-43A7C436DAC8}" type="datetimeFigureOut">
              <a:rPr lang="cs-CZ" smtClean="0"/>
              <a:t>04.01.2022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2F17-637E-4738-9513-A80C16704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995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A57-226B-4FBE-B420-43A7C436DAC8}" type="datetimeFigureOut">
              <a:rPr lang="cs-CZ" smtClean="0"/>
              <a:t>04.01.2022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2F17-637E-4738-9513-A80C16704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25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A57-226B-4FBE-B420-43A7C436DAC8}" type="datetimeFigureOut">
              <a:rPr lang="cs-CZ" smtClean="0"/>
              <a:t>04.01.2022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2F17-637E-4738-9513-A80C16704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48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2555A57-226B-4FBE-B420-43A7C436DAC8}" type="datetimeFigureOut">
              <a:rPr lang="cs-CZ" smtClean="0"/>
              <a:t>04.01.2022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2F17-637E-4738-9513-A80C16704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58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2555A57-226B-4FBE-B420-43A7C436DAC8}" type="datetimeFigureOut">
              <a:rPr lang="cs-CZ" smtClean="0"/>
              <a:t>04.01.2022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7E762F17-637E-4738-9513-A80C16704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63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6651D9-2E3B-4BFC-845D-502567AFD5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Sulfidy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70CE31-CE82-4B3C-85BD-8B1375BB0B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Sloučeniny síry a kovů</a:t>
            </a:r>
          </a:p>
        </p:txBody>
      </p:sp>
    </p:spTree>
    <p:extLst>
      <p:ext uri="{BB962C8B-B14F-4D97-AF65-F5344CB8AC3E}">
        <p14:creationId xmlns:p14="http://schemas.microsoft.com/office/powerpoint/2010/main" val="4140578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9A4D13-FA6B-41F0-9630-B7002E290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1114046"/>
            <a:ext cx="4486656" cy="1141497"/>
          </a:xfrm>
        </p:spPr>
        <p:txBody>
          <a:bodyPr/>
          <a:lstStyle/>
          <a:p>
            <a:r>
              <a:rPr lang="cs-CZ" dirty="0"/>
              <a:t>Rumělka - cinabarit</a:t>
            </a:r>
          </a:p>
        </p:txBody>
      </p:sp>
      <p:pic>
        <p:nvPicPr>
          <p:cNvPr id="6" name="Zástupný obsah 5" descr="Obsah obrázku jídlo, interiér, výseč, kousek&#10;&#10;Popis byl vytvořen automaticky">
            <a:extLst>
              <a:ext uri="{FF2B5EF4-FFF2-40B4-BE49-F238E27FC236}">
                <a16:creationId xmlns:a16="http://schemas.microsoft.com/office/drawing/2014/main" id="{99D5D678-3208-4BBE-9F67-C5334A259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023" y="385848"/>
            <a:ext cx="2698255" cy="2036339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8F858D5-3B8F-479D-8421-FF90897565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9619" y="2839799"/>
            <a:ext cx="4629231" cy="3249716"/>
          </a:xfrm>
        </p:spPr>
        <p:txBody>
          <a:bodyPr>
            <a:norm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1"/>
                </a:solidFill>
              </a:rPr>
              <a:t>Ruda rtuti</a:t>
            </a:r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1"/>
                </a:solidFill>
              </a:rPr>
              <a:t>Má červené nebo hnědočervené krystaly</a:t>
            </a:r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1"/>
                </a:solidFill>
              </a:rPr>
              <a:t>Rtuť je jedovatá</a:t>
            </a:r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1"/>
                </a:solidFill>
              </a:rPr>
              <a:t>Použití: teploměry, pyrotechnika, zubní </a:t>
            </a:r>
            <a:r>
              <a:rPr lang="cs-CZ" sz="1800" dirty="0" err="1">
                <a:solidFill>
                  <a:schemeClr val="tx1"/>
                </a:solidFill>
              </a:rPr>
              <a:t>blomby</a:t>
            </a:r>
            <a:endParaRPr lang="cs-CZ" sz="1800" dirty="0">
              <a:solidFill>
                <a:schemeClr val="tx1"/>
              </a:solidFill>
            </a:endParaRPr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1"/>
                </a:solidFill>
              </a:rPr>
              <a:t>Těžba: Hořovice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ADB3543-C3EC-445E-B295-3BD0E670F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023" y="3005846"/>
            <a:ext cx="4902740" cy="367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2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5813B7-8247-4995-96F2-4F4267F32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Sulfidy</a:t>
            </a:r>
            <a:br>
              <a:rPr lang="cs-CZ" dirty="0"/>
            </a:br>
            <a:endParaRPr lang="cs-CZ" dirty="0"/>
          </a:p>
        </p:txBody>
      </p:sp>
      <p:pic>
        <p:nvPicPr>
          <p:cNvPr id="6" name="Zástupný obsah 5" descr="Obsah obrázku skála, objekt v exteriéru&#10;&#10;Popis byl vytvořen automaticky">
            <a:extLst>
              <a:ext uri="{FF2B5EF4-FFF2-40B4-BE49-F238E27FC236}">
                <a16:creationId xmlns:a16="http://schemas.microsoft.com/office/drawing/2014/main" id="{83C9F4D4-2DBD-4523-B34B-635DF5004A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5" y="2307685"/>
            <a:ext cx="4135966" cy="3101975"/>
          </a:xfrm>
        </p:spPr>
      </p:pic>
      <p:pic>
        <p:nvPicPr>
          <p:cNvPr id="8" name="Zástupný obsah 7" descr="Obsah obrázku LEGO, hračka&#10;&#10;Popis byl vytvořen automaticky">
            <a:extLst>
              <a:ext uri="{FF2B5EF4-FFF2-40B4-BE49-F238E27FC236}">
                <a16:creationId xmlns:a16="http://schemas.microsoft.com/office/drawing/2014/main" id="{06240502-D201-4311-A7C8-FF53187D7F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633" y="3752006"/>
            <a:ext cx="4270375" cy="2839799"/>
          </a:xfrm>
        </p:spPr>
      </p:pic>
      <p:pic>
        <p:nvPicPr>
          <p:cNvPr id="10" name="Obrázek 9" descr="Obsah obrázku čokoláda&#10;&#10;Popis byl vytvořen automaticky">
            <a:extLst>
              <a:ext uri="{FF2B5EF4-FFF2-40B4-BE49-F238E27FC236}">
                <a16:creationId xmlns:a16="http://schemas.microsoft.com/office/drawing/2014/main" id="{E9F12898-3B27-45EE-9201-8F8DE69A4C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108" y="2445695"/>
            <a:ext cx="29845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88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3B2B47-A780-46E3-B429-E47C6944B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0" y="978776"/>
            <a:ext cx="3044953" cy="1174991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000" dirty="0" err="1"/>
              <a:t>Sulfidy</a:t>
            </a:r>
            <a:endParaRPr lang="en-US" sz="200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81AFE14-9DA4-4533-AFB4-8EBF030FC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0196" y="2640692"/>
            <a:ext cx="3499426" cy="3255252"/>
          </a:xfrm>
        </p:spPr>
        <p:txBody>
          <a:bodyPr vert="horz" lIns="91440" tIns="45720" rIns="91440" bIns="45720" rtlCol="0">
            <a:normAutofit/>
          </a:bodyPr>
          <a:lstStyle/>
          <a:p>
            <a:pPr marL="57150" indent="-285750" algn="l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Sloučeniny síry a kovů</a:t>
            </a:r>
          </a:p>
          <a:p>
            <a:pPr marL="57150" indent="-285750" algn="l">
              <a:buClrTx/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Vznikají srážením roztoků nebo tuhnutím magmatu</a:t>
            </a:r>
          </a:p>
          <a:p>
            <a:pPr marL="57150" indent="-285750" algn="l">
              <a:buClrTx/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Mají kovový vzhled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Zástupný obsah 9" descr="Obsah obrázku dort, čokoláda, rostlina, kousek&#10;&#10;Popis byl vytvořen automaticky">
            <a:extLst>
              <a:ext uri="{FF2B5EF4-FFF2-40B4-BE49-F238E27FC236}">
                <a16:creationId xmlns:a16="http://schemas.microsoft.com/office/drawing/2014/main" id="{B13EFB25-806F-462A-8A8C-16C2960C1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" r="15666"/>
          <a:stretch/>
        </p:blipFill>
        <p:spPr>
          <a:xfrm>
            <a:off x="4654296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2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FC400F-F916-42A7-9437-E62A07F36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0" y="978776"/>
            <a:ext cx="3044953" cy="1174991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000" dirty="0" err="1"/>
              <a:t>galenit</a:t>
            </a:r>
            <a:endParaRPr lang="en-US" sz="200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3847541-55F8-4345-A664-06B401298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0" y="2640692"/>
            <a:ext cx="3044952" cy="325525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285750" algn="l">
              <a:buClrTx/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Sulfid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olovnatý</a:t>
            </a:r>
            <a:endParaRPr lang="cs-CZ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285750" algn="l">
              <a:buClrTx/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Olovnatá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ruda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šedolesklé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barvy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příměsí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stříbra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lesk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cs-CZ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285750" algn="l">
              <a:buClrTx/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Olovo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je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jedovaté</a:t>
            </a:r>
            <a:endParaRPr lang="cs-CZ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285750" algn="l">
              <a:buClrTx/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Použití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desky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do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akumulátorů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ochrana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proti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rentgenovému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radioaktivnímu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zářen</a:t>
            </a: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í</a:t>
            </a:r>
          </a:p>
          <a:p>
            <a:pPr marL="342900" indent="-285750" algn="l">
              <a:buClrTx/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Těžba: Příbram, Stříbro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Zástupný obsah 5" descr="Obsah obrázku kousek, členovci, čokoláda&#10;&#10;Popis byl vytvořen automaticky">
            <a:extLst>
              <a:ext uri="{FF2B5EF4-FFF2-40B4-BE49-F238E27FC236}">
                <a16:creationId xmlns:a16="http://schemas.microsoft.com/office/drawing/2014/main" id="{976A2632-DDD5-469C-85D1-24921AA338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9" r="12984" b="-1"/>
          <a:stretch/>
        </p:blipFill>
        <p:spPr>
          <a:xfrm>
            <a:off x="4654296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4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E1D4842-F208-47E0-A3A4-6469A9F04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EA4BAD7-6EFD-4529-84A8-86D15A6DD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941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800"/>
              <a:t>Sfalerit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AB63BD7-E08E-412B-8F9A-CBB9533BB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0209" y="2857982"/>
            <a:ext cx="5285791" cy="3042547"/>
          </a:xfrm>
        </p:spPr>
        <p:txBody>
          <a:bodyPr vert="horz" lIns="91440" tIns="45720" rIns="91440" bIns="45720" rtlCol="0">
            <a:normAutofit/>
          </a:bodyPr>
          <a:lstStyle/>
          <a:p>
            <a:pPr marL="57150" indent="-285750" algn="l">
              <a:buClrTx/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Zinková ruda</a:t>
            </a:r>
          </a:p>
          <a:p>
            <a:pPr marL="57150" indent="-285750" algn="l">
              <a:buClrTx/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Je sulfid zinečnatý</a:t>
            </a:r>
          </a:p>
          <a:p>
            <a:pPr marL="57150" indent="-285750" algn="l">
              <a:buClrTx/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Lesklý nerost hnědočerné barvy</a:t>
            </a:r>
          </a:p>
          <a:p>
            <a:pPr marL="57150" indent="-285750" algn="l">
              <a:buClrTx/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Použití Zn: ochrana železných předmětů, slitiny</a:t>
            </a:r>
          </a:p>
          <a:p>
            <a:pPr marL="57150" indent="-285750" algn="l">
              <a:buClrTx/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Těžba: Příbram, Stříbro, Kutná Hora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" name="Zástupný obsah 5" descr="Obsah obrázku čokoláda&#10;&#10;Popis byl vytvořen automaticky">
            <a:extLst>
              <a:ext uri="{FF2B5EF4-FFF2-40B4-BE49-F238E27FC236}">
                <a16:creationId xmlns:a16="http://schemas.microsoft.com/office/drawing/2014/main" id="{17DEE80B-D01C-486C-8E3F-8626F2FD17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0" r="3" b="4633"/>
          <a:stretch/>
        </p:blipFill>
        <p:spPr>
          <a:xfrm>
            <a:off x="6876939" y="-2"/>
            <a:ext cx="5315061" cy="3429002"/>
          </a:xfrm>
          <a:prstGeom prst="rect">
            <a:avLst/>
          </a:prstGeom>
        </p:spPr>
      </p:pic>
      <p:pic>
        <p:nvPicPr>
          <p:cNvPr id="8" name="Obrázek 7" descr="Obsah obrázku dort, čokoláda, rostlina, kousek&#10;&#10;Popis byl vytvořen automaticky">
            <a:extLst>
              <a:ext uri="{FF2B5EF4-FFF2-40B4-BE49-F238E27FC236}">
                <a16:creationId xmlns:a16="http://schemas.microsoft.com/office/drawing/2014/main" id="{502AF7FF-1BE1-4C13-8650-A5A75F21F8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" r="3" b="8031"/>
          <a:stretch/>
        </p:blipFill>
        <p:spPr>
          <a:xfrm>
            <a:off x="6876939" y="3429001"/>
            <a:ext cx="531506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LEGO, hračka&#10;&#10;Popis byl vytvořen automaticky">
            <a:extLst>
              <a:ext uri="{FF2B5EF4-FFF2-40B4-BE49-F238E27FC236}">
                <a16:creationId xmlns:a16="http://schemas.microsoft.com/office/drawing/2014/main" id="{C674F162-B366-4B08-A4B8-181F90887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2" r="10204"/>
          <a:stretch/>
        </p:blipFill>
        <p:spPr>
          <a:xfrm>
            <a:off x="4650909" y="10"/>
            <a:ext cx="7541090" cy="68579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E90AAF-FB7B-48B4-9F4F-332FFE2C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Pyrit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CCB534B-33B1-461B-B4DE-FEC7808C9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8" y="2638044"/>
            <a:ext cx="3363974" cy="341562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Disulfid železnatý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Mosazně žlutá barva, kovové barvy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Součást hnědého uhlí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Při spalování vzniká oxid siřičitý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Výroba </a:t>
            </a:r>
            <a:r>
              <a:rPr lang="cs-CZ" sz="2000" dirty="0" err="1">
                <a:solidFill>
                  <a:schemeClr val="bg1"/>
                </a:solidFill>
              </a:rPr>
              <a:t>kys</a:t>
            </a:r>
            <a:r>
              <a:rPr lang="cs-CZ" sz="2000" dirty="0">
                <a:solidFill>
                  <a:schemeClr val="bg1"/>
                </a:solidFill>
              </a:rPr>
              <a:t>. sírové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Těžba: Kaznějov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0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A564A9-5ECE-4C5E-A985-C08DD0B51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949" y="619309"/>
            <a:ext cx="4486656" cy="1141497"/>
          </a:xfrm>
        </p:spPr>
        <p:txBody>
          <a:bodyPr/>
          <a:lstStyle/>
          <a:p>
            <a:r>
              <a:rPr lang="cs-CZ" dirty="0"/>
              <a:t>Chalkopyrit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F09E936-3C35-40AD-AD16-3C3D4229C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596" y="123217"/>
            <a:ext cx="3810000" cy="3810000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B9F47E8-695B-4E8F-990C-9D30C2C69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6851" y="2545989"/>
            <a:ext cx="4779004" cy="3086325"/>
          </a:xfrm>
        </p:spPr>
        <p:txBody>
          <a:bodyPr>
            <a:norm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Mosazně žlutý nerost s modrofialovým nádechem</a:t>
            </a:r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Měděná ruda</a:t>
            </a:r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Obsahuje min. 2,5 % </a:t>
            </a:r>
            <a:r>
              <a:rPr lang="cs-CZ" sz="2000" dirty="0" err="1">
                <a:solidFill>
                  <a:schemeClr val="tx1"/>
                </a:solidFill>
              </a:rPr>
              <a:t>Cu</a:t>
            </a:r>
            <a:endParaRPr lang="cs-CZ" sz="2000" dirty="0">
              <a:solidFill>
                <a:schemeClr val="tx1"/>
              </a:solidFill>
            </a:endParaRPr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Použití </a:t>
            </a:r>
            <a:r>
              <a:rPr lang="cs-CZ" sz="2000" dirty="0" err="1">
                <a:solidFill>
                  <a:schemeClr val="tx1"/>
                </a:solidFill>
              </a:rPr>
              <a:t>Cu</a:t>
            </a:r>
            <a:r>
              <a:rPr lang="cs-CZ" sz="2000" dirty="0">
                <a:solidFill>
                  <a:schemeClr val="tx1"/>
                </a:solidFill>
              </a:rPr>
              <a:t>: dráty, plechy, kabely, slitiny</a:t>
            </a:r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Těžba: Příbram</a:t>
            </a:r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endParaRPr lang="cs-CZ" dirty="0"/>
          </a:p>
        </p:txBody>
      </p:sp>
      <p:pic>
        <p:nvPicPr>
          <p:cNvPr id="8" name="Obrázek 7" descr="Obsah obrázku pallasit, berneška&#10;&#10;Popis byl vytvořen automaticky">
            <a:extLst>
              <a:ext uri="{FF2B5EF4-FFF2-40B4-BE49-F238E27FC236}">
                <a16:creationId xmlns:a16="http://schemas.microsoft.com/office/drawing/2014/main" id="{0D671EB9-D3AC-4B8F-9F0A-B036545D7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596" y="3691646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5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043788-05A9-4262-8B14-0CF8A8EC3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402" y="1407690"/>
            <a:ext cx="4486656" cy="1141497"/>
          </a:xfrm>
        </p:spPr>
        <p:txBody>
          <a:bodyPr/>
          <a:lstStyle/>
          <a:p>
            <a:r>
              <a:rPr lang="cs-CZ" dirty="0"/>
              <a:t>Antimonit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6CB895D-41E7-4FE7-9196-B4E77F5DA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401" y="2874057"/>
            <a:ext cx="5158807" cy="3785160"/>
          </a:xfrm>
        </p:spPr>
        <p:txBody>
          <a:bodyPr>
            <a:normAutofit/>
          </a:bodyPr>
          <a:lstStyle/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Vytváří jehlicovité útvary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Olověně šedý až černý nerost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Ruda antimonitu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Použití </a:t>
            </a:r>
            <a:r>
              <a:rPr lang="cs-CZ" sz="2000" dirty="0" err="1">
                <a:solidFill>
                  <a:schemeClr val="tx1"/>
                </a:solidFill>
              </a:rPr>
              <a:t>Sb</a:t>
            </a:r>
            <a:r>
              <a:rPr lang="cs-CZ" sz="2000" dirty="0">
                <a:solidFill>
                  <a:schemeClr val="tx1"/>
                </a:solidFill>
              </a:rPr>
              <a:t>: zápalky, pyrotechnika, lékařství, keramika, sklářský průmysl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Lehce tavitelný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Těžba: Příbram</a:t>
            </a:r>
          </a:p>
        </p:txBody>
      </p:sp>
      <p:pic>
        <p:nvPicPr>
          <p:cNvPr id="8" name="Obrázek 7" descr="Obsah obrázku nástroj&#10;&#10;Popis byl vytvořen automaticky">
            <a:extLst>
              <a:ext uri="{FF2B5EF4-FFF2-40B4-BE49-F238E27FC236}">
                <a16:creationId xmlns:a16="http://schemas.microsoft.com/office/drawing/2014/main" id="{6C6C18A9-55B7-48BE-8E89-9855E5AB9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05766"/>
            <a:ext cx="6544713" cy="4352234"/>
          </a:xfrm>
          <a:prstGeom prst="rect">
            <a:avLst/>
          </a:prstGeom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3AD06DD-586F-4009-A9D7-D43A88B5D0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50837"/>
            <a:ext cx="3351608" cy="2513706"/>
          </a:xfrm>
        </p:spPr>
      </p:pic>
    </p:spTree>
    <p:extLst>
      <p:ext uri="{BB962C8B-B14F-4D97-AF65-F5344CB8AC3E}">
        <p14:creationId xmlns:p14="http://schemas.microsoft.com/office/powerpoint/2010/main" val="61606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A63423-9B4E-4717-B6B5-E43A9DFDE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Antimonit</a:t>
            </a:r>
          </a:p>
        </p:txBody>
      </p:sp>
      <p:pic>
        <p:nvPicPr>
          <p:cNvPr id="6" name="Zástupný obsah 5" descr="Obsah obrázku stoh, na sobě, štos&#10;&#10;Popis byl vytvořen automaticky">
            <a:extLst>
              <a:ext uri="{FF2B5EF4-FFF2-40B4-BE49-F238E27FC236}">
                <a16:creationId xmlns:a16="http://schemas.microsoft.com/office/drawing/2014/main" id="{E59006C7-25AA-4FD7-BF71-ECB8A388B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763" y="1621173"/>
            <a:ext cx="4816475" cy="3615655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E164990-74D4-40C9-80D0-4A7909311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Výroba liteřiny - </a:t>
            </a:r>
            <a:r>
              <a:rPr lang="cs-CZ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písmovina je slitina používaná v písmolijectví, 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2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0</TotalTime>
  <Words>197</Words>
  <Application>Microsoft Office PowerPoint</Application>
  <PresentationFormat>Širokoúhlá obrazovka</PresentationFormat>
  <Paragraphs>47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Arial</vt:lpstr>
      <vt:lpstr>Gill Sans MT</vt:lpstr>
      <vt:lpstr>Wingdings</vt:lpstr>
      <vt:lpstr>Balík</vt:lpstr>
      <vt:lpstr>Sulfidy</vt:lpstr>
      <vt:lpstr>Sulfidy </vt:lpstr>
      <vt:lpstr>Sulfidy</vt:lpstr>
      <vt:lpstr>galenit</vt:lpstr>
      <vt:lpstr>Sfalerit</vt:lpstr>
      <vt:lpstr>Pyrit</vt:lpstr>
      <vt:lpstr>Chalkopyrit</vt:lpstr>
      <vt:lpstr>Antimonit</vt:lpstr>
      <vt:lpstr>Antimonit</vt:lpstr>
      <vt:lpstr>Rumělka - cinabarit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Sulfidy</dc:title>
  <dc:creator>Šnircová Monika</dc:creator>
  <cp:lastModifiedBy>Šnircová Monika</cp:lastModifiedBy>
  <cp:revision>2</cp:revision>
  <dcterms:created xsi:type="dcterms:W3CDTF">2021-11-29T19:33:37Z</dcterms:created>
  <dcterms:modified xsi:type="dcterms:W3CDTF">2022-01-04T10:50:53Z</dcterms:modified>
</cp:coreProperties>
</file>