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0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5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30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98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5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09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1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2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2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5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8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72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01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9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9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EB21AD-7981-4AFA-B0A0-01DB2D9F4DF0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5A10E7-755B-418F-9723-ECAB1671BB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5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F29EB-ABC2-4989-AE38-28CF246CA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Uhličitany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FB37E9-AC98-4BE0-96E6-C43732E11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Soli kyseliny uhličité</a:t>
            </a:r>
          </a:p>
        </p:txBody>
      </p:sp>
    </p:spTree>
    <p:extLst>
      <p:ext uri="{BB962C8B-B14F-4D97-AF65-F5344CB8AC3E}">
        <p14:creationId xmlns:p14="http://schemas.microsoft.com/office/powerpoint/2010/main" val="217951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4CE63E-BA94-41FB-870D-F07CED9C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57" y="4189119"/>
            <a:ext cx="3971902" cy="19257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Těžba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sideritu</a:t>
            </a:r>
            <a:endParaRPr lang="en-US" sz="4800" dirty="0">
              <a:solidFill>
                <a:srgbClr val="FFFFFF"/>
              </a:solidFill>
            </a:endParaRPr>
          </a:p>
        </p:txBody>
      </p:sp>
      <p:sp useBgFill="1"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867531AD-7CCD-4B8D-A17A-0B9198777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7" y="1129029"/>
            <a:ext cx="5450437" cy="42702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B108D8-E1B9-4826-A3A4-DB90213C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2663" y="1149856"/>
            <a:ext cx="3657600" cy="209126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Příbram, Zdice</a:t>
            </a:r>
          </a:p>
        </p:txBody>
      </p:sp>
    </p:spTree>
    <p:extLst>
      <p:ext uri="{BB962C8B-B14F-4D97-AF65-F5344CB8AC3E}">
        <p14:creationId xmlns:p14="http://schemas.microsoft.com/office/powerpoint/2010/main" val="280891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E43A9-35C2-41C2-BF4E-9E26B586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Magnezit</a:t>
            </a:r>
          </a:p>
        </p:txBody>
      </p:sp>
      <p:pic>
        <p:nvPicPr>
          <p:cNvPr id="6" name="Zástupný obsah 5" descr="Obsah obrázku skála&#10;&#10;Popis byl vytvořen automaticky">
            <a:extLst>
              <a:ext uri="{FF2B5EF4-FFF2-40B4-BE49-F238E27FC236}">
                <a16:creationId xmlns:a16="http://schemas.microsoft.com/office/drawing/2014/main" id="{B12B8BC1-E8B0-4865-B51E-7F510F612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6" y="281763"/>
            <a:ext cx="3735759" cy="373575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88D216-85ED-4EEB-83DE-2C31A51D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179618" cy="31209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Zbarvený nerost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Nejčastěji šedobílé zbarvení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Uhličitan hořečnatý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Vzniká přeměnou kalcitu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Výroba žáruvzdorných cihel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517DED-871F-4CF8-A252-4DE00C32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46" y="3279751"/>
            <a:ext cx="3201133" cy="32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46A37-33CD-4E25-A283-B6CF9FBA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Dolomit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A5CED4D-5C7D-4DB2-9ED0-EDB39C877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4108"/>
            <a:ext cx="5214340" cy="327594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3BDA3F-8B78-4D6B-B2B6-2779B928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666001" cy="29458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Nerost podobný vzhledem kalcitu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jiné chemické složení – tvořen z vápníku i hořčíku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Použití: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Cement, žáruvzdorný materiál, hnojivo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1ADA3B-5D5A-4E5E-AC39-DB63A44D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77" y="3429000"/>
            <a:ext cx="4046707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9C5A8D-680F-4F93-BD75-46BA81F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Dolomit</a:t>
            </a:r>
            <a:endParaRPr lang="en-US" sz="2800" dirty="0"/>
          </a:p>
        </p:txBody>
      </p:sp>
      <p:sp>
        <p:nvSpPr>
          <p:cNvPr id="3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hora, tráva, exteriér, obloha&#10;&#10;Popis byl vytvořen automaticky">
            <a:extLst>
              <a:ext uri="{FF2B5EF4-FFF2-40B4-BE49-F238E27FC236}">
                <a16:creationId xmlns:a16="http://schemas.microsoft.com/office/drawing/2014/main" id="{4DA75E6E-469C-4CE8-BEF1-DB6EE3E36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9264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E583C-F1B9-4749-850A-B8F5C1896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/>
              <a:t>Součást</a:t>
            </a:r>
            <a:r>
              <a:rPr lang="en-US" sz="2000" dirty="0"/>
              <a:t> </a:t>
            </a:r>
            <a:r>
              <a:rPr lang="en-US" sz="2000" dirty="0" err="1"/>
              <a:t>horniny</a:t>
            </a:r>
            <a:r>
              <a:rPr lang="en-US" sz="2000" dirty="0"/>
              <a:t> </a:t>
            </a:r>
            <a:r>
              <a:rPr lang="en-US" sz="2000" dirty="0" err="1"/>
              <a:t>dolomitu</a:t>
            </a:r>
            <a:endParaRPr lang="en-US" sz="2000" dirty="0"/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/>
              <a:t>Tvoří</a:t>
            </a:r>
            <a:r>
              <a:rPr lang="en-US" sz="2000" dirty="0"/>
              <a:t> </a:t>
            </a:r>
            <a:r>
              <a:rPr lang="en-US" sz="2000" dirty="0" err="1"/>
              <a:t>celá</a:t>
            </a:r>
            <a:r>
              <a:rPr lang="en-US" sz="2000" dirty="0"/>
              <a:t> </a:t>
            </a:r>
            <a:r>
              <a:rPr lang="en-US" sz="2000" dirty="0" err="1"/>
              <a:t>pohoří</a:t>
            </a:r>
            <a:r>
              <a:rPr lang="en-US" sz="2000" dirty="0"/>
              <a:t> (</a:t>
            </a:r>
            <a:r>
              <a:rPr lang="en-US" sz="2000" dirty="0" err="1"/>
              <a:t>Itálie</a:t>
            </a:r>
            <a:r>
              <a:rPr lang="en-US" sz="2000" dirty="0"/>
              <a:t>)</a:t>
            </a:r>
          </a:p>
        </p:txBody>
      </p:sp>
      <p:grpSp>
        <p:nvGrpSpPr>
          <p:cNvPr id="32" name="Group 2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91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CDF2B-FC43-4425-A704-892C9CC8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Azurit a malachit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E047F9-39F9-4318-8AEF-C82C28602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Zásaditý uhličitan mědi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Azurit – modrý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Malachit – zelený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8" name="Obrázek 7" descr="Obsah obrázku modrá, různé, vlákno&#10;&#10;Popis byl vytvořen automaticky">
            <a:extLst>
              <a:ext uri="{FF2B5EF4-FFF2-40B4-BE49-F238E27FC236}">
                <a16:creationId xmlns:a16="http://schemas.microsoft.com/office/drawing/2014/main" id="{5CCA4D5E-3DF4-40F7-A13A-22BBBFEA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0" y="3501147"/>
            <a:ext cx="6494632" cy="3247316"/>
          </a:xfrm>
          <a:prstGeom prst="rect">
            <a:avLst/>
          </a:prstGeom>
        </p:spPr>
      </p:pic>
      <p:pic>
        <p:nvPicPr>
          <p:cNvPr id="12" name="Zástupný obsah 11" descr="Obsah obrázku zelenina, brokolice&#10;&#10;Popis byl vytvořen automaticky">
            <a:extLst>
              <a:ext uri="{FF2B5EF4-FFF2-40B4-BE49-F238E27FC236}">
                <a16:creationId xmlns:a16="http://schemas.microsoft.com/office/drawing/2014/main" id="{15A6D9AA-BE8E-440D-A2BE-85A998C10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4" y="25544"/>
            <a:ext cx="4831404" cy="3403456"/>
          </a:xfrm>
        </p:spPr>
      </p:pic>
    </p:spTree>
    <p:extLst>
      <p:ext uri="{BB962C8B-B14F-4D97-AF65-F5344CB8AC3E}">
        <p14:creationId xmlns:p14="http://schemas.microsoft.com/office/powerpoint/2010/main" val="19645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9B76A8-D4D2-428D-84FA-657EEA587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D4CCC5-30E7-4496-B92D-19E84704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3458887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využití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463EDB-0644-4F84-9901-D2434D55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2079FA-226E-4AF1-B818-2CA9EF1B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376604-76CD-4D25-B281-35796F367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5A32B1-F178-4FE5-8916-712F46FCB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3339F8-6376-45A3-A77E-5F5C212D4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D1BBAE-26A1-4BE9-9536-C15B1A87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Diagonal Corner Rectangle 12">
            <a:extLst>
              <a:ext uri="{FF2B5EF4-FFF2-40B4-BE49-F238E27FC236}">
                <a16:creationId xmlns:a16="http://schemas.microsoft.com/office/drawing/2014/main" id="{15A54023-E435-4098-A370-AE54A007E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země, modrá, příslušenství&#10;&#10;Popis byl vytvořen automaticky">
            <a:extLst>
              <a:ext uri="{FF2B5EF4-FFF2-40B4-BE49-F238E27FC236}">
                <a16:creationId xmlns:a16="http://schemas.microsoft.com/office/drawing/2014/main" id="{6A0D7C67-9790-4D57-AD70-D7297BC84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/>
        </p:blipFill>
        <p:spPr>
          <a:xfrm>
            <a:off x="834935" y="854087"/>
            <a:ext cx="5582963" cy="3280831"/>
          </a:xfrm>
          <a:custGeom>
            <a:avLst/>
            <a:gdLst/>
            <a:ahLst/>
            <a:cxnLst/>
            <a:rect l="l" t="t" r="r" b="b"/>
            <a:pathLst>
              <a:path w="5582963" h="3280831">
                <a:moveTo>
                  <a:pt x="402071" y="0"/>
                </a:moveTo>
                <a:lnTo>
                  <a:pt x="5582963" y="0"/>
                </a:lnTo>
                <a:lnTo>
                  <a:pt x="5582963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9FFBF9C-472C-4667-9393-D58D3DF288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7769"/>
          <a:stretch/>
        </p:blipFill>
        <p:spPr>
          <a:xfrm>
            <a:off x="6568222" y="854087"/>
            <a:ext cx="3557016" cy="3280831"/>
          </a:xfrm>
          <a:custGeom>
            <a:avLst/>
            <a:gdLst/>
            <a:ahLst/>
            <a:cxnLst/>
            <a:rect l="l" t="t" r="r" b="b"/>
            <a:pathLst>
              <a:path w="3557016" h="3280831">
                <a:moveTo>
                  <a:pt x="0" y="0"/>
                </a:moveTo>
                <a:lnTo>
                  <a:pt x="3557016" y="0"/>
                </a:lnTo>
                <a:lnTo>
                  <a:pt x="3557016" y="2876895"/>
                </a:lnTo>
                <a:lnTo>
                  <a:pt x="3153080" y="3280831"/>
                </a:lnTo>
                <a:lnTo>
                  <a:pt x="0" y="3280831"/>
                </a:lnTo>
                <a:close/>
              </a:path>
            </a:pathLst>
          </a:cu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B584FB-CBE6-4613-931B-8ABB7785106E}"/>
              </a:ext>
            </a:extLst>
          </p:cNvPr>
          <p:cNvSpPr txBox="1"/>
          <p:nvPr/>
        </p:nvSpPr>
        <p:spPr>
          <a:xfrm flipH="1">
            <a:off x="4569081" y="4649821"/>
            <a:ext cx="5187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Dekorace, šperky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Drcený – barvivo v malířství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9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B19C2-4947-4964-BBCE-730B3098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Uhličitany</a:t>
            </a:r>
          </a:p>
        </p:txBody>
      </p:sp>
      <p:pic>
        <p:nvPicPr>
          <p:cNvPr id="6" name="Zástupný obsah 5" descr="Obsah obrázku zelenina&#10;&#10;Popis byl vytvořen automaticky">
            <a:extLst>
              <a:ext uri="{FF2B5EF4-FFF2-40B4-BE49-F238E27FC236}">
                <a16:creationId xmlns:a16="http://schemas.microsoft.com/office/drawing/2014/main" id="{AE82604D-3087-444B-BDC0-26925655EF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51575"/>
            <a:ext cx="4937125" cy="328318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A9196A-70F2-49B7-BC4D-CB874BC7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2276474"/>
            <a:ext cx="3758626" cy="3870585"/>
          </a:xfrm>
          <a:prstGeom prst="rect">
            <a:avLst/>
          </a:prstGeom>
        </p:spPr>
      </p:pic>
      <p:pic>
        <p:nvPicPr>
          <p:cNvPr id="8" name="Zástupný obsah 7" descr="Obsah obrázku interiér, jídlo&#10;&#10;Popis byl vytvořen automaticky">
            <a:extLst>
              <a:ext uri="{FF2B5EF4-FFF2-40B4-BE49-F238E27FC236}">
                <a16:creationId xmlns:a16="http://schemas.microsoft.com/office/drawing/2014/main" id="{B92AFF0D-57AB-4CE2-97F9-B60E38A84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14" y="576110"/>
            <a:ext cx="3907975" cy="3139856"/>
          </a:xfrm>
        </p:spPr>
      </p:pic>
    </p:spTree>
    <p:extLst>
      <p:ext uri="{BB962C8B-B14F-4D97-AF65-F5344CB8AC3E}">
        <p14:creationId xmlns:p14="http://schemas.microsoft.com/office/powerpoint/2010/main" val="99318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B732B-2CF4-4014-AD73-5FA79EF7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Kalcit</a:t>
            </a:r>
          </a:p>
        </p:txBody>
      </p:sp>
      <p:pic>
        <p:nvPicPr>
          <p:cNvPr id="6" name="Zástupný obsah 5" descr="Obsah obrázku jídlo, smetana, talíř, dezert&#10;&#10;Popis byl vytvořen automaticky">
            <a:extLst>
              <a:ext uri="{FF2B5EF4-FFF2-40B4-BE49-F238E27FC236}">
                <a16:creationId xmlns:a16="http://schemas.microsoft.com/office/drawing/2014/main" id="{64ED8D01-FB25-46A1-9713-EF762CC95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47329"/>
            <a:ext cx="5943600" cy="378554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288426-3927-4D08-A509-6E6FC9F1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Bezbarvý, bílý nebo nažloutlý křehký nerost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Uhličitan vápenatý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nekovový vzhled</a:t>
            </a:r>
          </a:p>
        </p:txBody>
      </p:sp>
    </p:spTree>
    <p:extLst>
      <p:ext uri="{BB962C8B-B14F-4D97-AF65-F5344CB8AC3E}">
        <p14:creationId xmlns:p14="http://schemas.microsoft.com/office/powerpoint/2010/main" val="13179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218E0-8BC4-4F2B-9DD8-E0C742C9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8"/>
            <a:ext cx="3971902" cy="14372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Naleziště</a:t>
            </a:r>
            <a:r>
              <a:rPr lang="en-US" sz="4800" dirty="0"/>
              <a:t> </a:t>
            </a:r>
            <a:r>
              <a:rPr lang="en-US" sz="4800" dirty="0" err="1"/>
              <a:t>kalcitu</a:t>
            </a:r>
            <a:endParaRPr lang="en-US" sz="4800" dirty="0"/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F32905-2A74-40B1-A752-EF5CFBF85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r="14023" b="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334643-B2F2-4584-BC1D-C1CFAA76B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7537" y="2284165"/>
            <a:ext cx="3657600" cy="234047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Vzniká srážením z roztoků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odpařováním kapek  (vznik krápníků)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 ze schránek živočichů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Moravský a Český kras</a:t>
            </a:r>
          </a:p>
        </p:txBody>
      </p:sp>
    </p:spTree>
    <p:extLst>
      <p:ext uri="{BB962C8B-B14F-4D97-AF65-F5344CB8AC3E}">
        <p14:creationId xmlns:p14="http://schemas.microsoft.com/office/powerpoint/2010/main" val="20452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3ABC4-8160-43C6-B385-8FC2D47A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Krápníky</a:t>
            </a:r>
          </a:p>
        </p:txBody>
      </p:sp>
      <p:pic>
        <p:nvPicPr>
          <p:cNvPr id="6" name="Zástupný obsah 5" descr="Obsah obrázku příroda, údolí, kaňon&#10;&#10;Popis byl vytvořen automaticky">
            <a:extLst>
              <a:ext uri="{FF2B5EF4-FFF2-40B4-BE49-F238E27FC236}">
                <a16:creationId xmlns:a16="http://schemas.microsoft.com/office/drawing/2014/main" id="{211FA06E-3751-494C-88B2-4D1A65524F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8" y="863601"/>
            <a:ext cx="5461679" cy="3638843"/>
          </a:xfrm>
        </p:spPr>
      </p:pic>
      <p:pic>
        <p:nvPicPr>
          <p:cNvPr id="8" name="Zástupný obsah 7" descr="Obsah obrázku příroda, exteriér, jeskyně&#10;&#10;Popis byl vytvořen automaticky">
            <a:extLst>
              <a:ext uri="{FF2B5EF4-FFF2-40B4-BE49-F238E27FC236}">
                <a16:creationId xmlns:a16="http://schemas.microsoft.com/office/drawing/2014/main" id="{D1BE0FE4-7DF7-4A87-A7AF-2B82C7F8A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05955"/>
            <a:ext cx="5717857" cy="3795227"/>
          </a:xfrm>
        </p:spPr>
      </p:pic>
    </p:spTree>
    <p:extLst>
      <p:ext uri="{BB962C8B-B14F-4D97-AF65-F5344CB8AC3E}">
        <p14:creationId xmlns:p14="http://schemas.microsoft.com/office/powerpoint/2010/main" val="21382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43AF8-AE93-4E59-BD5F-6D71D592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Součást</a:t>
            </a:r>
            <a:r>
              <a:rPr lang="en-US" sz="4800" dirty="0"/>
              <a:t> </a:t>
            </a:r>
            <a:r>
              <a:rPr lang="en-US" sz="4800" dirty="0" err="1"/>
              <a:t>Hornin</a:t>
            </a:r>
            <a:endParaRPr lang="en-US" sz="4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426661-699A-4C97-A505-75E0381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4753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100" dirty="0"/>
              <a:t>Je s</a:t>
            </a:r>
            <a:r>
              <a:rPr lang="en-US" sz="2100" dirty="0" err="1"/>
              <a:t>oučástí</a:t>
            </a:r>
            <a:r>
              <a:rPr lang="en-US" sz="2100" dirty="0"/>
              <a:t> </a:t>
            </a:r>
            <a:r>
              <a:rPr lang="en-US" sz="2100" dirty="0" err="1"/>
              <a:t>mramoru</a:t>
            </a:r>
            <a:r>
              <a:rPr lang="en-US" sz="2100" dirty="0"/>
              <a:t> a </a:t>
            </a:r>
            <a:r>
              <a:rPr lang="en-US" sz="2100" dirty="0" err="1"/>
              <a:t>vápence</a:t>
            </a:r>
            <a:endParaRPr lang="en-US" sz="2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93D354-565C-4643-B083-52A52D860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0" y="489453"/>
            <a:ext cx="2795614" cy="2795614"/>
          </a:xfrm>
          <a:prstGeom prst="rect">
            <a:avLst/>
          </a:prstGeom>
        </p:spPr>
      </p:pic>
      <p:pic>
        <p:nvPicPr>
          <p:cNvPr id="6" name="Zástupný obsah 5" descr="Obsah obrázku skála&#10;&#10;Popis byl vytvořen automaticky">
            <a:extLst>
              <a:ext uri="{FF2B5EF4-FFF2-40B4-BE49-F238E27FC236}">
                <a16:creationId xmlns:a16="http://schemas.microsoft.com/office/drawing/2014/main" id="{965E3F72-D2AB-4204-B791-2A4C4C803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746959"/>
            <a:ext cx="3725990" cy="246846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8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47F8C0-6201-4438-8F29-02EEDC5D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DA8A64-F365-443A-AC0E-0A8BD36A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F1F7B8-D5AA-4615-AD33-DAAFCD3F8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FE3230-D538-4C37-A8C9-8B449B077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DDA670-FBA3-4E08-A729-2AF52929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290AD8-9D5A-4BE8-9D6B-189BDC4F7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D3AACB4-F57B-47C5-A2C1-0BD8FDAA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B30C2-5209-4BB6-BBFA-669F6479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03" y="4487332"/>
            <a:ext cx="398331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Použití kalcitu</a:t>
            </a:r>
          </a:p>
        </p:txBody>
      </p:sp>
      <p:sp>
        <p:nvSpPr>
          <p:cNvPr id="24" name="Snip Diagonal Corner Rectangle 20">
            <a:extLst>
              <a:ext uri="{FF2B5EF4-FFF2-40B4-BE49-F238E27FC236}">
                <a16:creationId xmlns:a16="http://schemas.microsoft.com/office/drawing/2014/main" id="{A455A656-05F2-40AA-902E-1D3C17893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5F625E-89B1-47BA-87AE-C1C76769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r="16432" b="-2"/>
          <a:stretch/>
        </p:blipFill>
        <p:spPr>
          <a:xfrm>
            <a:off x="20" y="-1"/>
            <a:ext cx="6105507" cy="4233670"/>
          </a:xfrm>
          <a:prstGeom prst="rect">
            <a:avLst/>
          </a:prstGeom>
        </p:spPr>
      </p:pic>
      <p:pic>
        <p:nvPicPr>
          <p:cNvPr id="8" name="Obrázek 7" descr="Obsah obrázku kámen, špinavé&#10;&#10;Popis byl vytvořen automaticky">
            <a:extLst>
              <a:ext uri="{FF2B5EF4-FFF2-40B4-BE49-F238E27FC236}">
                <a16:creationId xmlns:a16="http://schemas.microsoft.com/office/drawing/2014/main" id="{DCFDFE14-6E80-4B02-9852-2B03FBF82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6" b="-1"/>
          <a:stretch/>
        </p:blipFill>
        <p:spPr>
          <a:xfrm>
            <a:off x="-1" y="4233333"/>
            <a:ext cx="3749040" cy="26246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E302F07-7B62-4209-BA10-AC38488B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r="10107" b="-2"/>
          <a:stretch/>
        </p:blipFill>
        <p:spPr>
          <a:xfrm>
            <a:off x="3749040" y="4233334"/>
            <a:ext cx="2343786" cy="262466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CE24C0-1195-4FAD-8FB8-FE00484D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119295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6BDE5-09F2-4D38-BA0A-A8C2A8CC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4233333"/>
            <a:ext cx="0" cy="2624667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96DC64-9813-49CD-9471-AECE06ACC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D0864-C591-4FFC-A7A5-E6F48ECEB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5803" y="685800"/>
            <a:ext cx="4609848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/>
              <a:t>Stavební</a:t>
            </a:r>
            <a:r>
              <a:rPr lang="en-US" sz="2000" dirty="0"/>
              <a:t> </a:t>
            </a:r>
            <a:r>
              <a:rPr lang="en-US" sz="2000" dirty="0" err="1"/>
              <a:t>kámen</a:t>
            </a:r>
            <a:endParaRPr lang="en-US" sz="2000" dirty="0"/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000" dirty="0" err="1"/>
              <a:t>Vápno</a:t>
            </a:r>
            <a:r>
              <a:rPr lang="en-US" sz="2000" dirty="0"/>
              <a:t>, cement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BFC7C4-C447-4EEA-90EF-531521442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D63989-C830-40FF-B768-709BF97F9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BDB437-C124-4CEC-8D81-EC1C3E9F4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3EF13A-27A4-40B7-8289-4D7FA73E7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47BD59-3992-441E-85B0-AAF0D965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B9466E-3D1B-4EA6-929A-622919AB1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9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1E198-8A3C-43E1-AE66-6400FF99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Aragonit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56FFC2A-3091-4F03-9246-104FA46A6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3006"/>
            <a:ext cx="5943600" cy="445418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4368AA-9110-4706-8325-40461C559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stejné chemické složení jako kalcit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Vytváří sloupcovité a jehlicovité krystaly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15DAD-0ADB-4D27-A960-DECEF5C5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1875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Ocelek</a:t>
            </a:r>
            <a:r>
              <a:rPr lang="en-US" sz="4800" dirty="0"/>
              <a:t> (</a:t>
            </a:r>
            <a:r>
              <a:rPr lang="en-US" sz="4800" dirty="0" err="1"/>
              <a:t>siderit</a:t>
            </a:r>
            <a:r>
              <a:rPr lang="en-US" sz="4800" dirty="0"/>
              <a:t>)</a:t>
            </a:r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lenina&#10;&#10;Popis byl vytvořen automaticky">
            <a:extLst>
              <a:ext uri="{FF2B5EF4-FFF2-40B4-BE49-F238E27FC236}">
                <a16:creationId xmlns:a16="http://schemas.microsoft.com/office/drawing/2014/main" id="{9C52270F-B756-42D4-AB5A-C8FA81814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5494" b="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F38504-928B-4C28-8A73-1C307EFA2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0147" y="2983707"/>
            <a:ext cx="4162772" cy="21063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Křehký nerost žlutohnědé barvy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Železná ruda s obsahem železa až 48%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Uhličitan železnatý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Vzniká přeměnou kalcitu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0077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Řez</Template>
  <TotalTime>0</TotalTime>
  <Words>160</Words>
  <Application>Microsoft Office PowerPoint</Application>
  <PresentationFormat>Širokoúhlá obrazovka</PresentationFormat>
  <Paragraphs>50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3</vt:lpstr>
      <vt:lpstr>Řez</vt:lpstr>
      <vt:lpstr>Uhličitany</vt:lpstr>
      <vt:lpstr>Uhličitany</vt:lpstr>
      <vt:lpstr>Kalcit</vt:lpstr>
      <vt:lpstr>Naleziště kalcitu</vt:lpstr>
      <vt:lpstr>Krápníky</vt:lpstr>
      <vt:lpstr>Součást Hornin</vt:lpstr>
      <vt:lpstr>Použití kalcitu</vt:lpstr>
      <vt:lpstr>Aragonit</vt:lpstr>
      <vt:lpstr>Ocelek (siderit)</vt:lpstr>
      <vt:lpstr>Těžba sideritu</vt:lpstr>
      <vt:lpstr>Magnezit</vt:lpstr>
      <vt:lpstr>Dolomit</vt:lpstr>
      <vt:lpstr>Dolomit</vt:lpstr>
      <vt:lpstr>Azurit a malachit</vt:lpstr>
      <vt:lpstr>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Uhličitany</dc:title>
  <dc:creator>Šnircová Monika</dc:creator>
  <cp:lastModifiedBy>Šnircová Monika</cp:lastModifiedBy>
  <cp:revision>2</cp:revision>
  <dcterms:created xsi:type="dcterms:W3CDTF">2021-12-13T17:42:52Z</dcterms:created>
  <dcterms:modified xsi:type="dcterms:W3CDTF">2021-12-13T19:59:04Z</dcterms:modified>
</cp:coreProperties>
</file>