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8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1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89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05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62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13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49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79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3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18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15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4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15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32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58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99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8A349C6-5A5D-4DB0-8E52-5011F3CF0C09}" type="datetimeFigureOut">
              <a:rPr lang="cs-CZ" smtClean="0"/>
              <a:t>09.01.2022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C161413-D5B0-464F-9610-26BF3668D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653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5SnOcDylQVg" TargetMode="External"/><Relationship Id="rId4" Type="http://schemas.openxmlformats.org/officeDocument/2006/relationships/image" Target="../media/image29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1CMr0RBe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f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EF246-CF0A-446A-9B16-B66A226EE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Křemičitany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444601-F0A7-44E7-83BB-A52861528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Soli kyseliny křemičité</a:t>
            </a:r>
          </a:p>
        </p:txBody>
      </p:sp>
    </p:spTree>
    <p:extLst>
      <p:ext uri="{BB962C8B-B14F-4D97-AF65-F5344CB8AC3E}">
        <p14:creationId xmlns:p14="http://schemas.microsoft.com/office/powerpoint/2010/main" val="74204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C2376E-73C2-4271-B12F-DE7C51DB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356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Slídy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B721C2-51EC-4133-AEE4-B81F15769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974" y="1825625"/>
            <a:ext cx="360685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Křemičitany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,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které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se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snadno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štěpí</a:t>
            </a:r>
            <a:endParaRPr lang="cs-CZ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Jsou lesklé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Dají se loupat po vrstvách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Jsou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pružné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a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ohnivzdorné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4901740-632A-47DB-BCE8-4268F291E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9" y="1064115"/>
            <a:ext cx="6314487" cy="47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0F112-9314-44F8-842E-C470651B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Slídy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0E1907-49CB-492D-9326-D4E1A747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2391685" cy="823912"/>
          </a:xfrm>
        </p:spPr>
        <p:txBody>
          <a:bodyPr/>
          <a:lstStyle/>
          <a:p>
            <a:r>
              <a:rPr lang="cs-CZ" dirty="0"/>
              <a:t>Světlá - muskovit</a:t>
            </a:r>
          </a:p>
        </p:txBody>
      </p:sp>
      <p:pic>
        <p:nvPicPr>
          <p:cNvPr id="8" name="Zástupný obsah 7" descr="Obsah obrázku mouka&#10;&#10;Popis byl vytvořen automaticky">
            <a:extLst>
              <a:ext uri="{FF2B5EF4-FFF2-40B4-BE49-F238E27FC236}">
                <a16:creationId xmlns:a16="http://schemas.microsoft.com/office/drawing/2014/main" id="{4969CDE7-3CED-4B74-AF8F-4CA0062C5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4" y="2621807"/>
            <a:ext cx="4906395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E7CD12-B2DC-48FA-A52F-100EB366B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5712" y="1681163"/>
            <a:ext cx="2289139" cy="823912"/>
          </a:xfrm>
        </p:spPr>
        <p:txBody>
          <a:bodyPr/>
          <a:lstStyle/>
          <a:p>
            <a:r>
              <a:rPr lang="cs-CZ" dirty="0"/>
              <a:t>Tmavá - biotit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9951DF0-DAD5-4250-96E1-29BCFF42C4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61" y="2621807"/>
            <a:ext cx="2859240" cy="3684588"/>
          </a:xfrm>
        </p:spPr>
      </p:pic>
      <p:pic>
        <p:nvPicPr>
          <p:cNvPr id="12" name="Obrázek 11" descr="Obsah obrázku ústřice&#10;&#10;Popis byl vytvořen automaticky">
            <a:extLst>
              <a:ext uri="{FF2B5EF4-FFF2-40B4-BE49-F238E27FC236}">
                <a16:creationId xmlns:a16="http://schemas.microsoft.com/office/drawing/2014/main" id="{AC2A1E36-A58E-4DE5-A038-C9BAF8E5C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78" y="2672270"/>
            <a:ext cx="3926238" cy="336131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1F49622-3727-4008-BC25-CBFEE6C8A2B0}"/>
              </a:ext>
            </a:extLst>
          </p:cNvPr>
          <p:cNvSpPr txBox="1"/>
          <p:nvPr/>
        </p:nvSpPr>
        <p:spPr>
          <a:xfrm flipH="1">
            <a:off x="8577292" y="2043410"/>
            <a:ext cx="24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Růžová - lepidolit</a:t>
            </a:r>
          </a:p>
        </p:txBody>
      </p:sp>
    </p:spTree>
    <p:extLst>
      <p:ext uri="{BB962C8B-B14F-4D97-AF65-F5344CB8AC3E}">
        <p14:creationId xmlns:p14="http://schemas.microsoft.com/office/powerpoint/2010/main" val="13762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64BCB-3967-4458-B4B1-D09C74CF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3234"/>
          </a:xfrm>
        </p:spPr>
        <p:txBody>
          <a:bodyPr/>
          <a:lstStyle/>
          <a:p>
            <a:r>
              <a:rPr lang="cs-CZ" dirty="0"/>
              <a:t>Použití slídy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FBEE92E6-F8B3-47B4-A680-6B3CFCA26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84" y="646079"/>
            <a:ext cx="3810000" cy="26574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CE407C-BE60-460F-A3F9-26EB67E8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Izolační materiál – slídové desky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Žáruvzdorný materiál – vysoká pec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Ochranné brýle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Těžba muskovitu – Velké Meziříčí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1450F3-90E9-4CDD-8EFD-961628B9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94" y="3068062"/>
            <a:ext cx="3119118" cy="3303553"/>
          </a:xfrm>
          <a:prstGeom prst="rect">
            <a:avLst/>
          </a:prstGeom>
        </p:spPr>
      </p:pic>
      <p:pic>
        <p:nvPicPr>
          <p:cNvPr id="10" name="Obrázek 9" descr="Obsah obrázku kuchyňské nádobí, nádobí&#10;&#10;Popis byl vytvořen automaticky">
            <a:extLst>
              <a:ext uri="{FF2B5EF4-FFF2-40B4-BE49-F238E27FC236}">
                <a16:creationId xmlns:a16="http://schemas.microsoft.com/office/drawing/2014/main" id="{96660DC6-728A-453F-9738-3208AC71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81" y="3658005"/>
            <a:ext cx="3248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CABBE-036B-4B32-A232-74666C64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601872" cy="1325563"/>
          </a:xfrm>
        </p:spPr>
        <p:txBody>
          <a:bodyPr/>
          <a:lstStyle/>
          <a:p>
            <a:r>
              <a:rPr lang="cs-CZ" dirty="0"/>
              <a:t>Tmavé křemičitany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41B32F-368E-429B-8AC3-414A0EF8D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Augit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8E4214-27D1-4506-A40E-D97A6919D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Amfibol</a:t>
            </a:r>
          </a:p>
        </p:txBody>
      </p:sp>
      <p:pic>
        <p:nvPicPr>
          <p:cNvPr id="10" name="Zástupný obsah 9" descr="Obsah obrázku savci, primát, ústřice&#10;&#10;Popis byl vytvořen automaticky">
            <a:extLst>
              <a:ext uri="{FF2B5EF4-FFF2-40B4-BE49-F238E27FC236}">
                <a16:creationId xmlns:a16="http://schemas.microsoft.com/office/drawing/2014/main" id="{4965A155-C4D0-41F7-A572-7E7C40DEF2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44" y="2708967"/>
            <a:ext cx="3806750" cy="2492189"/>
          </a:xfrm>
        </p:spPr>
      </p:pic>
      <p:pic>
        <p:nvPicPr>
          <p:cNvPr id="12" name="Obrázek 11" descr="Obsah obrázku čokoláda, skála, gril&#10;&#10;Popis byl vytvořen automaticky">
            <a:extLst>
              <a:ext uri="{FF2B5EF4-FFF2-40B4-BE49-F238E27FC236}">
                <a16:creationId xmlns:a16="http://schemas.microsoft.com/office/drawing/2014/main" id="{9062260C-EB21-4BE9-BFF8-3DFA299D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4" y="3095793"/>
            <a:ext cx="3683540" cy="2762655"/>
          </a:xfrm>
          <a:prstGeom prst="rect">
            <a:avLst/>
          </a:prstGeom>
        </p:spPr>
      </p:pic>
      <p:pic>
        <p:nvPicPr>
          <p:cNvPr id="8" name="Zástupný obsah 7" descr="Obsah obrázku chléb&#10;&#10;Popis byl vytvořen automaticky">
            <a:extLst>
              <a:ext uri="{FF2B5EF4-FFF2-40B4-BE49-F238E27FC236}">
                <a16:creationId xmlns:a16="http://schemas.microsoft.com/office/drawing/2014/main" id="{8422C09B-61ED-4A5C-86BD-3E7A91A15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31" y="1601196"/>
            <a:ext cx="2257425" cy="2028825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6AB684-3418-4F2C-AA23-A62E19F22FAE}"/>
              </a:ext>
            </a:extLst>
          </p:cNvPr>
          <p:cNvSpPr txBox="1"/>
          <p:nvPr/>
        </p:nvSpPr>
        <p:spPr>
          <a:xfrm flipH="1">
            <a:off x="4779684" y="5405048"/>
            <a:ext cx="695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Vytváří sloupcovité hnědé až černé krystaly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hlinkClick r:id="rId5"/>
              </a:rPr>
              <a:t>video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849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3769AE-66A0-4FAD-B7D1-DEDAA5F3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Granáty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dezert&#10;&#10;Popis byl vytvořen automaticky">
            <a:extLst>
              <a:ext uri="{FF2B5EF4-FFF2-40B4-BE49-F238E27FC236}">
                <a16:creationId xmlns:a16="http://schemas.microsoft.com/office/drawing/2014/main" id="{BF59192D-8788-4210-86A1-69773E4A1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4" y="2268111"/>
            <a:ext cx="4113837" cy="325605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25B37A-7771-4432-AEF9-865B2ADAD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Mají v molekule vždy 2 atomy kovů (Ca, Mg, Mn, Fe, Al, Cr)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Podle kovu mají danou barvu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Vyskytují se v horninách nebo v říčních náplavech</a:t>
            </a:r>
          </a:p>
        </p:txBody>
      </p:sp>
    </p:spTree>
    <p:extLst>
      <p:ext uri="{BB962C8B-B14F-4D97-AF65-F5344CB8AC3E}">
        <p14:creationId xmlns:p14="http://schemas.microsoft.com/office/powerpoint/2010/main" val="93685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B24C5-A1E4-4017-8CD2-11926E3A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granátu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65E048-AF5B-4092-8A22-4A44C669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Obecný  granát - červenohnědý</a:t>
            </a:r>
          </a:p>
        </p:txBody>
      </p:sp>
      <p:pic>
        <p:nvPicPr>
          <p:cNvPr id="8" name="Zástupný obsah 7" descr="Obsah obrázku měkkýši&#10;&#10;Popis byl vytvořen automaticky">
            <a:extLst>
              <a:ext uri="{FF2B5EF4-FFF2-40B4-BE49-F238E27FC236}">
                <a16:creationId xmlns:a16="http://schemas.microsoft.com/office/drawing/2014/main" id="{0F27B5B8-48D2-4693-88B2-3F3C0265A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4" y="3423443"/>
            <a:ext cx="3793107" cy="284116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9DF7A6-B272-45AB-9E2C-BE7EB716C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Pyrop – tmavě červený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EBAE6DE-EEDF-4811-8207-CF7CE1DE5F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2848988"/>
            <a:ext cx="2724150" cy="1676400"/>
          </a:xfrm>
        </p:spPr>
      </p:pic>
      <p:pic>
        <p:nvPicPr>
          <p:cNvPr id="12" name="Obrázek 11" descr="Obsah obrázku sladký&#10;&#10;Popis byl vytvořen automaticky">
            <a:extLst>
              <a:ext uri="{FF2B5EF4-FFF2-40B4-BE49-F238E27FC236}">
                <a16:creationId xmlns:a16="http://schemas.microsoft.com/office/drawing/2014/main" id="{0891C144-368B-4D1A-B6E2-ACC3AB9DD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5388"/>
            <a:ext cx="4762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9272E-D5A8-4535-9659-0C6FA87A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granátu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32E0BC-306E-472C-AE43-DCB080585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Almandin – fialově červený</a:t>
            </a:r>
          </a:p>
        </p:txBody>
      </p:sp>
      <p:pic>
        <p:nvPicPr>
          <p:cNvPr id="8" name="Zástupný obsah 7" descr="Obsah obrázku skála, kámen&#10;&#10;Popis byl vytvořen automaticky">
            <a:extLst>
              <a:ext uri="{FF2B5EF4-FFF2-40B4-BE49-F238E27FC236}">
                <a16:creationId xmlns:a16="http://schemas.microsoft.com/office/drawing/2014/main" id="{F32AC363-2279-4184-9687-B729E647D6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97" y="2814684"/>
            <a:ext cx="4015582" cy="309011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9DBA6E1-664E-4C46-B61F-323C437B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grossulár</a:t>
            </a:r>
            <a:endParaRPr lang="cs-CZ" dirty="0"/>
          </a:p>
        </p:txBody>
      </p:sp>
      <p:pic>
        <p:nvPicPr>
          <p:cNvPr id="14" name="Zástupný obsah 13" descr="Obsah obrázku jídlo, kousek, výseč, snězeno&#10;&#10;Popis byl vytvořen automaticky">
            <a:extLst>
              <a:ext uri="{FF2B5EF4-FFF2-40B4-BE49-F238E27FC236}">
                <a16:creationId xmlns:a16="http://schemas.microsoft.com/office/drawing/2014/main" id="{9F708D11-364F-4D38-8EC0-FAAD223C65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2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31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8E47D-AB81-4139-82E0-D78F7A93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granátů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043722-D0E9-4534-A51A-EE77EC4D2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spessartin</a:t>
            </a:r>
          </a:p>
        </p:txBody>
      </p:sp>
      <p:pic>
        <p:nvPicPr>
          <p:cNvPr id="8" name="Zástupný obsah 7" descr="Obsah obrázku čip, svačina&#10;&#10;Popis byl vytvořen automaticky">
            <a:extLst>
              <a:ext uri="{FF2B5EF4-FFF2-40B4-BE49-F238E27FC236}">
                <a16:creationId xmlns:a16="http://schemas.microsoft.com/office/drawing/2014/main" id="{C0832F9C-02DC-4FC8-A04F-CE922E435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5" y="2874730"/>
            <a:ext cx="5171295" cy="342879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FD04CE-DFBA-4747-A197-A33DB759D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844" y="615950"/>
            <a:ext cx="5035548" cy="823912"/>
          </a:xfrm>
        </p:spPr>
        <p:txBody>
          <a:bodyPr/>
          <a:lstStyle/>
          <a:p>
            <a:r>
              <a:rPr lang="cs-CZ" dirty="0" err="1"/>
              <a:t>rhodolit</a:t>
            </a:r>
            <a:endParaRPr lang="cs-CZ" dirty="0"/>
          </a:p>
        </p:txBody>
      </p:sp>
      <p:pic>
        <p:nvPicPr>
          <p:cNvPr id="10" name="Zástupný obsah 9" descr="Obsah obrázku ovoce&#10;&#10;Popis byl vytvořen automaticky">
            <a:extLst>
              <a:ext uri="{FF2B5EF4-FFF2-40B4-BE49-F238E27FC236}">
                <a16:creationId xmlns:a16="http://schemas.microsoft.com/office/drawing/2014/main" id="{15C024D9-F281-4F93-8326-E3F7F920A7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74730"/>
            <a:ext cx="5556665" cy="3428794"/>
          </a:xfrm>
        </p:spPr>
      </p:pic>
      <p:pic>
        <p:nvPicPr>
          <p:cNvPr id="12" name="Obrázek 11" descr="Obsah obrázku růžová&#10;&#10;Popis byl vytvořen automaticky">
            <a:extLst>
              <a:ext uri="{FF2B5EF4-FFF2-40B4-BE49-F238E27FC236}">
                <a16:creationId xmlns:a16="http://schemas.microsoft.com/office/drawing/2014/main" id="{E260C92A-8D6C-412E-8224-836AEF53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51" y="615950"/>
            <a:ext cx="2983149" cy="22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5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2BBC4-D732-4085-8F00-B956841A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8136"/>
          </a:xfrm>
        </p:spPr>
        <p:txBody>
          <a:bodyPr>
            <a:normAutofit/>
          </a:bodyPr>
          <a:lstStyle/>
          <a:p>
            <a:r>
              <a:rPr lang="cs-CZ" sz="3600" dirty="0"/>
              <a:t>Olivín</a:t>
            </a:r>
          </a:p>
        </p:txBody>
      </p:sp>
      <p:pic>
        <p:nvPicPr>
          <p:cNvPr id="6" name="Zástupný obsah 5" descr="Obsah obrázku žába&#10;&#10;Popis byl vytvořen automaticky">
            <a:extLst>
              <a:ext uri="{FF2B5EF4-FFF2-40B4-BE49-F238E27FC236}">
                <a16:creationId xmlns:a16="http://schemas.microsoft.com/office/drawing/2014/main" id="{829D4B2A-7408-4AAC-A1F2-8F9139C1B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82" y="330404"/>
            <a:ext cx="6580187" cy="370135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6FCD8A-7F48-4B2B-9992-5B89E604D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Olivově zelený nerost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Vyskytuje se v čedičích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Průhledná odrůda  - chryzolit se používá k výrobě šperků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Výskyt: Krkonoše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hlinkClick r:id="rId3"/>
              </a:rPr>
              <a:t>video</a:t>
            </a:r>
            <a:endParaRPr lang="cs-CZ" sz="2000" dirty="0"/>
          </a:p>
        </p:txBody>
      </p:sp>
      <p:pic>
        <p:nvPicPr>
          <p:cNvPr id="8" name="Obrázek 7" descr="Obsah obrázku interiér, parfém&#10;&#10;Popis byl vytvořen automaticky">
            <a:extLst>
              <a:ext uri="{FF2B5EF4-FFF2-40B4-BE49-F238E27FC236}">
                <a16:creationId xmlns:a16="http://schemas.microsoft.com/office/drawing/2014/main" id="{C411441F-D98A-4DCC-AF01-82874FE7D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92" y="4291012"/>
            <a:ext cx="2308090" cy="2308090"/>
          </a:xfrm>
          <a:prstGeom prst="rect">
            <a:avLst/>
          </a:prstGeom>
        </p:spPr>
      </p:pic>
      <p:pic>
        <p:nvPicPr>
          <p:cNvPr id="10" name="Obrázek 9" descr="Obsah obrázku zelenina&#10;&#10;Popis byl vytvořen automaticky">
            <a:extLst>
              <a:ext uri="{FF2B5EF4-FFF2-40B4-BE49-F238E27FC236}">
                <a16:creationId xmlns:a16="http://schemas.microsoft.com/office/drawing/2014/main" id="{754EFE1F-D84C-4DDC-AEB6-C9867F123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79" y="4291012"/>
            <a:ext cx="3829624" cy="23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F9256-FE5F-4C06-A792-28BA50E7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Mastek</a:t>
            </a:r>
          </a:p>
        </p:txBody>
      </p:sp>
      <p:pic>
        <p:nvPicPr>
          <p:cNvPr id="6" name="Zástupný obsah 5" descr="Obsah obrázku polovina, snězeno, zavřít&#10;&#10;Popis byl vytvořen automaticky">
            <a:extLst>
              <a:ext uri="{FF2B5EF4-FFF2-40B4-BE49-F238E27FC236}">
                <a16:creationId xmlns:a16="http://schemas.microsoft.com/office/drawing/2014/main" id="{890E2C21-D35E-4A08-9602-C5F538DE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36707"/>
            <a:ext cx="4109328" cy="309491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7D41E2-8E83-4CC5-BF6C-B1553AC76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Nejměkčí nerost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Žáruvzdorný  - vyzdívka ve vysoké peci</a:t>
            </a:r>
          </a:p>
        </p:txBody>
      </p:sp>
      <p:pic>
        <p:nvPicPr>
          <p:cNvPr id="8" name="Obrázek 7" descr="Obsah obrázku jídlo, zelenina, zavřít&#10;&#10;Popis byl vytvořen automaticky">
            <a:extLst>
              <a:ext uri="{FF2B5EF4-FFF2-40B4-BE49-F238E27FC236}">
                <a16:creationId xmlns:a16="http://schemas.microsoft.com/office/drawing/2014/main" id="{2DFAEFDC-9965-4569-A841-B0DEBAA3A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08" y="311224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8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574037BF-C8E4-421B-B3FB-D9062C16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A7E7C7-5083-404A-B380-54E262BE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Použití mastku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6207E7-A3F8-4053-91F4-278D2465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2" y="1825625"/>
            <a:ext cx="347816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Sochařství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Umělecké předměty – Čína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Pudr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Kosmetika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Ve sportu při vzpírání</a:t>
            </a:r>
          </a:p>
        </p:txBody>
      </p:sp>
      <p:pic>
        <p:nvPicPr>
          <p:cNvPr id="12" name="Obrázek 11" descr="Obsah obrázku sport, osoba, velká činka&#10;&#10;Popis byl vytvořen automaticky">
            <a:extLst>
              <a:ext uri="{FF2B5EF4-FFF2-40B4-BE49-F238E27FC236}">
                <a16:creationId xmlns:a16="http://schemas.microsoft.com/office/drawing/2014/main" id="{68F5C430-F899-4F81-AEDC-17655F76B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r="19369" b="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A2AD3C78-C9E6-41C5-8D05-DADBB043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avci&#10;&#10;Popis byl vytvořen automaticky">
            <a:extLst>
              <a:ext uri="{FF2B5EF4-FFF2-40B4-BE49-F238E27FC236}">
                <a16:creationId xmlns:a16="http://schemas.microsoft.com/office/drawing/2014/main" id="{ED1B6C35-D3C7-419F-AA10-6DE1C32F4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761"/>
          <a:stretch/>
        </p:blipFill>
        <p:spPr>
          <a:xfrm>
            <a:off x="8831263" y="484632"/>
            <a:ext cx="2876095" cy="2022476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3F365939-3C5F-4265-AA65-49722F47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exteriér, bílá, světlo&#10;&#10;Popis byl vytvořen automaticky">
            <a:extLst>
              <a:ext uri="{FF2B5EF4-FFF2-40B4-BE49-F238E27FC236}">
                <a16:creationId xmlns:a16="http://schemas.microsoft.com/office/drawing/2014/main" id="{285FDF3E-5A3A-488B-83C8-8CF812E48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1" r="11078" b="-3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pic>
        <p:nvPicPr>
          <p:cNvPr id="8" name="Obrázek 7" descr="Obsah obrázku kosmetické&#10;&#10;Popis byl vytvořen automaticky">
            <a:extLst>
              <a:ext uri="{FF2B5EF4-FFF2-40B4-BE49-F238E27FC236}">
                <a16:creationId xmlns:a16="http://schemas.microsoft.com/office/drawing/2014/main" id="{20982EC1-8719-426C-99AF-D7A7956474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r="-1" b="28145"/>
          <a:stretch/>
        </p:blipFill>
        <p:spPr>
          <a:xfrm>
            <a:off x="5137602" y="4164379"/>
            <a:ext cx="3546267" cy="22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8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15E73-84F4-49F6-99EE-CC749A0B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Živec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131F7-DE3E-4101-9747-5E3D06CC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541" y="1382316"/>
            <a:ext cx="5025216" cy="823912"/>
          </a:xfrm>
        </p:spPr>
        <p:txBody>
          <a:bodyPr/>
          <a:lstStyle/>
          <a:p>
            <a:r>
              <a:rPr lang="cs-CZ" dirty="0"/>
              <a:t>Draselný - Ortoklas</a:t>
            </a:r>
          </a:p>
        </p:txBody>
      </p:sp>
      <p:pic>
        <p:nvPicPr>
          <p:cNvPr id="8" name="Zástupný obsah 7" descr="Obsah obrázku kousek, výseč, jídlo, sladký&#10;&#10;Popis byl vytvořen automaticky">
            <a:extLst>
              <a:ext uri="{FF2B5EF4-FFF2-40B4-BE49-F238E27FC236}">
                <a16:creationId xmlns:a16="http://schemas.microsoft.com/office/drawing/2014/main" id="{9587580B-23B6-4B4D-A8DA-C5C3DF22A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" y="2505075"/>
            <a:ext cx="4867359" cy="415348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9AED4F-DF07-495A-B500-660D714AE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38" y="1273970"/>
            <a:ext cx="5035548" cy="823912"/>
          </a:xfrm>
        </p:spPr>
        <p:txBody>
          <a:bodyPr/>
          <a:lstStyle/>
          <a:p>
            <a:r>
              <a:rPr lang="cs-CZ" dirty="0"/>
              <a:t>Sodnovápenatý - Plagioklas</a:t>
            </a:r>
          </a:p>
        </p:txBody>
      </p:sp>
      <p:pic>
        <p:nvPicPr>
          <p:cNvPr id="10" name="Zástupný obsah 9" descr="Obsah obrázku interiér&#10;&#10;Popis byl vytvořen automaticky">
            <a:extLst>
              <a:ext uri="{FF2B5EF4-FFF2-40B4-BE49-F238E27FC236}">
                <a16:creationId xmlns:a16="http://schemas.microsoft.com/office/drawing/2014/main" id="{778B2257-EC67-44D6-8913-30B67C3C47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26" y="2384301"/>
            <a:ext cx="3205690" cy="4274253"/>
          </a:xfrm>
        </p:spPr>
      </p:pic>
    </p:spTree>
    <p:extLst>
      <p:ext uri="{BB962C8B-B14F-4D97-AF65-F5344CB8AC3E}">
        <p14:creationId xmlns:p14="http://schemas.microsoft.com/office/powerpoint/2010/main" val="856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2D480-390D-4007-B9E4-BB3CA119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Živec</a:t>
            </a:r>
            <a:r>
              <a:rPr lang="cs-CZ" sz="5400" dirty="0"/>
              <a:t> – součást nerostů</a:t>
            </a:r>
            <a:endParaRPr lang="en-US" sz="5400" dirty="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FF95947-C75A-4F34-9D4E-AAA5A51FA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4" r="12478" b="2"/>
          <a:stretch/>
        </p:blipFill>
        <p:spPr>
          <a:xfrm>
            <a:off x="1128409" y="2265963"/>
            <a:ext cx="4189985" cy="325820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5BFFF0-B5FF-437D-A69E-D49FCA37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nerost, který se velmi často vyskytuje v horninách (žula)</a:t>
            </a:r>
          </a:p>
          <a:p>
            <a:endParaRPr lang="en-US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339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AD886-C9CB-4CF9-B953-3955BCA2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1328"/>
          </a:xfrm>
        </p:spPr>
        <p:txBody>
          <a:bodyPr/>
          <a:lstStyle/>
          <a:p>
            <a:r>
              <a:rPr lang="cs-CZ" dirty="0"/>
              <a:t>Živec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118487A-7BAA-4402-907F-CA2C7C4B2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68" y="1183836"/>
            <a:ext cx="5987104" cy="449032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054BF3-48A6-42D6-B66A-75A438D49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cs-CZ" sz="2400" dirty="0"/>
              <a:t>název živec  - při rozpadu dochází k uvolňování živin do půdy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Při zvětrávání se uvolňuje draslík, vápník a sodík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Nejčastěji šedobílé zbarvení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Ortoklasy mohou být narůžovělé</a:t>
            </a:r>
          </a:p>
        </p:txBody>
      </p:sp>
    </p:spTree>
    <p:extLst>
      <p:ext uri="{BB962C8B-B14F-4D97-AF65-F5344CB8AC3E}">
        <p14:creationId xmlns:p14="http://schemas.microsoft.com/office/powerpoint/2010/main" val="27222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2177D-E8E7-4710-8FE0-69F75080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2962"/>
          </a:xfrm>
        </p:spPr>
        <p:txBody>
          <a:bodyPr/>
          <a:lstStyle/>
          <a:p>
            <a:r>
              <a:rPr lang="cs-CZ" dirty="0"/>
              <a:t>Těžba a použití živce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B0D14B3-1C58-4057-B144-00DCA9C01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05" y="900358"/>
            <a:ext cx="6207449" cy="373432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D94E97-B24E-4870-A669-C71CFEB82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1687749"/>
          </a:xfrm>
        </p:spPr>
        <p:txBody>
          <a:bodyPr/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Těžba v okolí Domažlic a Brna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Použití: surovina pro výrobu keramiky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8" name="Obrázek 7" descr="Obsah obrázku hrníček, káva, snídaně, jídlo&#10;&#10;Popis byl vytvořen automaticky">
            <a:extLst>
              <a:ext uri="{FF2B5EF4-FFF2-40B4-BE49-F238E27FC236}">
                <a16:creationId xmlns:a16="http://schemas.microsoft.com/office/drawing/2014/main" id="{CEAC3A2C-81D7-4622-AF62-F368983E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15" y="3878903"/>
            <a:ext cx="4058943" cy="27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264E0-B4E6-47DE-BD3F-73B09ECD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70043"/>
          </a:xfrm>
        </p:spPr>
        <p:txBody>
          <a:bodyPr/>
          <a:lstStyle/>
          <a:p>
            <a:r>
              <a:rPr lang="cs-CZ" dirty="0"/>
              <a:t>Kaolinit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075E5E-1160-4D03-BE92-2195E5094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6621"/>
            <a:ext cx="3932237" cy="396236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Vzniká zvětráváním živců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Hlavní nerost horniny kaolin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Poutá vodu, bobtná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Otírá se o prsty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Surovina na výrobu porcelánu, krejčovská křída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Těžba: Karlovarsko, Horní Bříza</a:t>
            </a:r>
          </a:p>
        </p:txBody>
      </p:sp>
      <p:pic>
        <p:nvPicPr>
          <p:cNvPr id="8" name="Obrázek 7" descr="Obsah obrázku hrníček, interiér, keramické nádobí, porcelán&#10;&#10;Popis byl vytvořen automaticky">
            <a:extLst>
              <a:ext uri="{FF2B5EF4-FFF2-40B4-BE49-F238E27FC236}">
                <a16:creationId xmlns:a16="http://schemas.microsoft.com/office/drawing/2014/main" id="{FCE35087-BB68-46F1-830E-24907C92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20" y="3711304"/>
            <a:ext cx="4045157" cy="30299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B01482F-D904-4F6B-AC82-899238F3D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49" y="116733"/>
            <a:ext cx="4984163" cy="3862726"/>
          </a:xfrm>
          <a:prstGeom prst="rect">
            <a:avLst/>
          </a:prstGeo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E745B0E0-A052-4C86-9B39-AEA5C74F0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77" y="4020125"/>
            <a:ext cx="2780612" cy="1848863"/>
          </a:xfrm>
        </p:spPr>
      </p:pic>
    </p:spTree>
    <p:extLst>
      <p:ext uri="{BB962C8B-B14F-4D97-AF65-F5344CB8AC3E}">
        <p14:creationId xmlns:p14="http://schemas.microsoft.com/office/powerpoint/2010/main" val="11861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0</TotalTime>
  <Words>258</Words>
  <Application>Microsoft Office PowerPoint</Application>
  <PresentationFormat>Širokoúhlá obrazovka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</vt:lpstr>
      <vt:lpstr>Hloubka</vt:lpstr>
      <vt:lpstr>Křemičitany</vt:lpstr>
      <vt:lpstr>Olivín</vt:lpstr>
      <vt:lpstr>Mastek</vt:lpstr>
      <vt:lpstr>Použití mastku</vt:lpstr>
      <vt:lpstr>Živec</vt:lpstr>
      <vt:lpstr>Živec – součást nerostů</vt:lpstr>
      <vt:lpstr>Živec</vt:lpstr>
      <vt:lpstr>Těžba a použití živce</vt:lpstr>
      <vt:lpstr>Kaolinit</vt:lpstr>
      <vt:lpstr>Slídy</vt:lpstr>
      <vt:lpstr>Slídy</vt:lpstr>
      <vt:lpstr>Použití slídy</vt:lpstr>
      <vt:lpstr>Tmavé křemičitany</vt:lpstr>
      <vt:lpstr>Granáty</vt:lpstr>
      <vt:lpstr>Odrůdy granátu</vt:lpstr>
      <vt:lpstr>Odrůdy granátu</vt:lpstr>
      <vt:lpstr>Odrůdy granátů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Křemičitany</dc:title>
  <dc:creator>Šnircová Monika</dc:creator>
  <cp:lastModifiedBy>Šnircová Monika</cp:lastModifiedBy>
  <cp:revision>3</cp:revision>
  <dcterms:created xsi:type="dcterms:W3CDTF">2022-01-02T20:09:01Z</dcterms:created>
  <dcterms:modified xsi:type="dcterms:W3CDTF">2022-01-09T20:38:30Z</dcterms:modified>
</cp:coreProperties>
</file>