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3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50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67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00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52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66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04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71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2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9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8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1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5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7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70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F487E57-FF2D-4751-8D78-44987C98C0B6}" type="datetimeFigureOut">
              <a:rPr lang="cs-CZ" smtClean="0"/>
              <a:t>30.01.2022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6B581B-0AE9-48C3-B93E-B88B052780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791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ridrich_Vil%C3%A9m_I." TargetMode="External"/><Relationship Id="rId13" Type="http://schemas.openxmlformats.org/officeDocument/2006/relationships/hyperlink" Target="https://cs.wikipedia.org/wiki/Petrohrad" TargetMode="External"/><Relationship Id="rId3" Type="http://schemas.openxmlformats.org/officeDocument/2006/relationships/hyperlink" Target="https://cs.wikipedia.org/wiki/Jantar" TargetMode="External"/><Relationship Id="rId7" Type="http://schemas.openxmlformats.org/officeDocument/2006/relationships/hyperlink" Target="https://cs.wikipedia.org/wiki/1716" TargetMode="External"/><Relationship Id="rId12" Type="http://schemas.openxmlformats.org/officeDocument/2006/relationships/hyperlink" Target="https://cs.wikipedia.org/wiki/Carskoje_Selo" TargetMode="External"/><Relationship Id="rId2" Type="http://schemas.openxmlformats.org/officeDocument/2006/relationships/image" Target="../media/image9.jpg"/><Relationship Id="rId16" Type="http://schemas.openxmlformats.org/officeDocument/2006/relationships/hyperlink" Target="https://cs.wikipedia.org/wiki/Druh%C3%A1_sv%C4%9Btov%C3%A1_v%C3%A1l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/index.php?title=Berl%C3%ADnsk%C3%BD_z%C3%A1mek&amp;action=edit&amp;redlink=1" TargetMode="External"/><Relationship Id="rId11" Type="http://schemas.openxmlformats.org/officeDocument/2006/relationships/hyperlink" Target="https://cs.wikipedia.org/wiki/Kate%C5%99insk%C3%BD_pal%C3%A1c" TargetMode="External"/><Relationship Id="rId5" Type="http://schemas.openxmlformats.org/officeDocument/2006/relationships/hyperlink" Target="https://cs.wikipedia.org/wiki/Fridrich_I._Prusk%C3%BD" TargetMode="External"/><Relationship Id="rId15" Type="http://schemas.openxmlformats.org/officeDocument/2006/relationships/hyperlink" Target="https://cs.wikipedia.org/wiki/Kaliningrad" TargetMode="External"/><Relationship Id="rId10" Type="http://schemas.openxmlformats.org/officeDocument/2006/relationships/hyperlink" Target="https://cs.wikipedia.org/wiki/Petr_I._Velik%C3%BD" TargetMode="External"/><Relationship Id="rId4" Type="http://schemas.openxmlformats.org/officeDocument/2006/relationships/hyperlink" Target="https://cs.wikipedia.org/wiki/Prusko" TargetMode="External"/><Relationship Id="rId9" Type="http://schemas.openxmlformats.org/officeDocument/2006/relationships/hyperlink" Target="https://cs.wikipedia.org/wiki/Rusko" TargetMode="External"/><Relationship Id="rId14" Type="http://schemas.openxmlformats.org/officeDocument/2006/relationships/hyperlink" Target="https://cs.wikipedia.org/wiki/19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9DC92-6345-4B87-A6A7-FBFB7BDE1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583298"/>
            <a:ext cx="11353800" cy="1641490"/>
          </a:xfrm>
        </p:spPr>
        <p:txBody>
          <a:bodyPr>
            <a:normAutofit/>
          </a:bodyPr>
          <a:lstStyle/>
          <a:p>
            <a:r>
              <a:rPr lang="cs-CZ" sz="6000" dirty="0"/>
              <a:t>Nerosty organického původu (</a:t>
            </a:r>
            <a:r>
              <a:rPr lang="cs-CZ" sz="6000" dirty="0" err="1"/>
              <a:t>organolity</a:t>
            </a:r>
            <a:r>
              <a:rPr lang="cs-CZ" sz="6000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AF586D-6D65-4E2E-BED3-8A09A0E86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Organolity</a:t>
            </a:r>
            <a:r>
              <a:rPr lang="cs-CZ" dirty="0"/>
              <a:t> jsou nerosty vzniklé z organických kyselin, uhlovodíků a pryskyřice</a:t>
            </a:r>
          </a:p>
        </p:txBody>
      </p:sp>
    </p:spTree>
    <p:extLst>
      <p:ext uri="{BB962C8B-B14F-4D97-AF65-F5344CB8AC3E}">
        <p14:creationId xmlns:p14="http://schemas.microsoft.com/office/powerpoint/2010/main" val="130395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571AF9-E655-424B-8000-8825E5A5C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26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FACB8D7-1410-4DB8-AB63-8FC1785AB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60BBE5-1B22-45E9-A350-4EAAEB1B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356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Jantar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43047A1-D4C5-40E1-A3C8-53F29F627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374" y="1825625"/>
            <a:ext cx="351845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Nerost tvořený z ztuhlé pryskyřice třetihorních jehličnanů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Nejběžnější barva: medově žlutá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13000"/>
                        <a:lumOff val="87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V průhledných kusech se objevují části rostlin a hmyzu</a:t>
            </a: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13000"/>
                      <a:lumOff val="87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AA75B1-126C-4F51-9084-8CE4EE3C3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39" y="1061067"/>
            <a:ext cx="6314487" cy="47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93B88-1338-4A43-B0DC-975CD7F1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6230"/>
          </a:xfrm>
        </p:spPr>
        <p:txBody>
          <a:bodyPr>
            <a:normAutofit/>
          </a:bodyPr>
          <a:lstStyle/>
          <a:p>
            <a:r>
              <a:rPr lang="cs-CZ" sz="3600" dirty="0"/>
              <a:t>Jantar</a:t>
            </a:r>
          </a:p>
        </p:txBody>
      </p:sp>
      <p:pic>
        <p:nvPicPr>
          <p:cNvPr id="6" name="Zástupný symbol obrázku 5" descr="Obsah obrázku interiér&#10;&#10;Popis byl vytvořen automaticky">
            <a:extLst>
              <a:ext uri="{FF2B5EF4-FFF2-40B4-BE49-F238E27FC236}">
                <a16:creationId xmlns:a16="http://schemas.microsoft.com/office/drawing/2014/main" id="{69EE382A-3DEE-40BD-B2C9-7CD09380D6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" b="1298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9B1BDB-DD25-4926-9E15-CD3BC771D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Amorfní nerost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Tvoří žluté valouny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Tvrdá, lehká a křehká látka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Dodnes se nepodařilo ho uměle vyrobit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Stáří až 50 mil. let</a:t>
            </a:r>
          </a:p>
        </p:txBody>
      </p:sp>
    </p:spTree>
    <p:extLst>
      <p:ext uri="{BB962C8B-B14F-4D97-AF65-F5344CB8AC3E}">
        <p14:creationId xmlns:p14="http://schemas.microsoft.com/office/powerpoint/2010/main" val="189537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519BE-AC7B-465E-B5CE-E30A202B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jantaru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73FB68-8400-4A9A-BEA5-1437A3985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3541" y="1426018"/>
            <a:ext cx="5025216" cy="823912"/>
          </a:xfrm>
        </p:spPr>
        <p:txBody>
          <a:bodyPr/>
          <a:lstStyle/>
          <a:p>
            <a:r>
              <a:rPr lang="cs-CZ" dirty="0"/>
              <a:t>Modrý jantar (Sicílie)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86E53E8-C124-4AF1-B942-1A99BF72B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7" y="2505075"/>
            <a:ext cx="5395123" cy="330233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438B72-F5BF-43A7-84E2-D6CD6C49D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298" y="1426018"/>
            <a:ext cx="5035548" cy="823912"/>
          </a:xfrm>
        </p:spPr>
        <p:txBody>
          <a:bodyPr/>
          <a:lstStyle/>
          <a:p>
            <a:r>
              <a:rPr lang="cs-CZ" dirty="0"/>
              <a:t>Černý jantar – gagát (Rumunsko)</a:t>
            </a:r>
          </a:p>
        </p:txBody>
      </p:sp>
      <p:pic>
        <p:nvPicPr>
          <p:cNvPr id="10" name="Zástupný obsah 9" descr="Obsah obrázku rostlina&#10;&#10;Popis byl vytvořen automaticky">
            <a:extLst>
              <a:ext uri="{FF2B5EF4-FFF2-40B4-BE49-F238E27FC236}">
                <a16:creationId xmlns:a16="http://schemas.microsoft.com/office/drawing/2014/main" id="{FD9441C6-C06E-473B-A819-0808E4C90E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21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8686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5788C-9A2B-4086-AAFF-8E2D6DC2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03506"/>
          </a:xfrm>
        </p:spPr>
        <p:txBody>
          <a:bodyPr/>
          <a:lstStyle/>
          <a:p>
            <a:r>
              <a:rPr lang="cs-CZ" dirty="0"/>
              <a:t>Odrůdy jantaru</a:t>
            </a:r>
          </a:p>
        </p:txBody>
      </p:sp>
      <p:pic>
        <p:nvPicPr>
          <p:cNvPr id="6" name="Zástupný obsah 5" descr="Obsah obrázku mouka, skála&#10;&#10;Popis byl vytvořen automaticky">
            <a:extLst>
              <a:ext uri="{FF2B5EF4-FFF2-40B4-BE49-F238E27FC236}">
                <a16:creationId xmlns:a16="http://schemas.microsoft.com/office/drawing/2014/main" id="{69726D77-4F95-44EF-9036-B799FE8CA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6837"/>
            <a:ext cx="6172200" cy="41148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9A50B7-FF58-4CDC-AC91-4699F4FD2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Neprůhledný – </a:t>
            </a:r>
            <a:r>
              <a:rPr lang="cs-CZ" sz="2800" dirty="0" err="1"/>
              <a:t>valachovit</a:t>
            </a:r>
            <a:endParaRPr lang="cs-CZ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/>
              <a:t>Česká republika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0099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7764F-8FDA-4C22-BB85-C75B3F60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46" y="4464028"/>
            <a:ext cx="9951308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en-US" sz="960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Využití jantaru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760E03B-0477-4E32-AA69-705D9EA6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5501" y="645981"/>
            <a:ext cx="3150480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větlo&#10;&#10;Popis byl vytvořen automaticky">
            <a:extLst>
              <a:ext uri="{FF2B5EF4-FFF2-40B4-BE49-F238E27FC236}">
                <a16:creationId xmlns:a16="http://schemas.microsoft.com/office/drawing/2014/main" id="{191D9E84-1A6D-4E2C-96E0-D78E2C85BF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00" y="972335"/>
            <a:ext cx="2398093" cy="2398093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81A44B3E-4D44-4AEC-802F-DE5030B0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020" y="645981"/>
            <a:ext cx="3150480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šipka&#10;&#10;Popis byl vytvořen automaticky">
            <a:extLst>
              <a:ext uri="{FF2B5EF4-FFF2-40B4-BE49-F238E27FC236}">
                <a16:creationId xmlns:a16="http://schemas.microsoft.com/office/drawing/2014/main" id="{AA70496F-B78A-45C5-9045-8FA2DB0CD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10" y="969928"/>
            <a:ext cx="2400500" cy="24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ltář&#10;&#10;Popis byl vytvořen automaticky">
            <a:extLst>
              <a:ext uri="{FF2B5EF4-FFF2-40B4-BE49-F238E27FC236}">
                <a16:creationId xmlns:a16="http://schemas.microsoft.com/office/drawing/2014/main" id="{45D0162F-C687-4E5A-B9D8-648DB127A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" y="426138"/>
            <a:ext cx="6380584" cy="600572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45163DF-05C1-41A2-A892-6B54B25B97A4}"/>
              </a:ext>
            </a:extLst>
          </p:cNvPr>
          <p:cNvSpPr txBox="1"/>
          <p:nvPr/>
        </p:nvSpPr>
        <p:spPr>
          <a:xfrm>
            <a:off x="7011557" y="1118260"/>
            <a:ext cx="5180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Původní </a:t>
            </a:r>
            <a:r>
              <a:rPr lang="cs-CZ" b="1" i="0" dirty="0">
                <a:effectLst/>
                <a:latin typeface="Arial" panose="020B0604020202020204" pitchFamily="34" charset="0"/>
              </a:rPr>
              <a:t>jantarová komnata</a:t>
            </a:r>
            <a:r>
              <a:rPr lang="cs-CZ" b="0" i="0" dirty="0">
                <a:effectLst/>
                <a:latin typeface="Arial" panose="020B0604020202020204" pitchFamily="34" charset="0"/>
              </a:rPr>
              <a:t> byla místnost s bohatou nástěnnou výzdobou z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3" tooltip="Jant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jantaru</a:t>
            </a:r>
            <a:r>
              <a:rPr lang="cs-CZ" b="0" i="0" dirty="0">
                <a:effectLst/>
                <a:latin typeface="Arial" panose="020B0604020202020204" pitchFamily="34" charset="0"/>
              </a:rPr>
              <a:t>. Byla zhotovena na zakázku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4" tooltip="Pru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pruského</a:t>
            </a:r>
            <a:r>
              <a:rPr lang="cs-CZ" b="0" i="0" dirty="0">
                <a:effectLst/>
                <a:latin typeface="Arial" panose="020B0604020202020204" pitchFamily="34" charset="0"/>
              </a:rPr>
              <a:t> krále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5" tooltip="Fridrich I. Prus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Fridricha I.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6" tooltip="Berlínský zámek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Berlínském zámku</a:t>
            </a:r>
            <a:r>
              <a:rPr lang="cs-CZ" b="0" i="0" dirty="0">
                <a:effectLst/>
                <a:latin typeface="Arial" panose="020B0604020202020204" pitchFamily="34" charset="0"/>
              </a:rPr>
              <a:t>. V roce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7" tooltip="17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1716</a:t>
            </a:r>
            <a:r>
              <a:rPr lang="cs-CZ" b="0" i="0" dirty="0">
                <a:effectLst/>
                <a:latin typeface="Arial" panose="020B0604020202020204" pitchFamily="34" charset="0"/>
              </a:rPr>
              <a:t> byla pruským králem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8" tooltip="Fridrich Vilém I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Fridrichem Vilémem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věnována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9" tooltip="Ru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ruskému</a:t>
            </a:r>
            <a:r>
              <a:rPr lang="cs-CZ" b="0" i="0" dirty="0">
                <a:effectLst/>
                <a:latin typeface="Arial" panose="020B0604020202020204" pitchFamily="34" charset="0"/>
              </a:rPr>
              <a:t> caru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0" tooltip="Petr I. Veli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Petru Velikému</a:t>
            </a:r>
            <a:r>
              <a:rPr lang="cs-CZ" b="0" i="0" dirty="0">
                <a:effectLst/>
                <a:latin typeface="Arial" panose="020B0604020202020204" pitchFamily="34" charset="0"/>
              </a:rPr>
              <a:t>. Po téměř dvě stě let se pak nacházela v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1" tooltip="Kateřinský palá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Kateřinském paláci</a:t>
            </a:r>
            <a:r>
              <a:rPr lang="cs-CZ" b="0" i="0" dirty="0">
                <a:effectLst/>
                <a:latin typeface="Arial" panose="020B0604020202020204" pitchFamily="34" charset="0"/>
              </a:rPr>
              <a:t> v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2" tooltip="Carskoje Se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Carském Selu</a:t>
            </a:r>
            <a:r>
              <a:rPr lang="cs-CZ" b="0" i="0" dirty="0">
                <a:effectLst/>
                <a:latin typeface="Arial" panose="020B0604020202020204" pitchFamily="34" charset="0"/>
              </a:rPr>
              <a:t> poblíž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3" tooltip="Petrohr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Petrohradu</a:t>
            </a:r>
            <a:r>
              <a:rPr lang="cs-CZ" b="0" i="0" dirty="0">
                <a:effectLst/>
                <a:latin typeface="Arial" panose="020B0604020202020204" pitchFamily="34" charset="0"/>
              </a:rPr>
              <a:t>. Od roku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4" tooltip="19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1942</a:t>
            </a:r>
            <a:r>
              <a:rPr lang="cs-CZ" b="0" i="0" dirty="0">
                <a:effectLst/>
                <a:latin typeface="Arial" panose="020B0604020202020204" pitchFamily="34" charset="0"/>
              </a:rPr>
              <a:t> byla vystavena na zámku v německém </a:t>
            </a:r>
            <a:r>
              <a:rPr lang="cs-CZ" b="0" i="0" dirty="0" err="1">
                <a:effectLst/>
                <a:latin typeface="Arial" panose="020B0604020202020204" pitchFamily="34" charset="0"/>
              </a:rPr>
              <a:t>Königsbergu</a:t>
            </a:r>
            <a:r>
              <a:rPr lang="cs-CZ" b="0" i="0" dirty="0">
                <a:effectLst/>
                <a:latin typeface="Arial" panose="020B0604020202020204" pitchFamily="34" charset="0"/>
              </a:rPr>
              <a:t> (Královci), dnes ruském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5" tooltip="Kaliningr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Kaliningradu</a:t>
            </a:r>
            <a:r>
              <a:rPr lang="cs-CZ" b="0" i="0" dirty="0">
                <a:effectLst/>
                <a:latin typeface="Arial" panose="020B0604020202020204" pitchFamily="34" charset="0"/>
              </a:rPr>
              <a:t>; od konce </a:t>
            </a:r>
            <a:r>
              <a:rPr lang="cs-CZ" b="0" i="0" strike="noStrike" dirty="0">
                <a:effectLst/>
                <a:latin typeface="Arial" panose="020B0604020202020204" pitchFamily="34" charset="0"/>
                <a:hlinkClick r:id="rId16" tooltip="Druhá světov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druhé světové války</a:t>
            </a:r>
            <a:r>
              <a:rPr lang="cs-CZ" b="0" i="0" dirty="0">
                <a:effectLst/>
                <a:latin typeface="Arial" panose="020B0604020202020204" pitchFamily="34" charset="0"/>
              </a:rPr>
              <a:t> je nezvěstná.</a:t>
            </a:r>
          </a:p>
          <a:p>
            <a:pPr algn="l"/>
            <a:r>
              <a:rPr lang="cs-CZ" b="0" i="0" dirty="0">
                <a:effectLst/>
                <a:latin typeface="Arial" panose="020B0604020202020204" pitchFamily="34" charset="0"/>
              </a:rPr>
              <a:t>V Kateřinském paláci se od roku 2003 nachází věrná kopie jantarové komnaty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865980"/>
      </p:ext>
    </p:extLst>
  </p:cSld>
  <p:clrMapOvr>
    <a:masterClrMapping/>
  </p:clrMapOvr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0</TotalTime>
  <Words>180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Hloubka</vt:lpstr>
      <vt:lpstr>Nerosty organického původu (organolity)</vt:lpstr>
      <vt:lpstr>Jantar</vt:lpstr>
      <vt:lpstr>Jantar</vt:lpstr>
      <vt:lpstr>Odrůdy jantaru</vt:lpstr>
      <vt:lpstr>Odrůdy jantaru</vt:lpstr>
      <vt:lpstr>Využití jantaru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Nerosty organického původu (organolity)</dc:title>
  <dc:creator>Šnircová Monika</dc:creator>
  <cp:lastModifiedBy>Šnircová Monika</cp:lastModifiedBy>
  <cp:revision>1</cp:revision>
  <dcterms:created xsi:type="dcterms:W3CDTF">2022-01-30T12:10:24Z</dcterms:created>
  <dcterms:modified xsi:type="dcterms:W3CDTF">2022-01-30T12:49:53Z</dcterms:modified>
</cp:coreProperties>
</file>