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53D0789-9087-4E76-A533-489E291AD9D9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075BE12-FBF1-4403-8B2A-2A3842DAAAB6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74857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0789-9087-4E76-A533-489E291AD9D9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BE12-FBF1-4403-8B2A-2A3842DAA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53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0789-9087-4E76-A533-489E291AD9D9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BE12-FBF1-4403-8B2A-2A3842DAA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2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0789-9087-4E76-A533-489E291AD9D9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BE12-FBF1-4403-8B2A-2A3842DAA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84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3D0789-9087-4E76-A533-489E291AD9D9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75BE12-FBF1-4403-8B2A-2A3842DAAAB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16457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0789-9087-4E76-A533-489E291AD9D9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BE12-FBF1-4403-8B2A-2A3842DAA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98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0789-9087-4E76-A533-489E291AD9D9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BE12-FBF1-4403-8B2A-2A3842DAA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26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0789-9087-4E76-A533-489E291AD9D9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BE12-FBF1-4403-8B2A-2A3842DAA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197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0789-9087-4E76-A533-489E291AD9D9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5BE12-FBF1-4403-8B2A-2A3842DAAA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01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3D0789-9087-4E76-A533-489E291AD9D9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75BE12-FBF1-4403-8B2A-2A3842DAAAB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33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3D0789-9087-4E76-A533-489E291AD9D9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75BE12-FBF1-4403-8B2A-2A3842DAAAB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015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53D0789-9087-4E76-A533-489E291AD9D9}" type="datetimeFigureOut">
              <a:rPr lang="cs-CZ" smtClean="0"/>
              <a:t>03.04.2022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075BE12-FBF1-4403-8B2A-2A3842DAAAB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431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5FA1BE-2331-419C-A9B3-A694CF1992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Přeměněné horniny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962413-756A-412A-80E8-AE5375441D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Vznikají přeměnou již vzniklých hornin – vyvřelých, usazených i přeměněných</a:t>
            </a:r>
          </a:p>
        </p:txBody>
      </p:sp>
    </p:spTree>
    <p:extLst>
      <p:ext uri="{BB962C8B-B14F-4D97-AF65-F5344CB8AC3E}">
        <p14:creationId xmlns:p14="http://schemas.microsoft.com/office/powerpoint/2010/main" val="378792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81F0E-E112-4F96-8881-AC8D8B4A8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1502923"/>
          </a:xfrm>
        </p:spPr>
        <p:txBody>
          <a:bodyPr/>
          <a:lstStyle/>
          <a:p>
            <a:r>
              <a:rPr lang="cs-CZ" dirty="0"/>
              <a:t>Svor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F6EA37-05F1-4E70-ADC9-BF7C603F1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713" y="2331050"/>
            <a:ext cx="3855720" cy="301105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Vzniká přeměnou jílových a písčitých usazenin za vysoké teploty a tlaku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Tvořen z muskovitu, křemene a může obsahovat granát</a:t>
            </a:r>
          </a:p>
        </p:txBody>
      </p:sp>
      <p:pic>
        <p:nvPicPr>
          <p:cNvPr id="10" name="Zástupný obsah 9" descr="Obsah obrázku jídlo, chléb&#10;&#10;Popis byl vytvořen automaticky">
            <a:extLst>
              <a:ext uri="{FF2B5EF4-FFF2-40B4-BE49-F238E27FC236}">
                <a16:creationId xmlns:a16="http://schemas.microsoft.com/office/drawing/2014/main" id="{2B2F6C0C-F2FC-48CF-A671-CE62C9CD6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38" y="1537257"/>
            <a:ext cx="5211762" cy="3472336"/>
          </a:xfrm>
        </p:spPr>
      </p:pic>
    </p:spTree>
    <p:extLst>
      <p:ext uri="{BB962C8B-B14F-4D97-AF65-F5344CB8AC3E}">
        <p14:creationId xmlns:p14="http://schemas.microsoft.com/office/powerpoint/2010/main" val="127256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F835E5-6140-4322-818F-69E5B3E5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3" y="1110882"/>
            <a:ext cx="3053039" cy="106081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3600" dirty="0" err="1"/>
              <a:t>Fylit</a:t>
            </a:r>
            <a:endParaRPr lang="en-US" sz="36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4DE481B-0F64-405E-AF91-5C8168BA8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5" y="815481"/>
            <a:ext cx="6900380" cy="5227037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68BCD3-98FE-4608-9A25-7254D7CBC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1423" y="2286000"/>
            <a:ext cx="3053039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Vzniká přeměnou jílových usazených hornin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Tvořen z křemene a slídy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Výrazná břidličnatost</a:t>
            </a:r>
            <a:endParaRPr lang="en-US" sz="2400" dirty="0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488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24E16E8-84BF-4D4C-A746-2537B1C15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F890A3A2-97E0-41D2-BD93-30D3DFA73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18CB90A-6005-4951-84F5-70B5863EF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0EFC55-F0FC-45D3-B4C8-995DF3ED1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/>
              <a:t>Použití fylitu</a:t>
            </a:r>
          </a:p>
        </p:txBody>
      </p:sp>
      <p:pic>
        <p:nvPicPr>
          <p:cNvPr id="6" name="Zástupný obsah 5" descr="Obsah obrázku budova&#10;&#10;Popis byl vytvořen automaticky">
            <a:extLst>
              <a:ext uri="{FF2B5EF4-FFF2-40B4-BE49-F238E27FC236}">
                <a16:creationId xmlns:a16="http://schemas.microsoft.com/office/drawing/2014/main" id="{1507B79D-A375-449E-AC0E-5AB1781ED7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2" r="1" b="25540"/>
          <a:stretch/>
        </p:blipFill>
        <p:spPr>
          <a:xfrm>
            <a:off x="20" y="10"/>
            <a:ext cx="6050260" cy="4187119"/>
          </a:xfrm>
          <a:prstGeom prst="rect">
            <a:avLst/>
          </a:prstGeom>
        </p:spPr>
      </p:pic>
      <p:pic>
        <p:nvPicPr>
          <p:cNvPr id="8" name="Zástupný obsah 7" descr="Obsah obrázku tráva, budova, exteriér, cihla&#10;&#10;Popis byl vytvořen automaticky">
            <a:extLst>
              <a:ext uri="{FF2B5EF4-FFF2-40B4-BE49-F238E27FC236}">
                <a16:creationId xmlns:a16="http://schemas.microsoft.com/office/drawing/2014/main" id="{C97C661B-5C30-4D87-9F51-5297C104B3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r="11618" b="-2"/>
          <a:stretch/>
        </p:blipFill>
        <p:spPr>
          <a:xfrm>
            <a:off x="6141720" y="10"/>
            <a:ext cx="6050280" cy="418711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9AEE75C-2B41-47F4-B07D-F930AF8B9EB2}"/>
              </a:ext>
            </a:extLst>
          </p:cNvPr>
          <p:cNvSpPr txBox="1"/>
          <p:nvPr/>
        </p:nvSpPr>
        <p:spPr>
          <a:xfrm flipH="1">
            <a:off x="4096025" y="5868390"/>
            <a:ext cx="535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Střešní krytina a obklady</a:t>
            </a:r>
          </a:p>
        </p:txBody>
      </p:sp>
    </p:spTree>
    <p:extLst>
      <p:ext uri="{BB962C8B-B14F-4D97-AF65-F5344CB8AC3E}">
        <p14:creationId xmlns:p14="http://schemas.microsoft.com/office/powerpoint/2010/main" val="357460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C47D4F4-0CFE-4B87-8C7E-3681081D3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AD951B-43EE-44C5-B299-A1229D0A8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14" y="3665055"/>
            <a:ext cx="7417208" cy="892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3600" dirty="0" err="1"/>
              <a:t>Mramor</a:t>
            </a:r>
            <a:endParaRPr lang="en-US" sz="3600" dirty="0"/>
          </a:p>
        </p:txBody>
      </p:sp>
      <p:pic>
        <p:nvPicPr>
          <p:cNvPr id="6" name="Zástupný obsah 5" descr="Obsah obrázku příroda, skála&#10;&#10;Popis byl vytvořen automaticky">
            <a:extLst>
              <a:ext uri="{FF2B5EF4-FFF2-40B4-BE49-F238E27FC236}">
                <a16:creationId xmlns:a16="http://schemas.microsoft.com/office/drawing/2014/main" id="{5E5FB505-0EF5-4905-9379-BD0B207A1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5" r="2" b="15794"/>
          <a:stretch/>
        </p:blipFill>
        <p:spPr>
          <a:xfrm>
            <a:off x="5" y="824734"/>
            <a:ext cx="3664827" cy="2367505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CCC9FC1-68AD-40AD-85B6-A0E7053D6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" name="Obrázek 9" descr="Obsah obrázku strom, sníh, hora&#10;&#10;Popis byl vytvořen automaticky">
            <a:extLst>
              <a:ext uri="{FF2B5EF4-FFF2-40B4-BE49-F238E27FC236}">
                <a16:creationId xmlns:a16="http://schemas.microsoft.com/office/drawing/2014/main" id="{816FC7D3-2261-4F66-A42F-6A3F43ABB1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r="1" b="1"/>
          <a:stretch/>
        </p:blipFill>
        <p:spPr>
          <a:xfrm>
            <a:off x="4278081" y="-1"/>
            <a:ext cx="4042636" cy="3192239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ED0DBF-B297-4EEC-9127-3280EB4DB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095" y="4435813"/>
            <a:ext cx="8007334" cy="2130357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 err="1"/>
              <a:t>Neboli</a:t>
            </a:r>
            <a:r>
              <a:rPr lang="en-US" sz="2400" dirty="0"/>
              <a:t> </a:t>
            </a:r>
            <a:r>
              <a:rPr lang="en-US" sz="2400" dirty="0" err="1"/>
              <a:t>krystalický</a:t>
            </a:r>
            <a:r>
              <a:rPr lang="en-US" sz="2400" dirty="0"/>
              <a:t> </a:t>
            </a:r>
            <a:r>
              <a:rPr lang="en-US" sz="2400" dirty="0" err="1"/>
              <a:t>vápenec</a:t>
            </a:r>
            <a:endParaRPr lang="cs-CZ" sz="2400" dirty="0"/>
          </a:p>
          <a:p>
            <a:pPr marL="342900" indent="-342900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 err="1"/>
              <a:t>Tvoří</a:t>
            </a:r>
            <a:r>
              <a:rPr lang="en-US" sz="2400" dirty="0"/>
              <a:t> se </a:t>
            </a:r>
            <a:r>
              <a:rPr lang="en-US" sz="2400" dirty="0" err="1"/>
              <a:t>přeměnou</a:t>
            </a:r>
            <a:r>
              <a:rPr lang="en-US" sz="2400" dirty="0"/>
              <a:t> </a:t>
            </a:r>
            <a:r>
              <a:rPr lang="en-US" sz="2400" dirty="0" err="1"/>
              <a:t>vápence</a:t>
            </a:r>
            <a:endParaRPr lang="cs-CZ" sz="2400" dirty="0"/>
          </a:p>
          <a:p>
            <a:pPr marL="342900" indent="-342900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 err="1"/>
              <a:t>Tvořen</a:t>
            </a:r>
            <a:r>
              <a:rPr lang="en-US" sz="2400" dirty="0"/>
              <a:t> z </a:t>
            </a:r>
            <a:r>
              <a:rPr lang="en-US" sz="2400" dirty="0" err="1"/>
              <a:t>kalcitu</a:t>
            </a:r>
            <a:r>
              <a:rPr lang="en-US" sz="2400" dirty="0"/>
              <a:t>, </a:t>
            </a:r>
            <a:r>
              <a:rPr lang="en-US" sz="2400" dirty="0" err="1"/>
              <a:t>často</a:t>
            </a:r>
            <a:r>
              <a:rPr lang="en-US" sz="2400" dirty="0"/>
              <a:t> </a:t>
            </a:r>
            <a:r>
              <a:rPr lang="en-US" sz="2400" dirty="0" err="1"/>
              <a:t>bílé</a:t>
            </a:r>
            <a:r>
              <a:rPr lang="en-US" sz="2400" dirty="0"/>
              <a:t> </a:t>
            </a:r>
            <a:r>
              <a:rPr lang="en-US" sz="2400" dirty="0" err="1"/>
              <a:t>barvy</a:t>
            </a:r>
            <a:r>
              <a:rPr lang="en-US" sz="2400" dirty="0"/>
              <a:t> s </a:t>
            </a:r>
            <a:r>
              <a:rPr lang="en-US" sz="2400" dirty="0" err="1"/>
              <a:t>tmavými</a:t>
            </a:r>
            <a:r>
              <a:rPr lang="en-US" sz="2400" dirty="0"/>
              <a:t> </a:t>
            </a:r>
            <a:r>
              <a:rPr lang="en-US" sz="2400" dirty="0" err="1"/>
              <a:t>pruhy</a:t>
            </a:r>
            <a:endParaRPr lang="cs-CZ" sz="2400" dirty="0"/>
          </a:p>
          <a:p>
            <a:pPr marL="342900" indent="-342900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Leštěný mramor - dekorace</a:t>
            </a:r>
            <a:endParaRPr lang="en-US" sz="2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636122E-76FC-4673-B76F-E5EC0A8D5E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03" b="1"/>
          <a:stretch/>
        </p:blipFill>
        <p:spPr>
          <a:xfrm>
            <a:off x="8942136" y="824734"/>
            <a:ext cx="3249864" cy="4726979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2B27A04-CA20-4DE3-83CB-6ED66E5E7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85429" y="3248526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8968742-1D40-4F6B-9272-064FD1631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0486" y="6453386"/>
            <a:ext cx="573314" cy="4046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7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BE1BB0-C03F-43FC-84C4-EBC8889BE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89000"/>
              </a:lnSpc>
            </a:pPr>
            <a:r>
              <a:rPr lang="en-US" sz="4400" dirty="0" err="1"/>
              <a:t>Příčiny</a:t>
            </a:r>
            <a:r>
              <a:rPr lang="en-US" sz="4400" dirty="0"/>
              <a:t> </a:t>
            </a:r>
            <a:r>
              <a:rPr lang="en-US" sz="4400" dirty="0" err="1"/>
              <a:t>přeměny</a:t>
            </a:r>
            <a:r>
              <a:rPr lang="cs-CZ" sz="4400" dirty="0"/>
              <a:t> (metamorfózy)</a:t>
            </a:r>
            <a:endParaRPr lang="en-US" sz="4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C9E7FA-3295-45ED-8253-D23F9E44E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66DCD5D3-FBD8-4A32-8BAC-50E345615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61" y="825080"/>
            <a:ext cx="6517065" cy="4887798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4E6CF13-DF1F-4D22-9016-65F4E2166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60667" y="2286000"/>
            <a:ext cx="3656419" cy="358140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 err="1"/>
              <a:t>Velký</a:t>
            </a:r>
            <a:r>
              <a:rPr lang="en-US" sz="2400" dirty="0"/>
              <a:t> t</a:t>
            </a:r>
            <a:r>
              <a:rPr lang="cs-CZ" sz="2400" dirty="0"/>
              <a:t>lak</a:t>
            </a:r>
          </a:p>
          <a:p>
            <a:pPr marL="285750" indent="-285750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 err="1"/>
              <a:t>Vysoká</a:t>
            </a:r>
            <a:r>
              <a:rPr lang="en-US" sz="2400" dirty="0"/>
              <a:t> </a:t>
            </a:r>
            <a:r>
              <a:rPr lang="en-US" sz="2400" dirty="0" err="1"/>
              <a:t>teplota</a:t>
            </a:r>
            <a:endParaRPr lang="cs-CZ" sz="2400" dirty="0"/>
          </a:p>
          <a:p>
            <a:pPr marL="285750" indent="-285750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 err="1"/>
              <a:t>Chemické</a:t>
            </a:r>
            <a:r>
              <a:rPr lang="en-US" sz="2400" dirty="0"/>
              <a:t> </a:t>
            </a:r>
            <a:r>
              <a:rPr lang="en-US" sz="2400" dirty="0" err="1"/>
              <a:t>působení</a:t>
            </a:r>
            <a:endParaRPr lang="cs-CZ" sz="2400" dirty="0"/>
          </a:p>
          <a:p>
            <a:pPr>
              <a:lnSpc>
                <a:spcPct val="94000"/>
              </a:lnSpc>
              <a:spcAft>
                <a:spcPts val="200"/>
              </a:spcAft>
            </a:pPr>
            <a:r>
              <a:rPr lang="cs-CZ" sz="2400" dirty="0"/>
              <a:t>roztoků</a:t>
            </a:r>
          </a:p>
          <a:p>
            <a:pPr>
              <a:lnSpc>
                <a:spcPct val="94000"/>
              </a:lnSpc>
              <a:spcAft>
                <a:spcPts val="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8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2C092B7-70DD-40A0-9F12-20116CFF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9000"/>
              </a:lnSpc>
            </a:pPr>
            <a:r>
              <a:rPr lang="cs-CZ" sz="2800" dirty="0"/>
              <a:t>Složení přeměněných hornin</a:t>
            </a:r>
            <a:endParaRPr lang="en-US" sz="28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C6184C1-D98E-4308-9B1C-35773280B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5" y="773971"/>
            <a:ext cx="6900380" cy="5310058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9C1B64F-3BA1-4B28-934D-1ECDFFCFA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1424" y="2286000"/>
            <a:ext cx="3376866" cy="4387174"/>
          </a:xfrm>
        </p:spPr>
        <p:txBody>
          <a:bodyPr vert="horz" lIns="91440" tIns="45720" rIns="91440" bIns="45720" rtlCol="0">
            <a:normAutofit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Tvořené z nerostů – křemen, živec, slída, granáty (velikost zrn)</a:t>
            </a:r>
          </a:p>
          <a:p>
            <a:pPr>
              <a:lnSpc>
                <a:spcPct val="94000"/>
              </a:lnSpc>
              <a:spcAft>
                <a:spcPts val="200"/>
              </a:spcAft>
            </a:pPr>
            <a:endParaRPr lang="cs-CZ" sz="2400" dirty="0"/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Vlivem tlaku dochází k rovnoměrnému uspořádání nerostů – břidličnatost </a:t>
            </a: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3858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C47D4F4-0CFE-4B87-8C7E-3681081D3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8C110B4-D26A-44C6-8576-236CA24E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5FE7F3-623C-4C40-9AA3-5548619F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50" y="4531058"/>
            <a:ext cx="4913384" cy="168347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100"/>
              <a:t>Hlavní znak přeměněných hornin</a:t>
            </a:r>
          </a:p>
        </p:txBody>
      </p:sp>
      <p:pic>
        <p:nvPicPr>
          <p:cNvPr id="6" name="Zástupný obsah 5" descr="Obsah obrázku exteriér, skála, strom, tráva&#10;&#10;Popis byl vytvořen automaticky">
            <a:extLst>
              <a:ext uri="{FF2B5EF4-FFF2-40B4-BE49-F238E27FC236}">
                <a16:creationId xmlns:a16="http://schemas.microsoft.com/office/drawing/2014/main" id="{3E3946D4-9483-47AD-BC5B-8AF6E38F6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3" r="-1" b="8692"/>
          <a:stretch/>
        </p:blipFill>
        <p:spPr>
          <a:xfrm>
            <a:off x="1" y="10"/>
            <a:ext cx="6050279" cy="3732653"/>
          </a:xfrm>
          <a:prstGeom prst="rect">
            <a:avLst/>
          </a:prstGeom>
        </p:spPr>
      </p:pic>
      <p:pic>
        <p:nvPicPr>
          <p:cNvPr id="8" name="Obrázek 7" descr="Obsah obrázku exteriér, strom, obloha, rostlina&#10;&#10;Popis byl vytvořen automaticky">
            <a:extLst>
              <a:ext uri="{FF2B5EF4-FFF2-40B4-BE49-F238E27FC236}">
                <a16:creationId xmlns:a16="http://schemas.microsoft.com/office/drawing/2014/main" id="{802EB8D8-B3DF-4737-A0A6-7ACDE8D74E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" r="2" b="2263"/>
          <a:stretch/>
        </p:blipFill>
        <p:spPr>
          <a:xfrm>
            <a:off x="6138672" y="10"/>
            <a:ext cx="6050280" cy="3732653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BFD4DBB-3229-4DF6-A68A-CD91F8325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A215FC-EEAC-4838-BC51-8AA11637E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5134" y="4030294"/>
            <a:ext cx="5621326" cy="2184239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 err="1"/>
              <a:t>Vlivem</a:t>
            </a:r>
            <a:r>
              <a:rPr lang="en-US" sz="2400" dirty="0"/>
              <a:t> </a:t>
            </a:r>
            <a:r>
              <a:rPr lang="en-US" sz="2400" dirty="0" err="1"/>
              <a:t>tlaku</a:t>
            </a:r>
            <a:r>
              <a:rPr lang="en-US" sz="2400" dirty="0"/>
              <a:t> </a:t>
            </a:r>
            <a:r>
              <a:rPr lang="en-US" sz="2400" dirty="0" err="1"/>
              <a:t>dochází</a:t>
            </a:r>
            <a:r>
              <a:rPr lang="en-US" sz="2400" dirty="0"/>
              <a:t> k </a:t>
            </a:r>
            <a:r>
              <a:rPr lang="en-US" sz="2400" dirty="0" err="1"/>
              <a:t>rovnoměrnému</a:t>
            </a:r>
            <a:r>
              <a:rPr lang="en-US" sz="2400" dirty="0"/>
              <a:t> </a:t>
            </a:r>
            <a:r>
              <a:rPr lang="en-US" sz="2400" dirty="0" err="1"/>
              <a:t>uspořádání</a:t>
            </a:r>
            <a:r>
              <a:rPr lang="en-US" sz="2400" dirty="0"/>
              <a:t> </a:t>
            </a:r>
            <a:r>
              <a:rPr lang="en-US" sz="2400" dirty="0" err="1"/>
              <a:t>nerostů</a:t>
            </a:r>
            <a:r>
              <a:rPr lang="en-US" sz="2400" dirty="0"/>
              <a:t> – </a:t>
            </a:r>
            <a:r>
              <a:rPr lang="en-US" sz="2400" dirty="0" err="1"/>
              <a:t>břidličnatost</a:t>
            </a:r>
            <a:r>
              <a:rPr lang="en-US" sz="2400" dirty="0"/>
              <a:t> </a:t>
            </a:r>
            <a:endParaRPr lang="cs-CZ" sz="2400" dirty="0"/>
          </a:p>
          <a:p>
            <a:pPr>
              <a:lnSpc>
                <a:spcPct val="94000"/>
              </a:lnSpc>
              <a:spcAft>
                <a:spcPts val="200"/>
              </a:spcAft>
            </a:pPr>
            <a:endParaRPr lang="cs-CZ" sz="2400" dirty="0"/>
          </a:p>
          <a:p>
            <a:pPr marL="285750" indent="-285750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Proto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také</a:t>
            </a:r>
            <a:r>
              <a:rPr lang="en-US" sz="2400" dirty="0"/>
              <a:t> </a:t>
            </a:r>
            <a:r>
              <a:rPr lang="en-US" sz="2400" dirty="0" err="1"/>
              <a:t>přeměněné</a:t>
            </a:r>
            <a:r>
              <a:rPr lang="en-US" sz="2400" dirty="0"/>
              <a:t> </a:t>
            </a:r>
            <a:r>
              <a:rPr lang="en-US" sz="2400" dirty="0" err="1"/>
              <a:t>horniny</a:t>
            </a:r>
            <a:r>
              <a:rPr lang="en-US" sz="2400" dirty="0"/>
              <a:t> </a:t>
            </a:r>
            <a:r>
              <a:rPr lang="en-US" sz="2400" dirty="0" err="1"/>
              <a:t>označovány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/>
              <a:t>břidlice</a:t>
            </a:r>
            <a:endParaRPr lang="en-US" sz="2400" dirty="0"/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§"/>
            </a:pPr>
            <a:endParaRPr lang="en-US" sz="18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2979E5-1F93-4CE3-975E-3CAEC618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574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75F067-38BE-405C-8526-591F5FD1B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2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63132B3D-DCDF-44A6-859F-EE36A5B47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3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27CAEB6-2762-403E-98B1-8B96D27C6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93A55BE-E875-414E-8964-9F4BD06F9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CA1FECA8-74A7-4D1C-9D1E-6EDE1F961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9D9D0AB-1E2F-44A8-B9C6-FA4098301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48BA2D-D6FA-4421-88AA-148BC9D9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286" y="4332575"/>
            <a:ext cx="6667283" cy="12844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/>
              <a:t>Přeměněné horniny</a:t>
            </a:r>
          </a:p>
        </p:txBody>
      </p:sp>
      <p:pic>
        <p:nvPicPr>
          <p:cNvPr id="10" name="Obrázek 9" descr="Obsah obrázku skála, kámen&#10;&#10;Popis byl vytvořen automaticky">
            <a:extLst>
              <a:ext uri="{FF2B5EF4-FFF2-40B4-BE49-F238E27FC236}">
                <a16:creationId xmlns:a16="http://schemas.microsoft.com/office/drawing/2014/main" id="{295B607C-5197-4F8E-8A27-743145794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r="5530" b="3"/>
          <a:stretch/>
        </p:blipFill>
        <p:spPr>
          <a:xfrm>
            <a:off x="7" y="10"/>
            <a:ext cx="3953173" cy="3603159"/>
          </a:xfrm>
          <a:prstGeom prst="rect">
            <a:avLst/>
          </a:prstGeom>
        </p:spPr>
      </p:pic>
      <p:pic>
        <p:nvPicPr>
          <p:cNvPr id="12" name="Obrázek 11" descr="Obsah obrázku příroda, skála&#10;&#10;Popis byl vytvořen automaticky">
            <a:extLst>
              <a:ext uri="{FF2B5EF4-FFF2-40B4-BE49-F238E27FC236}">
                <a16:creationId xmlns:a16="http://schemas.microsoft.com/office/drawing/2014/main" id="{976C2DF0-2C1E-47FF-8E73-CF42AE5C8A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r="5789" b="1"/>
          <a:stretch/>
        </p:blipFill>
        <p:spPr>
          <a:xfrm>
            <a:off x="4114039" y="-1"/>
            <a:ext cx="3963922" cy="3603171"/>
          </a:xfrm>
          <a:prstGeom prst="rect">
            <a:avLst/>
          </a:prstGeom>
        </p:spPr>
      </p:pic>
      <p:pic>
        <p:nvPicPr>
          <p:cNvPr id="8" name="Zástupný obsah 7" descr="Obsah obrázku skála&#10;&#10;Popis byl vytvořen automaticky">
            <a:extLst>
              <a:ext uri="{FF2B5EF4-FFF2-40B4-BE49-F238E27FC236}">
                <a16:creationId xmlns:a16="http://schemas.microsoft.com/office/drawing/2014/main" id="{2A2D36FD-C955-4F48-9FDD-99AD8D0941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r="4257" b="-2"/>
          <a:stretch/>
        </p:blipFill>
        <p:spPr>
          <a:xfrm>
            <a:off x="8228071" y="10"/>
            <a:ext cx="3963922" cy="3603159"/>
          </a:xfrm>
          <a:prstGeom prst="rect">
            <a:avLst/>
          </a:prstGeom>
        </p:spPr>
      </p:pic>
      <p:pic>
        <p:nvPicPr>
          <p:cNvPr id="6" name="Zástupný obsah 5" descr="Obsah obrázku exteriér, tráva, rostlina, zahrada&#10;&#10;Popis byl vytvořen automaticky">
            <a:extLst>
              <a:ext uri="{FF2B5EF4-FFF2-40B4-BE49-F238E27FC236}">
                <a16:creationId xmlns:a16="http://schemas.microsoft.com/office/drawing/2014/main" id="{BCECD6CB-479C-490E-8DD4-A460FACF13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7" b="-1"/>
          <a:stretch/>
        </p:blipFill>
        <p:spPr>
          <a:xfrm>
            <a:off x="2" y="3752849"/>
            <a:ext cx="3953173" cy="3105151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46C5244-D093-4A7D-A584-16112DCD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272533" y="3928371"/>
            <a:ext cx="1717050" cy="1372910"/>
          </a:xfrm>
          <a:custGeom>
            <a:avLst/>
            <a:gdLst>
              <a:gd name="connsiteX0" fmla="*/ 2022607 w 2308583"/>
              <a:gd name="connsiteY0" fmla="*/ 0 h 1845884"/>
              <a:gd name="connsiteX1" fmla="*/ 2308583 w 2308583"/>
              <a:gd name="connsiteY1" fmla="*/ 0 h 1845884"/>
              <a:gd name="connsiteX2" fmla="*/ 2308583 w 2308583"/>
              <a:gd name="connsiteY2" fmla="*/ 1845884 h 1845884"/>
              <a:gd name="connsiteX3" fmla="*/ 462 w 2308583"/>
              <a:gd name="connsiteY3" fmla="*/ 1845884 h 1845884"/>
              <a:gd name="connsiteX4" fmla="*/ 0 w 2308583"/>
              <a:gd name="connsiteY4" fmla="*/ 1574025 h 1845884"/>
              <a:gd name="connsiteX5" fmla="*/ 2022607 w 2308583"/>
              <a:gd name="connsiteY5" fmla="*/ 1574957 h 184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845884">
                <a:moveTo>
                  <a:pt x="2022607" y="0"/>
                </a:moveTo>
                <a:lnTo>
                  <a:pt x="2308583" y="0"/>
                </a:lnTo>
                <a:lnTo>
                  <a:pt x="2308583" y="1845884"/>
                </a:lnTo>
                <a:lnTo>
                  <a:pt x="462" y="1845884"/>
                </a:lnTo>
                <a:cubicBezTo>
                  <a:pt x="-462" y="1752054"/>
                  <a:pt x="923" y="1667855"/>
                  <a:pt x="0" y="1574025"/>
                </a:cubicBezTo>
                <a:lnTo>
                  <a:pt x="2022607" y="1574957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143443B-89B2-40A6-9815-5707140DC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80235" y="5080476"/>
            <a:ext cx="1717050" cy="1372910"/>
          </a:xfrm>
          <a:custGeom>
            <a:avLst/>
            <a:gdLst>
              <a:gd name="connsiteX0" fmla="*/ 2022607 w 2308583"/>
              <a:gd name="connsiteY0" fmla="*/ 0 h 1845884"/>
              <a:gd name="connsiteX1" fmla="*/ 2308583 w 2308583"/>
              <a:gd name="connsiteY1" fmla="*/ 0 h 1845884"/>
              <a:gd name="connsiteX2" fmla="*/ 2308583 w 2308583"/>
              <a:gd name="connsiteY2" fmla="*/ 1845884 h 1845884"/>
              <a:gd name="connsiteX3" fmla="*/ 462 w 2308583"/>
              <a:gd name="connsiteY3" fmla="*/ 1845884 h 1845884"/>
              <a:gd name="connsiteX4" fmla="*/ 0 w 2308583"/>
              <a:gd name="connsiteY4" fmla="*/ 1574025 h 1845884"/>
              <a:gd name="connsiteX5" fmla="*/ 2022607 w 2308583"/>
              <a:gd name="connsiteY5" fmla="*/ 1574957 h 184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845884">
                <a:moveTo>
                  <a:pt x="2022607" y="0"/>
                </a:moveTo>
                <a:lnTo>
                  <a:pt x="2308583" y="0"/>
                </a:lnTo>
                <a:lnTo>
                  <a:pt x="2308583" y="1845884"/>
                </a:lnTo>
                <a:lnTo>
                  <a:pt x="462" y="1845884"/>
                </a:lnTo>
                <a:cubicBezTo>
                  <a:pt x="-462" y="1752054"/>
                  <a:pt x="923" y="1667855"/>
                  <a:pt x="0" y="1574025"/>
                </a:cubicBezTo>
                <a:lnTo>
                  <a:pt x="2022607" y="1574957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8309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323B76-1655-4969-8FCF-BC5CCAA5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86" y="634029"/>
            <a:ext cx="3355942" cy="15255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9000"/>
              </a:lnSpc>
            </a:pPr>
            <a:r>
              <a:rPr lang="en-US" sz="6000" cap="all" dirty="0" err="1"/>
              <a:t>Rula</a:t>
            </a:r>
            <a:endParaRPr lang="en-US" sz="6000" cap="all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5B9BE6-5091-4FA0-A5EC-76ECC046B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1962" y="2426205"/>
            <a:ext cx="3725510" cy="179465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lnSpc>
                <a:spcPct val="112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300" dirty="0" err="1"/>
              <a:t>Vzniká</a:t>
            </a:r>
            <a:r>
              <a:rPr lang="en-US" sz="2300" dirty="0"/>
              <a:t> za </a:t>
            </a:r>
            <a:r>
              <a:rPr lang="en-US" sz="2300" dirty="0" err="1"/>
              <a:t>velké</a:t>
            </a:r>
            <a:r>
              <a:rPr lang="en-US" sz="2300" dirty="0"/>
              <a:t> </a:t>
            </a:r>
            <a:r>
              <a:rPr lang="en-US" sz="2300" dirty="0" err="1"/>
              <a:t>teploty</a:t>
            </a:r>
            <a:r>
              <a:rPr lang="en-US" sz="2300" dirty="0"/>
              <a:t> </a:t>
            </a:r>
            <a:r>
              <a:rPr lang="cs-CZ" sz="2300" dirty="0"/>
              <a:t> a </a:t>
            </a:r>
            <a:r>
              <a:rPr lang="en-US" sz="2300" dirty="0" err="1"/>
              <a:t>tlaku</a:t>
            </a:r>
            <a:r>
              <a:rPr lang="en-US" sz="2300" dirty="0"/>
              <a:t> </a:t>
            </a:r>
            <a:r>
              <a:rPr lang="en-US" sz="2300" dirty="0" err="1"/>
              <a:t>přeměnou</a:t>
            </a:r>
            <a:r>
              <a:rPr lang="en-US" sz="2300" dirty="0"/>
              <a:t> </a:t>
            </a:r>
            <a:r>
              <a:rPr lang="en-US" sz="2300" dirty="0" err="1"/>
              <a:t>usazených</a:t>
            </a:r>
            <a:r>
              <a:rPr lang="en-US" sz="2300" dirty="0"/>
              <a:t> </a:t>
            </a:r>
            <a:r>
              <a:rPr lang="en-US" sz="2300" dirty="0" err="1"/>
              <a:t>nebo</a:t>
            </a:r>
            <a:r>
              <a:rPr lang="en-US" sz="2300" dirty="0"/>
              <a:t> </a:t>
            </a:r>
            <a:r>
              <a:rPr lang="en-US" sz="2300" dirty="0" err="1"/>
              <a:t>vyvřelých</a:t>
            </a:r>
            <a:r>
              <a:rPr lang="en-US" sz="2300" dirty="0"/>
              <a:t> </a:t>
            </a:r>
            <a:r>
              <a:rPr lang="en-US" sz="2300" dirty="0" err="1"/>
              <a:t>hornin</a:t>
            </a:r>
            <a:endParaRPr lang="cs-CZ" sz="2300" dirty="0"/>
          </a:p>
          <a:p>
            <a:pPr marL="342900" indent="-342900">
              <a:lnSpc>
                <a:spcPct val="112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300" dirty="0"/>
              <a:t>Tvořena ze živce, slídy a křemene</a:t>
            </a:r>
            <a:endParaRPr lang="en-US" sz="2300" dirty="0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Zástupný obsah 5" descr="Obsah obrázku skála&#10;&#10;Popis byl vytvořen automaticky">
            <a:extLst>
              <a:ext uri="{FF2B5EF4-FFF2-40B4-BE49-F238E27FC236}">
                <a16:creationId xmlns:a16="http://schemas.microsoft.com/office/drawing/2014/main" id="{1AB67F45-D6F2-492A-A9FA-3EE99FC38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40" y="1340841"/>
            <a:ext cx="5469387" cy="43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C47D4F4-0CFE-4B87-8C7E-3681081D3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8C110B4-D26A-44C6-8576-236CA24E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5F2265-F929-4192-8774-8296B6BCB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750" y="4531058"/>
            <a:ext cx="4913384" cy="168347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4400" dirty="0" err="1"/>
              <a:t>Rula</a:t>
            </a:r>
            <a:r>
              <a:rPr lang="cs-CZ" sz="4400" dirty="0"/>
              <a:t> - použití</a:t>
            </a:r>
            <a:endParaRPr lang="en-US" sz="4400" dirty="0"/>
          </a:p>
        </p:txBody>
      </p:sp>
      <p:pic>
        <p:nvPicPr>
          <p:cNvPr id="6" name="Zástupný obsah 5" descr="Obsah obrázku země, exteriér, budova, stavební materiál&#10;&#10;Popis byl vytvořen automaticky">
            <a:extLst>
              <a:ext uri="{FF2B5EF4-FFF2-40B4-BE49-F238E27FC236}">
                <a16:creationId xmlns:a16="http://schemas.microsoft.com/office/drawing/2014/main" id="{BA1BF700-252C-4465-87E8-9EBFEB64C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r="2" b="11683"/>
          <a:stretch/>
        </p:blipFill>
        <p:spPr>
          <a:xfrm>
            <a:off x="1" y="10"/>
            <a:ext cx="6050279" cy="3732653"/>
          </a:xfrm>
          <a:prstGeom prst="rect">
            <a:avLst/>
          </a:prstGeom>
        </p:spPr>
      </p:pic>
      <p:pic>
        <p:nvPicPr>
          <p:cNvPr id="8" name="Obrázek 7" descr="Obsah obrázku budova, exteriér, dům, kámen&#10;&#10;Popis byl vytvořen automaticky">
            <a:extLst>
              <a:ext uri="{FF2B5EF4-FFF2-40B4-BE49-F238E27FC236}">
                <a16:creationId xmlns:a16="http://schemas.microsoft.com/office/drawing/2014/main" id="{D22979F1-D345-4EF2-A50F-7847639C47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4" r="2" b="7360"/>
          <a:stretch/>
        </p:blipFill>
        <p:spPr>
          <a:xfrm>
            <a:off x="6138672" y="10"/>
            <a:ext cx="6050280" cy="3732653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BFD4DBB-3229-4DF6-A68A-CD91F8325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09323E-83D4-4B69-BF94-9EB2283B0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53810" y="4531059"/>
            <a:ext cx="4718989" cy="1683474"/>
          </a:xfrm>
        </p:spPr>
        <p:txBody>
          <a:bodyPr vert="horz" lIns="91440" tIns="45720" rIns="91440" bIns="45720" rtlCol="0">
            <a:normAutofit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Stavební a silniční kámen</a:t>
            </a:r>
            <a:endParaRPr lang="en-US" sz="2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92979E5-1F93-4CE3-975E-3CAEC618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3432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0</TotalTime>
  <Words>164</Words>
  <Application>Microsoft Office PowerPoint</Application>
  <PresentationFormat>Širokoúhlá obrazovka</PresentationFormat>
  <Paragraphs>35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Franklin Gothic Book</vt:lpstr>
      <vt:lpstr>Wingdings</vt:lpstr>
      <vt:lpstr>Oříznutí</vt:lpstr>
      <vt:lpstr>Přeměněné horniny</vt:lpstr>
      <vt:lpstr>Příčiny přeměny (metamorfózy)</vt:lpstr>
      <vt:lpstr>Složení přeměněných hornin</vt:lpstr>
      <vt:lpstr>Hlavní znak přeměněných hornin</vt:lpstr>
      <vt:lpstr>Prezentace aplikace PowerPoint</vt:lpstr>
      <vt:lpstr>Prezentace aplikace PowerPoint</vt:lpstr>
      <vt:lpstr>Přeměněné horniny</vt:lpstr>
      <vt:lpstr>Rula</vt:lpstr>
      <vt:lpstr>Rula - použití</vt:lpstr>
      <vt:lpstr>Svor</vt:lpstr>
      <vt:lpstr>Fylit</vt:lpstr>
      <vt:lpstr>Použití fylitu</vt:lpstr>
      <vt:lpstr>Mramor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Přeměněné horniny</dc:title>
  <dc:creator>Šnircová Monika</dc:creator>
  <cp:lastModifiedBy>Šnircová Monika</cp:lastModifiedBy>
  <cp:revision>4</cp:revision>
  <dcterms:created xsi:type="dcterms:W3CDTF">2022-03-27T18:17:37Z</dcterms:created>
  <dcterms:modified xsi:type="dcterms:W3CDTF">2022-04-03T17:40:25Z</dcterms:modified>
</cp:coreProperties>
</file>