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C9CC0-2596-C314-1713-664B141AF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287CD0-DD73-1792-7108-2DB91FD7C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AFA9E6-4B10-1922-B6F8-3D81C813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E357-7662-4F4F-9DE7-F2F21104F752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09FDA1-96A7-4FEB-58F6-26D3C54C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1C0793-E9A1-C1FC-A7C0-ED4E3FAB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2942-58A3-41C9-972F-547FE05C3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106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D9025-D64E-1D82-4F7B-2B8E54B4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8D8F12-CA60-F348-DC76-DEF295144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8E1596-E97A-D908-A232-5775A89D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E357-7662-4F4F-9DE7-F2F21104F752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25DFC3-3DE9-0DD2-A94E-E35D0F10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E4BFA7-54C2-107C-1D9D-5B645F63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2942-58A3-41C9-972F-547FE05C3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50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C8D7102-1B5F-84D3-F99A-4DA95270B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F6C666-D404-276F-BA59-F864FA1EE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FCB3C8-4ECA-0ABE-ECE9-DA91B1F7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E357-7662-4F4F-9DE7-F2F21104F752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BB0F2F-EE52-BF81-8346-453C8F99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CB4425-7F49-10C0-9908-EA4F5601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2942-58A3-41C9-972F-547FE05C3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08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A77CA-31A2-6A50-4422-38A18B8FE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3FD3C4-6D0D-EA05-90C0-1BBA06D0C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E3BAF5-8359-E848-A7C8-3839226B8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E357-7662-4F4F-9DE7-F2F21104F752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B5F675-39CB-75E8-D0B5-D5B7521F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A79D01-F0C2-E6C6-FF62-A871F6BA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2942-58A3-41C9-972F-547FE05C3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57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EA297-ED7A-A9F1-418D-A1994202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E9FBF8-DD95-AE16-C140-6E539CA55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6CD224-97C3-E838-FB2F-E94D5585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E357-7662-4F4F-9DE7-F2F21104F752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31DD87-E4CC-0FC8-2A35-F6AC6D6A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C7F10E-A2DC-C6D3-56A6-C2620438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2942-58A3-41C9-972F-547FE05C3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09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04957-BA46-37DD-D0BE-849FA40F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DACD39-BD9E-1BCF-8DDB-A88003D47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374F73-0119-3680-15E8-93B2054B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2D747A-9149-977E-CBE7-C66C4841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E357-7662-4F4F-9DE7-F2F21104F752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03264A-B549-84D4-DA1B-30787149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8036D8-90AB-1F97-39BD-E55C24A1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2942-58A3-41C9-972F-547FE05C3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18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72A93C-F1C4-A223-AE06-AAD629800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698385-BC37-2347-07C2-CF71BDFBA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310B33-F409-AF12-37DA-4606C8C9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A226369-31D6-43DE-EB78-4301CD37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81112A-0EE7-C73F-76A8-111EAC286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1DEB01D-ACC0-F340-42C9-7DC07125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E357-7662-4F4F-9DE7-F2F21104F752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2AB30F-701A-CA51-679E-59D1AC1F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0BB618A-116D-1A2E-E12E-469A5268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2942-58A3-41C9-972F-547FE05C3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3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19593-5C4B-A5BE-EAA4-4E67F7A9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08352E7-B78D-E42E-8C84-6B322138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E357-7662-4F4F-9DE7-F2F21104F752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59E8A7-A5A9-45FB-76B3-1E03E9C3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6480D2-1BFD-E7D5-4B37-F9BDE94D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2942-58A3-41C9-972F-547FE05C3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66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D346712-BC37-E317-E7CC-CF1851D2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E357-7662-4F4F-9DE7-F2F21104F752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FF51C5-8890-44C5-0971-106A47F2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37DCBCB-589B-3473-1FB3-22039F72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2942-58A3-41C9-972F-547FE05C3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03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80ECB-C3A7-3A53-068A-FED663D6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C52AB-6941-E93E-430F-02AE20A1F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621ADE-2DBF-B5F3-A9A7-604FF00A3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09F12E-A31F-BB91-6E65-BCFBFD06F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E357-7662-4F4F-9DE7-F2F21104F752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AD62CF-A626-8DCC-7619-FE8A4841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9A84D1-5A54-7C74-9300-727A5726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2942-58A3-41C9-972F-547FE05C3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07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178F5-D536-F000-6B9B-3044249C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F123DA7-4A54-08A8-D1FE-58D560D0E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18230C-F346-7A0B-830E-50C2D35C8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F34823-DAF8-6AD5-53B6-B45E6821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E357-7662-4F4F-9DE7-F2F21104F752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7FE72E-E4F4-3804-4392-6AFD1BB3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E242E1-77CB-6952-4ABD-A3CD1A38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A2942-58A3-41C9-972F-547FE05C3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25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C1FC1CC-5EFD-4BE3-FC6D-D38CD6B8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148E54-EB94-5DC3-02EA-5CD65AF4D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D5A28B-8450-D542-1D4F-27980A5A2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5E357-7662-4F4F-9DE7-F2F21104F752}" type="datetimeFigureOut">
              <a:rPr lang="cs-CZ" smtClean="0"/>
              <a:t>15.05.2022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ECC210-AC17-4574-8E48-9EC8EB8CB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62ECD2-3C08-6FEC-8260-3B1DD8835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A2942-58A3-41C9-972F-547FE05C3D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19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youtu.be/98Pkkjr6q4Y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4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345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16E9F6E9-F22C-CD0D-5B22-A2BE21BB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>
                <a:solidFill>
                  <a:srgbClr val="53456A"/>
                </a:solidFill>
              </a:rPr>
              <a:t>Sopečná činnost</a:t>
            </a:r>
          </a:p>
        </p:txBody>
      </p:sp>
      <p:pic>
        <p:nvPicPr>
          <p:cNvPr id="6" name="Obrázek 5" descr="Obsah obrázku hora, příroda, polypovci&#10;&#10;Popis byl vytvořen automaticky">
            <a:extLst>
              <a:ext uri="{FF2B5EF4-FFF2-40B4-BE49-F238E27FC236}">
                <a16:creationId xmlns:a16="http://schemas.microsoft.com/office/drawing/2014/main" id="{2D8D6918-02EC-7505-911A-46A1F6D95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75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DAA63A-89E8-6D8A-D8EF-854D816E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Gejzír</a:t>
            </a:r>
            <a:endParaRPr 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503FB-C555-9A4C-5039-EEA93DB08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/>
              <a:t>Vřídlo, ze kterého tryská horká voda v pravidelných intervalech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hlinkClick r:id="rId2"/>
              </a:rPr>
              <a:t>Video</a:t>
            </a:r>
            <a:endParaRPr lang="en-US" sz="2200" dirty="0"/>
          </a:p>
        </p:txBody>
      </p:sp>
      <p:pic>
        <p:nvPicPr>
          <p:cNvPr id="6" name="Zástupný obsah 5" descr="Obsah obrázku obloha, exteriér, pramen, kouř&#10;&#10;Popis byl vytvořen automaticky">
            <a:extLst>
              <a:ext uri="{FF2B5EF4-FFF2-40B4-BE49-F238E27FC236}">
                <a16:creationId xmlns:a16="http://schemas.microsoft.com/office/drawing/2014/main" id="{BF7C707E-8B17-267F-BC74-019EA3367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r="838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624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8A4D52-9B45-D333-1F01-886BEFE9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Sopka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0C12851-BE11-DAF3-1405-3782D5DA5881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Neboli</a:t>
            </a:r>
            <a:r>
              <a:rPr lang="en-US" sz="2200" dirty="0"/>
              <a:t> </a:t>
            </a:r>
            <a:r>
              <a:rPr lang="en-US" sz="2200" dirty="0" err="1"/>
              <a:t>vulkán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Nejčastěji</a:t>
            </a:r>
            <a:r>
              <a:rPr lang="en-US" sz="2200" dirty="0"/>
              <a:t> </a:t>
            </a:r>
            <a:r>
              <a:rPr lang="en-US" sz="2200" dirty="0" err="1"/>
              <a:t>má</a:t>
            </a:r>
            <a:r>
              <a:rPr lang="en-US" sz="2200" dirty="0"/>
              <a:t> </a:t>
            </a:r>
            <a:r>
              <a:rPr lang="en-US" sz="2200" dirty="0" err="1"/>
              <a:t>tvar</a:t>
            </a:r>
            <a:r>
              <a:rPr lang="en-US" sz="2200" dirty="0"/>
              <a:t> </a:t>
            </a:r>
            <a:r>
              <a:rPr lang="en-US" sz="2200" dirty="0" err="1"/>
              <a:t>kužele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9" name="Zástupný obsah 8" descr="Obsah obrázku příroda, hora&#10;&#10;Popis byl vytvořen automaticky">
            <a:extLst>
              <a:ext uri="{FF2B5EF4-FFF2-40B4-BE49-F238E27FC236}">
                <a16:creationId xmlns:a16="http://schemas.microsoft.com/office/drawing/2014/main" id="{566DBA9A-5459-C9AD-3439-B9EAD9F9D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3" r="1125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35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BCCD0-9FFF-20D2-1302-BFAC4518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54421" cy="1325563"/>
          </a:xfrm>
        </p:spPr>
        <p:txBody>
          <a:bodyPr/>
          <a:lstStyle/>
          <a:p>
            <a:r>
              <a:rPr lang="cs-CZ" dirty="0"/>
              <a:t>Stavba sopky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165FFD8-4A7A-A93A-FB82-7CB2871C3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500063"/>
            <a:ext cx="6028447" cy="565166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7B77009-6048-4882-F4B5-926317C06657}"/>
              </a:ext>
            </a:extLst>
          </p:cNvPr>
          <p:cNvSpPr txBox="1"/>
          <p:nvPr/>
        </p:nvSpPr>
        <p:spPr>
          <a:xfrm>
            <a:off x="10097311" y="4727803"/>
            <a:ext cx="194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magmatický krb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6A0E9DB5-6EC2-BC04-4297-C0F92E7A0E3A}"/>
              </a:ext>
            </a:extLst>
          </p:cNvPr>
          <p:cNvCxnSpPr/>
          <p:nvPr/>
        </p:nvCxnSpPr>
        <p:spPr>
          <a:xfrm>
            <a:off x="7072009" y="3035030"/>
            <a:ext cx="28112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A651CF3-12CD-5322-7D2A-C88FD2379B76}"/>
              </a:ext>
            </a:extLst>
          </p:cNvPr>
          <p:cNvCxnSpPr/>
          <p:nvPr/>
        </p:nvCxnSpPr>
        <p:spPr>
          <a:xfrm>
            <a:off x="7140102" y="4961106"/>
            <a:ext cx="3404681" cy="1167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3B377A6-1CBE-3DDF-7F12-861DD762BEC8}"/>
              </a:ext>
            </a:extLst>
          </p:cNvPr>
          <p:cNvCxnSpPr/>
          <p:nvPr/>
        </p:nvCxnSpPr>
        <p:spPr>
          <a:xfrm>
            <a:off x="7140102" y="2480553"/>
            <a:ext cx="29572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08E4E185-EBDD-8E22-DA44-9944A8C81FE6}"/>
              </a:ext>
            </a:extLst>
          </p:cNvPr>
          <p:cNvCxnSpPr/>
          <p:nvPr/>
        </p:nvCxnSpPr>
        <p:spPr>
          <a:xfrm>
            <a:off x="8477655" y="3696511"/>
            <a:ext cx="17461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677EC2C-FFEC-BF46-F41E-F0EF3231DF69}"/>
              </a:ext>
            </a:extLst>
          </p:cNvPr>
          <p:cNvSpPr txBox="1"/>
          <p:nvPr/>
        </p:nvSpPr>
        <p:spPr>
          <a:xfrm>
            <a:off x="9916751" y="3386989"/>
            <a:ext cx="139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lávový proud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FF4B66E-6E6E-1FCC-9B1C-3AEC05072D60}"/>
              </a:ext>
            </a:extLst>
          </p:cNvPr>
          <p:cNvSpPr txBox="1"/>
          <p:nvPr/>
        </p:nvSpPr>
        <p:spPr>
          <a:xfrm>
            <a:off x="9350712" y="2710807"/>
            <a:ext cx="187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sopečný komín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B8B284D-6BAF-E2D3-E31C-FBCC4D2A832C}"/>
              </a:ext>
            </a:extLst>
          </p:cNvPr>
          <p:cNvSpPr txBox="1"/>
          <p:nvPr/>
        </p:nvSpPr>
        <p:spPr>
          <a:xfrm flipH="1">
            <a:off x="9510732" y="2138319"/>
            <a:ext cx="1034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kráter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0559FD6D-AA57-B840-0199-1A928B697559}"/>
              </a:ext>
            </a:extLst>
          </p:cNvPr>
          <p:cNvCxnSpPr/>
          <p:nvPr/>
        </p:nvCxnSpPr>
        <p:spPr>
          <a:xfrm>
            <a:off x="9085634" y="1070043"/>
            <a:ext cx="21370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7406CD8F-A08E-F3B7-7422-053552AE9CD5}"/>
              </a:ext>
            </a:extLst>
          </p:cNvPr>
          <p:cNvCxnSpPr/>
          <p:nvPr/>
        </p:nvCxnSpPr>
        <p:spPr>
          <a:xfrm>
            <a:off x="7636213" y="1546698"/>
            <a:ext cx="25875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D49F510-2384-813B-BD06-D33467622731}"/>
              </a:ext>
            </a:extLst>
          </p:cNvPr>
          <p:cNvSpPr txBox="1"/>
          <p:nvPr/>
        </p:nvSpPr>
        <p:spPr>
          <a:xfrm flipH="1">
            <a:off x="9731980" y="689059"/>
            <a:ext cx="157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mrak popela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6198422B-B660-AF14-0E12-0217FBBC631D}"/>
              </a:ext>
            </a:extLst>
          </p:cNvPr>
          <p:cNvSpPr txBox="1"/>
          <p:nvPr/>
        </p:nvSpPr>
        <p:spPr>
          <a:xfrm flipH="1">
            <a:off x="9883301" y="1478604"/>
            <a:ext cx="194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sopečná puma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8F2BF5D-B857-37E9-3AB8-A649579D4DE1}"/>
              </a:ext>
            </a:extLst>
          </p:cNvPr>
          <p:cNvSpPr txBox="1"/>
          <p:nvPr/>
        </p:nvSpPr>
        <p:spPr>
          <a:xfrm>
            <a:off x="609060" y="2138319"/>
            <a:ext cx="2412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Tři části</a:t>
            </a:r>
          </a:p>
          <a:p>
            <a:endParaRPr lang="cs-CZ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Kráter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Sopečný komín (sopouch)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/>
              <a:t>Magmatický krb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81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příroda, hora, kráter&#10;&#10;Popis byl vytvořen automaticky">
            <a:extLst>
              <a:ext uri="{FF2B5EF4-FFF2-40B4-BE49-F238E27FC236}">
                <a16:creationId xmlns:a16="http://schemas.microsoft.com/office/drawing/2014/main" id="{EDB2FEBF-3F37-9A23-D2A2-A787BC6AF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C7B6AE-D803-90F2-A903-16A3B202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Magma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C8EDB0-32F9-B1BC-BDD2-A7527DBD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Je v </a:t>
            </a:r>
            <a:r>
              <a:rPr lang="en-US" sz="2000" dirty="0" err="1"/>
              <a:t>magmatickém</a:t>
            </a:r>
            <a:r>
              <a:rPr lang="en-US" sz="2000" dirty="0"/>
              <a:t> </a:t>
            </a:r>
            <a:r>
              <a:rPr lang="en-US" sz="2000" dirty="0" err="1"/>
              <a:t>krbu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Stoupá</a:t>
            </a:r>
            <a:r>
              <a:rPr lang="en-US" sz="2000" dirty="0"/>
              <a:t> </a:t>
            </a:r>
            <a:r>
              <a:rPr lang="en-US" sz="2000" dirty="0" err="1"/>
              <a:t>vlivem</a:t>
            </a:r>
            <a:r>
              <a:rPr lang="en-US" sz="2000" dirty="0"/>
              <a:t> </a:t>
            </a:r>
            <a:r>
              <a:rPr lang="en-US" sz="2000" dirty="0" err="1"/>
              <a:t>tlakových</a:t>
            </a:r>
            <a:r>
              <a:rPr lang="en-US" sz="2000" dirty="0"/>
              <a:t> </a:t>
            </a:r>
            <a:r>
              <a:rPr lang="en-US" sz="2000" dirty="0" err="1"/>
              <a:t>vln</a:t>
            </a:r>
            <a:r>
              <a:rPr lang="en-US" sz="2000" dirty="0"/>
              <a:t> (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menší</a:t>
            </a:r>
            <a:r>
              <a:rPr lang="en-US" sz="2000" dirty="0"/>
              <a:t> </a:t>
            </a:r>
            <a:r>
              <a:rPr lang="en-US" sz="2000" dirty="0" err="1"/>
              <a:t>hustotu</a:t>
            </a:r>
            <a:r>
              <a:rPr lang="en-US" sz="2000" dirty="0"/>
              <a:t> </a:t>
            </a:r>
            <a:r>
              <a:rPr lang="en-US" sz="2000" dirty="0" err="1"/>
              <a:t>než</a:t>
            </a:r>
            <a:r>
              <a:rPr lang="en-US" sz="2000" dirty="0"/>
              <a:t> </a:t>
            </a:r>
            <a:r>
              <a:rPr lang="en-US" sz="2000" dirty="0" err="1"/>
              <a:t>okolní</a:t>
            </a:r>
            <a:r>
              <a:rPr lang="en-US" sz="2000" dirty="0"/>
              <a:t> </a:t>
            </a:r>
            <a:r>
              <a:rPr lang="en-US" sz="2000" dirty="0" err="1"/>
              <a:t>horniny</a:t>
            </a:r>
            <a:r>
              <a:rPr lang="en-US" sz="20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Tvořena</a:t>
            </a:r>
            <a:r>
              <a:rPr lang="en-US" sz="2000" dirty="0"/>
              <a:t> </a:t>
            </a:r>
            <a:r>
              <a:rPr lang="en-US" sz="2000" dirty="0" err="1"/>
              <a:t>většinou</a:t>
            </a:r>
            <a:r>
              <a:rPr lang="en-US" sz="2000" dirty="0"/>
              <a:t> z </a:t>
            </a:r>
            <a:r>
              <a:rPr lang="en-US" sz="2000" dirty="0" err="1"/>
              <a:t>žuly</a:t>
            </a:r>
            <a:r>
              <a:rPr lang="en-US" sz="2000" dirty="0"/>
              <a:t>, </a:t>
            </a:r>
            <a:r>
              <a:rPr lang="en-US" sz="2000" dirty="0" err="1"/>
              <a:t>čediče</a:t>
            </a:r>
            <a:r>
              <a:rPr lang="en-US" sz="2000" dirty="0"/>
              <a:t> a </a:t>
            </a:r>
            <a:r>
              <a:rPr lang="en-US" sz="2000" dirty="0" err="1"/>
              <a:t>znělce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Magma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zemském</a:t>
            </a:r>
            <a:r>
              <a:rPr lang="en-US" sz="2000" dirty="0"/>
              <a:t> </a:t>
            </a:r>
            <a:r>
              <a:rPr lang="en-US" sz="2000" dirty="0" err="1"/>
              <a:t>povrchu</a:t>
            </a:r>
            <a:r>
              <a:rPr lang="en-US" sz="2000" dirty="0"/>
              <a:t> se </a:t>
            </a:r>
            <a:r>
              <a:rPr lang="en-US" sz="2000" dirty="0" err="1"/>
              <a:t>označuje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láva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83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A6B29B-768F-36EA-3B0A-930A0D7E7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Výbuch sopky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72C2BF-AF13-27E2-485B-C34CD9F99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Mrak popela a prachu</a:t>
            </a:r>
          </a:p>
        </p:txBody>
      </p:sp>
      <p:pic>
        <p:nvPicPr>
          <p:cNvPr id="8" name="Zástupný obsah 7" descr="Obsah obrázku exteriér, příroda, sníh, mraky&#10;&#10;Popis byl vytvořen automaticky">
            <a:extLst>
              <a:ext uri="{FF2B5EF4-FFF2-40B4-BE49-F238E27FC236}">
                <a16:creationId xmlns:a16="http://schemas.microsoft.com/office/drawing/2014/main" id="{AE566767-9706-651A-A192-C1F6CDB6C5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22666"/>
            <a:ext cx="5157787" cy="324940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DFA5CE-EE4D-5490-340A-A14EA12E3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Sopečná puma</a:t>
            </a:r>
          </a:p>
        </p:txBody>
      </p:sp>
      <p:pic>
        <p:nvPicPr>
          <p:cNvPr id="10" name="Zástupný obsah 9" descr="Obsah obrázku tráva, exteriér, želva&#10;&#10;Popis byl vytvořen automaticky">
            <a:extLst>
              <a:ext uri="{FF2B5EF4-FFF2-40B4-BE49-F238E27FC236}">
                <a16:creationId xmlns:a16="http://schemas.microsoft.com/office/drawing/2014/main" id="{25D88BF4-E06F-9631-AA35-99224C7336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25" y="94456"/>
            <a:ext cx="2794000" cy="1866900"/>
          </a:xfrm>
        </p:spPr>
      </p:pic>
      <p:pic>
        <p:nvPicPr>
          <p:cNvPr id="12" name="Obrázek 11" descr="Obsah obrázku oceánské dno&#10;&#10;Popis byl vytvořen automaticky">
            <a:extLst>
              <a:ext uri="{FF2B5EF4-FFF2-40B4-BE49-F238E27FC236}">
                <a16:creationId xmlns:a16="http://schemas.microsoft.com/office/drawing/2014/main" id="{7CF9B908-A18A-AF05-A251-D4922D6CF2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94" y="3836852"/>
            <a:ext cx="4785661" cy="267997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CC4C36-D859-29AC-924D-DC3CC9EE4980}"/>
              </a:ext>
            </a:extLst>
          </p:cNvPr>
          <p:cNvSpPr txBox="1"/>
          <p:nvPr/>
        </p:nvSpPr>
        <p:spPr>
          <a:xfrm flipH="1">
            <a:off x="7429011" y="3210128"/>
            <a:ext cx="392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Polštářové lávy (pod vodou)</a:t>
            </a:r>
          </a:p>
        </p:txBody>
      </p:sp>
    </p:spTree>
    <p:extLst>
      <p:ext uri="{BB962C8B-B14F-4D97-AF65-F5344CB8AC3E}">
        <p14:creationId xmlns:p14="http://schemas.microsoft.com/office/powerpoint/2010/main" val="3794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F0994-0F00-B565-3F72-696E40BF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6034"/>
          </a:xfrm>
        </p:spPr>
        <p:txBody>
          <a:bodyPr>
            <a:normAutofit/>
          </a:bodyPr>
          <a:lstStyle/>
          <a:p>
            <a:r>
              <a:rPr lang="cs-CZ" sz="4800" dirty="0"/>
              <a:t>Kaldera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ACF74EC-94F2-9A3B-E43D-5FE15E5AA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726882"/>
            <a:ext cx="6172200" cy="339471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38CA778-1BD3-F967-EEAA-A2BD41C70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515" y="1726882"/>
            <a:ext cx="3932237" cy="109436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Vzniká propadnutím kráteru do magmatického krbu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Vznik sopečných jezer</a:t>
            </a:r>
          </a:p>
        </p:txBody>
      </p:sp>
      <p:pic>
        <p:nvPicPr>
          <p:cNvPr id="8" name="Obrázek 7" descr="Obsah obrázku hora, příroda, exteriér, skála&#10;&#10;Popis byl vytvořen automaticky">
            <a:extLst>
              <a:ext uri="{FF2B5EF4-FFF2-40B4-BE49-F238E27FC236}">
                <a16:creationId xmlns:a16="http://schemas.microsoft.com/office/drawing/2014/main" id="{B53283C9-CA02-C108-A8B3-86B50133B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4" y="3239311"/>
            <a:ext cx="4425521" cy="290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B9CCE-3F9E-EF92-C3D3-5F24A8E2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387863" cy="680936"/>
          </a:xfrm>
        </p:spPr>
        <p:txBody>
          <a:bodyPr/>
          <a:lstStyle/>
          <a:p>
            <a:r>
              <a:rPr lang="cs-CZ" dirty="0"/>
              <a:t>Naleziště činných sopek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5B5970A3-9281-97BB-B8E3-AB236F69B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58" y="1369410"/>
            <a:ext cx="7649150" cy="457419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ED7233-789E-517B-3502-58B1C23BB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379" y="1605063"/>
            <a:ext cx="3906263" cy="403698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Na rozhraní litosférických desek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Itálie (Vesuv)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Sicílie (Etna)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Island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 a JV Asie (Kamčatka, Japonsko, Filipíny….)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ČR – třetihory – Doupovské hory a České středohoří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7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69E95-B6EF-5CCC-229F-DF27805F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Jevy doprovázející sopečnou činnost</a:t>
            </a:r>
          </a:p>
        </p:txBody>
      </p:sp>
      <p:pic>
        <p:nvPicPr>
          <p:cNvPr id="4" name="Obrázek 3" descr="Obsah obrázku příroda, exteriér, kouř, hora&#10;&#10;Popis byl vytvořen automaticky">
            <a:extLst>
              <a:ext uri="{FF2B5EF4-FFF2-40B4-BE49-F238E27FC236}">
                <a16:creationId xmlns:a16="http://schemas.microsoft.com/office/drawing/2014/main" id="{7DE294EA-EDEF-6C97-5A4B-CA4276CD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2789"/>
            <a:ext cx="6266525" cy="350925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8B077B8-1044-3DCE-7382-DDE4A0084F52}"/>
              </a:ext>
            </a:extLst>
          </p:cNvPr>
          <p:cNvSpPr txBox="1"/>
          <p:nvPr/>
        </p:nvSpPr>
        <p:spPr>
          <a:xfrm flipH="1">
            <a:off x="7354111" y="2132789"/>
            <a:ext cx="42441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Výrony  horkých plynů a par </a:t>
            </a:r>
          </a:p>
          <a:p>
            <a:endParaRPr lang="cs-CZ" sz="2400" b="1" dirty="0"/>
          </a:p>
          <a:p>
            <a:r>
              <a:rPr lang="cs-CZ" sz="2400" dirty="0"/>
              <a:t>Fumaroly ze sopky </a:t>
            </a:r>
            <a:r>
              <a:rPr lang="cs-CZ" sz="2400" dirty="0" err="1"/>
              <a:t>Fourpeaked</a:t>
            </a:r>
            <a:r>
              <a:rPr lang="cs-CZ" sz="2400" dirty="0"/>
              <a:t> na Aljašce</a:t>
            </a:r>
          </a:p>
          <a:p>
            <a:endParaRPr lang="cs-CZ" sz="2400" dirty="0"/>
          </a:p>
          <a:p>
            <a:r>
              <a:rPr lang="cs-CZ" sz="2400" dirty="0"/>
              <a:t>Plyny: oxid uhličitý, sulfan, oxid siřičitý, chlorovodík</a:t>
            </a:r>
          </a:p>
        </p:txBody>
      </p:sp>
    </p:spTree>
    <p:extLst>
      <p:ext uri="{BB962C8B-B14F-4D97-AF65-F5344CB8AC3E}">
        <p14:creationId xmlns:p14="http://schemas.microsoft.com/office/powerpoint/2010/main" val="5468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368EF-1486-33B9-8F3E-5E1BF1C8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Vřídla</a:t>
            </a:r>
            <a:endParaRPr 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B6DE16-01FF-3FB5-B6E6-325CB3BCE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err="1"/>
              <a:t>Vývěry</a:t>
            </a:r>
            <a:r>
              <a:rPr lang="en-US" sz="2200" dirty="0"/>
              <a:t> </a:t>
            </a:r>
            <a:r>
              <a:rPr lang="en-US" sz="2200" dirty="0" err="1"/>
              <a:t>horkých</a:t>
            </a:r>
            <a:r>
              <a:rPr lang="en-US" sz="2200" dirty="0"/>
              <a:t> a </a:t>
            </a:r>
            <a:r>
              <a:rPr lang="en-US" sz="2200" dirty="0" err="1"/>
              <a:t>minerálních</a:t>
            </a:r>
            <a:r>
              <a:rPr lang="en-US" sz="2200" dirty="0"/>
              <a:t> </a:t>
            </a:r>
            <a:r>
              <a:rPr lang="en-US" sz="2200" dirty="0" err="1"/>
              <a:t>vod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Bohaté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minerální</a:t>
            </a:r>
            <a:r>
              <a:rPr lang="en-US" sz="2200" dirty="0"/>
              <a:t> </a:t>
            </a:r>
            <a:r>
              <a:rPr lang="en-US" sz="2200" dirty="0" err="1"/>
              <a:t>látky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Teplota</a:t>
            </a:r>
            <a:r>
              <a:rPr lang="en-US" sz="2200" dirty="0"/>
              <a:t> </a:t>
            </a:r>
            <a:r>
              <a:rPr lang="en-US" sz="2200" dirty="0" err="1"/>
              <a:t>vody</a:t>
            </a:r>
            <a:r>
              <a:rPr lang="en-US" sz="2200" dirty="0"/>
              <a:t> </a:t>
            </a:r>
            <a:r>
              <a:rPr lang="en-US" sz="2200" dirty="0" err="1"/>
              <a:t>až</a:t>
            </a:r>
            <a:r>
              <a:rPr lang="en-US" sz="2200" dirty="0"/>
              <a:t> 73 </a:t>
            </a:r>
            <a:r>
              <a:rPr lang="en-US" sz="2200" dirty="0" err="1"/>
              <a:t>st.</a:t>
            </a:r>
            <a:r>
              <a:rPr lang="en-US" sz="2200" dirty="0"/>
              <a:t> C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cs-CZ" sz="2200" dirty="0"/>
              <a:t>V ČR – Karlovy Vary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Zástupný obsah 5" descr="Obsah obrázku budova, vodní nádrž&#10;&#10;Popis byl vytvořen automaticky">
            <a:extLst>
              <a:ext uri="{FF2B5EF4-FFF2-40B4-BE49-F238E27FC236}">
                <a16:creationId xmlns:a16="http://schemas.microsoft.com/office/drawing/2014/main" id="{EC81C05F-4A1D-4F4E-E8F6-983E1C31F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4" r="-1" b="1117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328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Širokoúhlá obrazovka</PresentationFormat>
  <Paragraphs>53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Sopečná činnost</vt:lpstr>
      <vt:lpstr>Sopka</vt:lpstr>
      <vt:lpstr>Stavba sopky </vt:lpstr>
      <vt:lpstr>Magma</vt:lpstr>
      <vt:lpstr>Výbuch sopky</vt:lpstr>
      <vt:lpstr>Kaldera</vt:lpstr>
      <vt:lpstr>Naleziště činných sopek</vt:lpstr>
      <vt:lpstr>Jevy doprovázející sopečnou činnost</vt:lpstr>
      <vt:lpstr>Vřídla</vt:lpstr>
      <vt:lpstr>Gejzír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Sopečná činnost</dc:title>
  <dc:creator>Šnircová Monika</dc:creator>
  <cp:lastModifiedBy>Šnircová Monika</cp:lastModifiedBy>
  <cp:revision>3</cp:revision>
  <dcterms:created xsi:type="dcterms:W3CDTF">2022-05-15T08:53:34Z</dcterms:created>
  <dcterms:modified xsi:type="dcterms:W3CDTF">2022-05-15T17:43:22Z</dcterms:modified>
</cp:coreProperties>
</file>