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2" r:id="rId9"/>
    <p:sldId id="26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2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BC67F-DA8D-4A30-A7C8-2C5A46424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853ABA-0A9F-40F8-A77D-48D82AFA7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A309C1-B7D4-4BB4-9172-1E538838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F866CC-3830-4FF8-82C8-E6267ED6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01D8CB-E21D-48B5-8BAA-2E086C61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4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2FAF1-B518-4DB5-98B7-B6C7252F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83B01D-3D75-4E64-AED3-82BF95D06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BBBBEE-D952-44FD-AB8F-5508A2547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BBC9C8-FBB3-4E5C-8386-E1BCB2B34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ECB0AB-BFFC-4959-9BD6-FF1485D1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2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28F2A1-E3D0-4630-9F68-41745059A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5E4921-E03E-47EC-8D32-2A3FBE07D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B602F-E9A9-4A26-AF13-35B60E9D5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C77CE-3327-4171-8916-AAC49D9D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E1DF12-C8AE-43A2-9529-851A6F96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05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74179-5E26-4100-B7DF-5AF04DFD7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F4177E-8C74-4B58-A394-8E679E364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18E494-433F-47A2-9ED8-437B67B7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D422F2-70BE-42CE-84F3-809E2301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A56C7B-49CE-4C39-92C8-5B1F01D1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91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D2E47-B655-4C0C-A144-4CA56F901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8F8B77-A7E3-46D5-A1B1-293767761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4BF00-1F5C-4E4E-B11F-B49AE2D40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B66DB3-0B58-46D0-BD8A-A50FF6FA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02071C-4E7B-444C-BE21-F3DAFA16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72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05B98-195C-4C1A-89BB-7710A1A2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DF5801-AF94-4A03-8C6C-4CDE59BEF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EC1136-7B35-44BA-B100-83ADF258F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91F0A5-6549-4E9D-B915-D74DB46E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DF3DE6-0EB0-4109-A7EF-C6D467905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123E72-A097-4E22-A02E-262136C3F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94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9F9DD-8735-40A7-AD8F-C2113B81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C1E8FA-76E2-4AB2-9A7C-8648E12B4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3B5260-F5AE-4C71-B7E9-086801DFC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8715C14-E705-4433-8D4F-2F6382C5E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CFC44B-B96A-44F6-A297-B83FB6C04B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A5750E-05FB-47D6-9606-946EE83E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D56B00A-22FB-41F4-8A0A-F2D1FC2E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6DFFCE8-561E-4719-BCAF-2E3581E75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98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6A685-58E4-4362-A06E-553C049DD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F9BBA5-9D7B-45FF-BA08-63FC9836C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FEB845-5CE4-46CC-A4D5-0B05A06FB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2A2E7D-E05C-4606-AEB6-6CDD540F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5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ED3425-17DD-4B28-BF40-2FF872843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EE79F7-53E6-4A36-8101-0B3B2E4C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273502-9DD6-48AB-9BB8-4ADC3950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2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15C8D-9358-468C-BFCD-5FD3D81DD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01FEA3-6220-4644-A2EC-ED6D404D2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B69FDB-EC61-4182-BADC-9790D414A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6D31FE-AB85-4340-B686-54412424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FAE472-CCF0-445B-954C-816EB4A9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510655-90C3-4847-94EE-6AB6F1A4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33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B045B-E046-46A6-816D-B641D65B1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B234DC-E974-48D6-B004-FA8548BD8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DD4BB3-6699-4EF1-9DEA-6CC6C0C64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756EE7-BDE1-4B2B-BD74-BDD323C4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1DF156-D618-471F-9940-99C66CA8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8504E4-258A-4483-95FB-E2AEAF60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4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F5FE2D7-C1B9-475D-BD31-28F5AB82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BC9477-A413-4627-AD34-39D02EB40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B8FBBD-13C7-43D4-ADC8-CA9CFB6FB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7F8A6-F1A1-4A6A-95C3-067B4E09F4E7}" type="datetimeFigureOut">
              <a:rPr lang="cs-CZ" smtClean="0"/>
              <a:t>14.07.2021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8D5378-8A5E-4DA9-B382-B7092C4A2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FFA7FE-D009-4C12-87EE-B38AA3C66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E3A3A-7A4D-4554-9F7D-93DF67A8BF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68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83B74-F943-4C7A-94B3-B0180740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5975" y="3000449"/>
            <a:ext cx="9144000" cy="2387600"/>
          </a:xfrm>
        </p:spPr>
        <p:txBody>
          <a:bodyPr/>
          <a:lstStyle/>
          <a:p>
            <a:r>
              <a:rPr lang="cs-CZ" dirty="0"/>
              <a:t>Stavba organismů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8C5880-61BF-446D-9842-D5269CA91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733" y="5890574"/>
            <a:ext cx="9144000" cy="498443"/>
          </a:xfrm>
        </p:spPr>
        <p:txBody>
          <a:bodyPr/>
          <a:lstStyle/>
          <a:p>
            <a:r>
              <a:rPr lang="cs-CZ" dirty="0"/>
              <a:t>Buňka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B7B9E5-4E2B-41B8-B3D3-D92BD72BA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153" y="587457"/>
            <a:ext cx="5399694" cy="342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2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11798-82D7-4261-9E19-C36E272D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26347"/>
          </a:xfrm>
        </p:spPr>
        <p:txBody>
          <a:bodyPr/>
          <a:lstStyle/>
          <a:p>
            <a:r>
              <a:rPr lang="cs-CZ" dirty="0"/>
              <a:t>Rozdělení organismů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C58D88-F3A5-47A6-900A-52DF28FDD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91473"/>
            <a:ext cx="5157787" cy="772998"/>
          </a:xfrm>
        </p:spPr>
        <p:txBody>
          <a:bodyPr>
            <a:normAutofit/>
          </a:bodyPr>
          <a:lstStyle/>
          <a:p>
            <a:r>
              <a:rPr lang="cs-CZ" dirty="0"/>
              <a:t>Jednobuněčné</a:t>
            </a:r>
          </a:p>
        </p:txBody>
      </p:sp>
      <p:pic>
        <p:nvPicPr>
          <p:cNvPr id="8" name="Zástupný obsah 7" descr="Obsah obrázku bezobratlí, červ, lupenonožci&#10;&#10;Popis byl vytvořen automaticky">
            <a:extLst>
              <a:ext uri="{FF2B5EF4-FFF2-40B4-BE49-F238E27FC236}">
                <a16:creationId xmlns:a16="http://schemas.microsoft.com/office/drawing/2014/main" id="{A351F07D-A3C1-45A3-B50C-E53C15747DF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35" y="2161829"/>
            <a:ext cx="5247714" cy="3188715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B46B20-460C-4B56-985E-981746C06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169481"/>
            <a:ext cx="5183188" cy="823912"/>
          </a:xfrm>
        </p:spPr>
        <p:txBody>
          <a:bodyPr>
            <a:normAutofit/>
          </a:bodyPr>
          <a:lstStyle/>
          <a:p>
            <a:r>
              <a:rPr lang="cs-CZ" dirty="0"/>
              <a:t>Mnohobuněčné</a:t>
            </a:r>
          </a:p>
        </p:txBody>
      </p:sp>
      <p:pic>
        <p:nvPicPr>
          <p:cNvPr id="10" name="Zástupný obsah 9" descr="Obsah obrázku několik&#10;&#10;Popis byl vytvořen automaticky">
            <a:extLst>
              <a:ext uri="{FF2B5EF4-FFF2-40B4-BE49-F238E27FC236}">
                <a16:creationId xmlns:a16="http://schemas.microsoft.com/office/drawing/2014/main" id="{15272A35-9D59-417C-9141-4219AE8D419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282" y="2161829"/>
            <a:ext cx="4659130" cy="3494348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AF706553-2023-40CC-932B-0B7D8D28C783}"/>
              </a:ext>
            </a:extLst>
          </p:cNvPr>
          <p:cNvSpPr txBox="1"/>
          <p:nvPr/>
        </p:nvSpPr>
        <p:spPr>
          <a:xfrm flipH="1">
            <a:off x="440901" y="5897735"/>
            <a:ext cx="4912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Organismus tvořený z jedné buňky, jedna buňka vykonává všechny funkce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AB95A9F-C7E8-411B-BF00-4670AC6AC159}"/>
              </a:ext>
            </a:extLst>
          </p:cNvPr>
          <p:cNvSpPr txBox="1"/>
          <p:nvPr/>
        </p:nvSpPr>
        <p:spPr>
          <a:xfrm>
            <a:off x="5958144" y="5891753"/>
            <a:ext cx="534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Organismus tvořený z více buněk, každá buňka má jinou funkci</a:t>
            </a:r>
          </a:p>
        </p:txBody>
      </p:sp>
    </p:spTree>
    <p:extLst>
      <p:ext uri="{BB962C8B-B14F-4D97-AF65-F5344CB8AC3E}">
        <p14:creationId xmlns:p14="http://schemas.microsoft.com/office/powerpoint/2010/main" val="182130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B2463B-C71F-43DE-82B5-604408EC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Jednobuněčné organismy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1746B7-3B9C-4122-B311-FC977B39A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Viry, bakterie</a:t>
            </a:r>
          </a:p>
        </p:txBody>
      </p:sp>
      <p:pic>
        <p:nvPicPr>
          <p:cNvPr id="8" name="Zástupný obsah 7" descr="Obsah obrázku bezobratlí&#10;&#10;Popis byl vytvořen automaticky">
            <a:extLst>
              <a:ext uri="{FF2B5EF4-FFF2-40B4-BE49-F238E27FC236}">
                <a16:creationId xmlns:a16="http://schemas.microsoft.com/office/drawing/2014/main" id="{E0EFF618-9EDD-4C93-8027-00179143B3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31" y="2633662"/>
            <a:ext cx="3769746" cy="2111058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3F3C323-398D-4D1E-BC2E-62BE4D055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1722120" cy="823912"/>
          </a:xfrm>
        </p:spPr>
        <p:txBody>
          <a:bodyPr/>
          <a:lstStyle/>
          <a:p>
            <a:r>
              <a:rPr lang="cs-CZ" dirty="0"/>
              <a:t>Prvoci</a:t>
            </a:r>
          </a:p>
        </p:txBody>
      </p:sp>
      <p:pic>
        <p:nvPicPr>
          <p:cNvPr id="10" name="Zástupný obsah 9" descr="Obsah obrázku bezobratlí&#10;&#10;Popis byl vytvořen automaticky">
            <a:extLst>
              <a:ext uri="{FF2B5EF4-FFF2-40B4-BE49-F238E27FC236}">
                <a16:creationId xmlns:a16="http://schemas.microsoft.com/office/drawing/2014/main" id="{C193D9E5-8C45-4AA9-BA07-C8AFABA67E7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739" y="4259897"/>
            <a:ext cx="3757181" cy="2111058"/>
          </a:xfr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0AE6E77-D4D9-4108-A4BB-D73D8D1D6A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603" y="325005"/>
            <a:ext cx="3026410" cy="2299133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5BE10AC-2201-48D7-8569-2A3CC1EA9E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59" y="2898141"/>
            <a:ext cx="3842138" cy="250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7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98773-D691-4751-B2D6-DF4DBCA3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Mnohobuněčné organismy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6CB18C-4D5C-4BCB-82C9-5152168689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Rostliny, živočichové</a:t>
            </a:r>
          </a:p>
        </p:txBody>
      </p:sp>
      <p:pic>
        <p:nvPicPr>
          <p:cNvPr id="8" name="Zástupný obsah 7" descr="Obsah obrázku list, strom, rostlina, kapradina&#10;&#10;Popis byl vytvořen automaticky">
            <a:extLst>
              <a:ext uri="{FF2B5EF4-FFF2-40B4-BE49-F238E27FC236}">
                <a16:creationId xmlns:a16="http://schemas.microsoft.com/office/drawing/2014/main" id="{637D1B3A-2558-4701-8B22-11E20AD1FF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84" y="2764478"/>
            <a:ext cx="4565436" cy="2945442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8F9BEC-70D5-43B9-8111-0EFF95689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Člověk</a:t>
            </a:r>
          </a:p>
        </p:txBody>
      </p:sp>
      <p:pic>
        <p:nvPicPr>
          <p:cNvPr id="10" name="Zástupný obsah 9" descr="Obsah obrázku hmyz&#10;&#10;Popis byl vytvořen automaticky">
            <a:extLst>
              <a:ext uri="{FF2B5EF4-FFF2-40B4-BE49-F238E27FC236}">
                <a16:creationId xmlns:a16="http://schemas.microsoft.com/office/drawing/2014/main" id="{1C06994B-6483-4E4D-9640-96BE2703FB1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760" y="3376196"/>
            <a:ext cx="4194012" cy="2790924"/>
          </a:xfrm>
        </p:spPr>
      </p:pic>
      <p:pic>
        <p:nvPicPr>
          <p:cNvPr id="12" name="Obrázek 11" descr="Obsah obrázku dítě&#10;&#10;Popis byl vytvořen automaticky">
            <a:extLst>
              <a:ext uri="{FF2B5EF4-FFF2-40B4-BE49-F238E27FC236}">
                <a16:creationId xmlns:a16="http://schemas.microsoft.com/office/drawing/2014/main" id="{9276F653-0132-4ED2-9206-DF4BE35D5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228" y="970193"/>
            <a:ext cx="4156750" cy="244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65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29928-926B-4D60-B69A-4FB5E6873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2326199" cy="1129378"/>
          </a:xfrm>
        </p:spPr>
        <p:txBody>
          <a:bodyPr/>
          <a:lstStyle/>
          <a:p>
            <a:r>
              <a:rPr lang="cs-CZ" dirty="0"/>
              <a:t>Buňka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35E833-72A1-4C2C-AF8B-2BF000543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23" y="1397932"/>
            <a:ext cx="5157787" cy="558991"/>
          </a:xfrm>
        </p:spPr>
        <p:txBody>
          <a:bodyPr/>
          <a:lstStyle/>
          <a:p>
            <a:r>
              <a:rPr lang="cs-CZ" dirty="0"/>
              <a:t>Jan Evangelista Purkyně</a:t>
            </a:r>
          </a:p>
        </p:txBody>
      </p:sp>
      <p:pic>
        <p:nvPicPr>
          <p:cNvPr id="8" name="Zástupný obsah 7" descr="Obsah obrázku text, muž, staré, starší&#10;&#10;Popis byl vytvořen automaticky">
            <a:extLst>
              <a:ext uri="{FF2B5EF4-FFF2-40B4-BE49-F238E27FC236}">
                <a16:creationId xmlns:a16="http://schemas.microsoft.com/office/drawing/2014/main" id="{C3F34DA0-71E0-4D4C-8F64-CB3DEDE9DE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3" y="2222441"/>
            <a:ext cx="3345912" cy="4520698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669251-2D0C-4366-9A8F-F1E837437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90452" y="365126"/>
            <a:ext cx="6763723" cy="823912"/>
          </a:xfrm>
        </p:spPr>
        <p:txBody>
          <a:bodyPr/>
          <a:lstStyle/>
          <a:p>
            <a:r>
              <a:rPr lang="cs-CZ" dirty="0"/>
              <a:t>Je základní stavební a funkční jednotka organismu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AEA2DC3-9DEF-4F3E-8A59-D26219EE9591}"/>
              </a:ext>
            </a:extLst>
          </p:cNvPr>
          <p:cNvSpPr txBox="1"/>
          <p:nvPr/>
        </p:nvSpPr>
        <p:spPr>
          <a:xfrm flipH="1">
            <a:off x="4105647" y="5995016"/>
            <a:ext cx="174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Popsal buňku</a:t>
            </a:r>
          </a:p>
        </p:txBody>
      </p:sp>
      <p:pic>
        <p:nvPicPr>
          <p:cNvPr id="15" name="Zástupný obsah 14">
            <a:extLst>
              <a:ext uri="{FF2B5EF4-FFF2-40B4-BE49-F238E27FC236}">
                <a16:creationId xmlns:a16="http://schemas.microsoft.com/office/drawing/2014/main" id="{024FD919-E7B5-4776-904A-2B4C85375C3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164" y="1772650"/>
            <a:ext cx="6924609" cy="3312699"/>
          </a:xfrm>
        </p:spPr>
      </p:pic>
    </p:spTree>
    <p:extLst>
      <p:ext uri="{BB962C8B-B14F-4D97-AF65-F5344CB8AC3E}">
        <p14:creationId xmlns:p14="http://schemas.microsoft.com/office/powerpoint/2010/main" val="353582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766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C31274-BA4D-4469-88A3-589AA7D1D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Stavba buňky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44475A77-6E0E-47DF-A794-BC6416D4DA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688" y="1181532"/>
            <a:ext cx="8375139" cy="4109052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760E6A91-7095-42B0-BF89-E7A6EC6E0C6A}"/>
              </a:ext>
            </a:extLst>
          </p:cNvPr>
          <p:cNvSpPr txBox="1"/>
          <p:nvPr/>
        </p:nvSpPr>
        <p:spPr>
          <a:xfrm flipH="1">
            <a:off x="4204763" y="1258529"/>
            <a:ext cx="1792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Buněčné jádro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60261F-7A86-4F32-92E9-A55F74BB2441}"/>
              </a:ext>
            </a:extLst>
          </p:cNvPr>
          <p:cNvSpPr txBox="1"/>
          <p:nvPr/>
        </p:nvSpPr>
        <p:spPr>
          <a:xfrm flipH="1">
            <a:off x="10520515" y="981530"/>
            <a:ext cx="1360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Buněčné jádro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BE0E977-74E0-4D34-B54D-429BF7D663B7}"/>
              </a:ext>
            </a:extLst>
          </p:cNvPr>
          <p:cNvSpPr txBox="1"/>
          <p:nvPr/>
        </p:nvSpPr>
        <p:spPr>
          <a:xfrm flipH="1">
            <a:off x="7095449" y="3529780"/>
            <a:ext cx="1287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cytoplazma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9DB98E5-105F-4A64-85AD-34BF3FD1A02D}"/>
              </a:ext>
            </a:extLst>
          </p:cNvPr>
          <p:cNvSpPr txBox="1"/>
          <p:nvPr/>
        </p:nvSpPr>
        <p:spPr>
          <a:xfrm>
            <a:off x="11061290" y="1917290"/>
            <a:ext cx="125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cytoplazma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5D107F3-7BBA-45A5-8223-7225587E1C05}"/>
              </a:ext>
            </a:extLst>
          </p:cNvPr>
          <p:cNvSpPr txBox="1"/>
          <p:nvPr/>
        </p:nvSpPr>
        <p:spPr>
          <a:xfrm flipH="1">
            <a:off x="2827651" y="1751197"/>
            <a:ext cx="2013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Cytoplazmatická membrána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51ED73D-ABC2-42C2-BBEC-5E978712C33D}"/>
              </a:ext>
            </a:extLst>
          </p:cNvPr>
          <p:cNvSpPr txBox="1"/>
          <p:nvPr/>
        </p:nvSpPr>
        <p:spPr>
          <a:xfrm>
            <a:off x="10520515" y="4257368"/>
            <a:ext cx="1582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Cytoplazmatická membrána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57DD2935-4495-4319-8DA6-A9FC1386C4A8}"/>
              </a:ext>
            </a:extLst>
          </p:cNvPr>
          <p:cNvSpPr txBox="1"/>
          <p:nvPr/>
        </p:nvSpPr>
        <p:spPr>
          <a:xfrm>
            <a:off x="7334864" y="1443195"/>
            <a:ext cx="1792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mitochondrie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C8803BF-2E70-4EA5-B991-B0802C58FF9B}"/>
              </a:ext>
            </a:extLst>
          </p:cNvPr>
          <p:cNvSpPr txBox="1"/>
          <p:nvPr/>
        </p:nvSpPr>
        <p:spPr>
          <a:xfrm flipH="1">
            <a:off x="6908634" y="4119716"/>
            <a:ext cx="170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mitochondrie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F4D11FB2-585A-48FD-87F0-70F23FDB4F12}"/>
              </a:ext>
            </a:extLst>
          </p:cNvPr>
          <p:cNvSpPr txBox="1"/>
          <p:nvPr/>
        </p:nvSpPr>
        <p:spPr>
          <a:xfrm>
            <a:off x="6302477" y="1812527"/>
            <a:ext cx="90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vakuola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99C7A21-4D84-4D1A-9278-306BA44561E7}"/>
              </a:ext>
            </a:extLst>
          </p:cNvPr>
          <p:cNvSpPr txBox="1"/>
          <p:nvPr/>
        </p:nvSpPr>
        <p:spPr>
          <a:xfrm>
            <a:off x="6908633" y="2507226"/>
            <a:ext cx="1287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chloroplast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7D00A53E-CAF7-4FF3-86DE-10AA50ABA637}"/>
              </a:ext>
            </a:extLst>
          </p:cNvPr>
          <p:cNvSpPr txBox="1"/>
          <p:nvPr/>
        </p:nvSpPr>
        <p:spPr>
          <a:xfrm>
            <a:off x="6302477" y="4709652"/>
            <a:ext cx="1893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buněčná stěna</a:t>
            </a:r>
          </a:p>
        </p:txBody>
      </p:sp>
    </p:spTree>
    <p:extLst>
      <p:ext uri="{BB962C8B-B14F-4D97-AF65-F5344CB8AC3E}">
        <p14:creationId xmlns:p14="http://schemas.microsoft.com/office/powerpoint/2010/main" val="95472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65EC6CC-7B23-461A-BAD4-24BC9F9B3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93" y="0"/>
            <a:ext cx="9144000" cy="685800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558B5D5-0328-428E-99A4-093161F78B6C}"/>
              </a:ext>
            </a:extLst>
          </p:cNvPr>
          <p:cNvSpPr txBox="1"/>
          <p:nvPr/>
        </p:nvSpPr>
        <p:spPr>
          <a:xfrm flipH="1">
            <a:off x="8091947" y="3429000"/>
            <a:ext cx="4345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řídí buňku a nese dědičné informace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04A0EB6-FD16-4D4E-8BD4-BF65EFAA7A61}"/>
              </a:ext>
            </a:extLst>
          </p:cNvPr>
          <p:cNvSpPr txBox="1"/>
          <p:nvPr/>
        </p:nvSpPr>
        <p:spPr>
          <a:xfrm flipH="1">
            <a:off x="301359" y="1938993"/>
            <a:ext cx="207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Obsahuje chlorofyl (zelené barvivo), probíhá zde fotosyntéza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FD56E2C-E2C8-4B40-A56C-E733F070A2DE}"/>
              </a:ext>
            </a:extLst>
          </p:cNvPr>
          <p:cNvSpPr txBox="1"/>
          <p:nvPr/>
        </p:nvSpPr>
        <p:spPr>
          <a:xfrm flipH="1">
            <a:off x="284479" y="3798332"/>
            <a:ext cx="1838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Polotekutá hmota, která vyplňuje buňku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5C9418-D9FC-4A47-88C4-2995704E6916}"/>
              </a:ext>
            </a:extLst>
          </p:cNvPr>
          <p:cNvSpPr txBox="1"/>
          <p:nvPr/>
        </p:nvSpPr>
        <p:spPr>
          <a:xfrm flipH="1">
            <a:off x="301358" y="5473005"/>
            <a:ext cx="2078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Zde probíhá trávení – buňka získává energii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C5E3D88-164B-49F7-9A53-EBFE98CB835F}"/>
              </a:ext>
            </a:extLst>
          </p:cNvPr>
          <p:cNvSpPr txBox="1"/>
          <p:nvPr/>
        </p:nvSpPr>
        <p:spPr>
          <a:xfrm>
            <a:off x="8546032" y="2539157"/>
            <a:ext cx="3645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Obsahuje vodu a barviva – zbarvení plodů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2D481E-C137-4514-9A78-A915680BB0B5}"/>
              </a:ext>
            </a:extLst>
          </p:cNvPr>
          <p:cNvSpPr txBox="1"/>
          <p:nvPr/>
        </p:nvSpPr>
        <p:spPr>
          <a:xfrm>
            <a:off x="7255712" y="4428976"/>
            <a:ext cx="34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Chrání a zpevňuje buňku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DCCA39D-7292-4061-8028-9F496E7CB15A}"/>
              </a:ext>
            </a:extLst>
          </p:cNvPr>
          <p:cNvSpPr txBox="1"/>
          <p:nvPr/>
        </p:nvSpPr>
        <p:spPr>
          <a:xfrm>
            <a:off x="9863393" y="3753669"/>
            <a:ext cx="2186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Polopropustná – propouští látky do i z buňky</a:t>
            </a:r>
          </a:p>
        </p:txBody>
      </p:sp>
    </p:spTree>
    <p:extLst>
      <p:ext uri="{BB962C8B-B14F-4D97-AF65-F5344CB8AC3E}">
        <p14:creationId xmlns:p14="http://schemas.microsoft.com/office/powerpoint/2010/main" val="228676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FDC75B8-44A0-4985-A5B1-FCC5438956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760" y="0"/>
            <a:ext cx="9144000" cy="685800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2A79BC3-A683-43BD-AC29-8D8A360F6892}"/>
              </a:ext>
            </a:extLst>
          </p:cNvPr>
          <p:cNvSpPr txBox="1"/>
          <p:nvPr/>
        </p:nvSpPr>
        <p:spPr>
          <a:xfrm>
            <a:off x="2133600" y="6167120"/>
            <a:ext cx="741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Živočišná buňka nemá chloroplast, vakuolu a buněčnou stěnu</a:t>
            </a:r>
          </a:p>
        </p:txBody>
      </p:sp>
    </p:spTree>
    <p:extLst>
      <p:ext uri="{BB962C8B-B14F-4D97-AF65-F5344CB8AC3E}">
        <p14:creationId xmlns:p14="http://schemas.microsoft.com/office/powerpoint/2010/main" val="186555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A8D51-1D1A-4595-90A6-C34663D0F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Pletivo x tkáň</a:t>
            </a:r>
          </a:p>
        </p:txBody>
      </p:sp>
      <p:pic>
        <p:nvPicPr>
          <p:cNvPr id="6" name="Zástupný obsah 5" descr="Obsah obrázku objekt v exteriéru, včelí plástev&#10;&#10;Popis byl vytvořen automaticky">
            <a:extLst>
              <a:ext uri="{FF2B5EF4-FFF2-40B4-BE49-F238E27FC236}">
                <a16:creationId xmlns:a16="http://schemas.microsoft.com/office/drawing/2014/main" id="{2CA92631-774F-48B8-B982-FB84B73176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663" y="2087721"/>
            <a:ext cx="3840692" cy="2880519"/>
          </a:xfrm>
        </p:spPr>
      </p:pic>
      <p:pic>
        <p:nvPicPr>
          <p:cNvPr id="8" name="Zástupný obsah 7" descr="Obsah obrázku text&#10;&#10;Popis byl vytvořen automaticky">
            <a:extLst>
              <a:ext uri="{FF2B5EF4-FFF2-40B4-BE49-F238E27FC236}">
                <a16:creationId xmlns:a16="http://schemas.microsoft.com/office/drawing/2014/main" id="{92EA8143-A9EA-435C-BCF2-370A7020A32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348" y="993417"/>
            <a:ext cx="2988628" cy="4299150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B1A3A09A-D3C9-4118-A465-0BE9180BA2CA}"/>
              </a:ext>
            </a:extLst>
          </p:cNvPr>
          <p:cNvSpPr txBox="1"/>
          <p:nvPr/>
        </p:nvSpPr>
        <p:spPr>
          <a:xfrm>
            <a:off x="1645920" y="5557520"/>
            <a:ext cx="286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Soubor buněk u rostlin - pletivo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FD9D521-E4A1-4BCD-B690-8C1CB327A569}"/>
              </a:ext>
            </a:extLst>
          </p:cNvPr>
          <p:cNvSpPr txBox="1"/>
          <p:nvPr/>
        </p:nvSpPr>
        <p:spPr>
          <a:xfrm>
            <a:off x="7183120" y="5557520"/>
            <a:ext cx="298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Soubor buněk u živočichů - tkáň</a:t>
            </a:r>
          </a:p>
        </p:txBody>
      </p:sp>
    </p:spTree>
    <p:extLst>
      <p:ext uri="{BB962C8B-B14F-4D97-AF65-F5344CB8AC3E}">
        <p14:creationId xmlns:p14="http://schemas.microsoft.com/office/powerpoint/2010/main" val="346062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Širokoúhlá obrazovka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Stavba organismů</vt:lpstr>
      <vt:lpstr>Rozdělení organismů</vt:lpstr>
      <vt:lpstr>Jednobuněčné organismy</vt:lpstr>
      <vt:lpstr>Mnohobuněčné organismy</vt:lpstr>
      <vt:lpstr>Buňka</vt:lpstr>
      <vt:lpstr>Stavba buňky</vt:lpstr>
      <vt:lpstr>Prezentace aplikace PowerPoint</vt:lpstr>
      <vt:lpstr>Prezentace aplikace PowerPoint</vt:lpstr>
      <vt:lpstr>Pletivo x tkáň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organismů</dc:title>
  <dc:creator>Šnircová Monika</dc:creator>
  <cp:lastModifiedBy>Šnircová Monika</cp:lastModifiedBy>
  <cp:revision>3</cp:revision>
  <dcterms:created xsi:type="dcterms:W3CDTF">2021-07-14T17:30:16Z</dcterms:created>
  <dcterms:modified xsi:type="dcterms:W3CDTF">2021-07-14T18:34:33Z</dcterms:modified>
</cp:coreProperties>
</file>