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57" r:id="rId11"/>
    <p:sldId id="259" r:id="rId12"/>
    <p:sldId id="261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02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9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3491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865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1769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226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467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12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8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92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982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69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9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44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56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02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048C9-8D01-4C12-978E-94370A3A62EB}" type="datetimeFigureOut">
              <a:rPr lang="cs-CZ" smtClean="0"/>
              <a:t>14.10.2022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1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c-3WRHIVVl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7ItMzjTwlEk" TargetMode="External"/><Relationship Id="rId4" Type="http://schemas.openxmlformats.org/officeDocument/2006/relationships/image" Target="../media/image2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bYKeFuYukZQ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youtube.com/watch?v=Y1gJ0lG0duU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3B9F8-2D0E-4101-8B8F-D56B04600E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Metody dělení směsí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5BEF55-45F4-43F2-BEAD-EC77C00F88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94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Zástupný obsah 4" descr="Obsah obrázku stůl, vsedě, jídlo, hrníček&#10;&#10;Popis byl vytvořen automaticky">
            <a:extLst>
              <a:ext uri="{FF2B5EF4-FFF2-40B4-BE49-F238E27FC236}">
                <a16:creationId xmlns:a16="http://schemas.microsoft.com/office/drawing/2014/main" id="{8A09985D-EEB6-4990-A653-A20778DFB9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8" t="9091" r="5600"/>
          <a:stretch/>
        </p:blipFill>
        <p:spPr>
          <a:xfrm>
            <a:off x="4206240" y="-252414"/>
            <a:ext cx="7985760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FAE4857-5DC9-44D0-B5C2-738225903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67" y="1678666"/>
            <a:ext cx="3537373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dirty="0" err="1"/>
              <a:t>Vyluhování</a:t>
            </a:r>
            <a:endParaRPr lang="en-US" sz="48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F88D208-9F85-4650-98A5-847CE856F56C}"/>
              </a:ext>
            </a:extLst>
          </p:cNvPr>
          <p:cNvSpPr txBox="1"/>
          <p:nvPr/>
        </p:nvSpPr>
        <p:spPr>
          <a:xfrm flipH="1">
            <a:off x="396239" y="4338536"/>
            <a:ext cx="50716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Metoda, při které dochází k oddělování pevných složek na základě rozdílné rozpustnosti v rozpouštědle</a:t>
            </a:r>
          </a:p>
          <a:p>
            <a:endParaRPr lang="cs-CZ" sz="2000" dirty="0"/>
          </a:p>
          <a:p>
            <a:r>
              <a:rPr lang="cs-CZ" sz="2000" dirty="0"/>
              <a:t>Využití: příprava čajů, výroba rostlinných olejů</a:t>
            </a:r>
          </a:p>
        </p:txBody>
      </p:sp>
    </p:spTree>
    <p:extLst>
      <p:ext uri="{BB962C8B-B14F-4D97-AF65-F5344CB8AC3E}">
        <p14:creationId xmlns:p14="http://schemas.microsoft.com/office/powerpoint/2010/main" val="79609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90A61547-2555-4DE2-A37F-A53E54917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C2447E0-8F0D-479C-94E4-82BC8EB68C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F943397-DCDD-44CB-BBA9-9510B7698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E2630ADC-31DB-4C48-AC4A-DAAE5A7B8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2CA5C44E-F54E-47E0-8989-4D8686B33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FF54E15E-830B-4375-A239-4C51954DE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7">
              <a:extLst>
                <a:ext uri="{FF2B5EF4-FFF2-40B4-BE49-F238E27FC236}">
                  <a16:creationId xmlns:a16="http://schemas.microsoft.com/office/drawing/2014/main" id="{CB37E322-FF7E-4872-BD6B-50A48CBEA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8">
              <a:extLst>
                <a:ext uri="{FF2B5EF4-FFF2-40B4-BE49-F238E27FC236}">
                  <a16:creationId xmlns:a16="http://schemas.microsoft.com/office/drawing/2014/main" id="{710D0C1E-D2F8-45B2-AE14-1AC8E976F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3216331B-17D0-4167-ABD2-B2198058C2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A53A7A96-3806-4BB3-91DE-6EED48AC78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F8C2B86C-EE71-466E-8991-503F9C9C1B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0AE2B413-01C9-4232-9020-EDC64F0E4F89}"/>
              </a:ext>
            </a:extLst>
          </p:cNvPr>
          <p:cNvSpPr txBox="1"/>
          <p:nvPr/>
        </p:nvSpPr>
        <p:spPr>
          <a:xfrm>
            <a:off x="507364" y="4529518"/>
            <a:ext cx="2887301" cy="109505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8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Sublimace</a:t>
            </a:r>
            <a:endParaRPr lang="en-US" sz="4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Obrázek 4" descr="Obsah obrázku růžová, stůl, vsedě, sklo&#10;&#10;Popis byl vytvořen automaticky">
            <a:extLst>
              <a:ext uri="{FF2B5EF4-FFF2-40B4-BE49-F238E27FC236}">
                <a16:creationId xmlns:a16="http://schemas.microsoft.com/office/drawing/2014/main" id="{C196120E-65A6-403D-89CC-94BC53C4BC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316" y="299631"/>
            <a:ext cx="2887301" cy="4354618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B46380E-6979-4749-9D2F-40983B3289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428" y="573018"/>
            <a:ext cx="2347327" cy="424486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A476888-A78F-4A9D-B438-524241828752}"/>
              </a:ext>
            </a:extLst>
          </p:cNvPr>
          <p:cNvSpPr txBox="1"/>
          <p:nvPr/>
        </p:nvSpPr>
        <p:spPr>
          <a:xfrm flipH="1">
            <a:off x="3388250" y="5163542"/>
            <a:ext cx="102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video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2EDE108-B115-40D1-86B5-429DB38AED8F}"/>
              </a:ext>
            </a:extLst>
          </p:cNvPr>
          <p:cNvSpPr txBox="1"/>
          <p:nvPr/>
        </p:nvSpPr>
        <p:spPr>
          <a:xfrm>
            <a:off x="531171" y="5672835"/>
            <a:ext cx="106263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Při sublimaci dochází ke změně skupenství ….pevná látka se mění na plyn (voda, naftalen, jod)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Metoda, při které dochází k čištění pevných látek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95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62ABC4B-37D8-4218-BDD8-6DF6A00C0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Obrázek 4" descr="Obsah obrázku interiér, stůl, vsedě, dřez&#10;&#10;Popis byl vytvořen automaticky">
            <a:extLst>
              <a:ext uri="{FF2B5EF4-FFF2-40B4-BE49-F238E27FC236}">
                <a16:creationId xmlns:a16="http://schemas.microsoft.com/office/drawing/2014/main" id="{935D04EC-B021-42EC-A213-119C87D651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66" r="2" b="2"/>
          <a:stretch/>
        </p:blipFill>
        <p:spPr>
          <a:xfrm>
            <a:off x="321730" y="321732"/>
            <a:ext cx="5674897" cy="3017405"/>
          </a:xfrm>
          <a:prstGeom prst="rect">
            <a:avLst/>
          </a:prstGeom>
        </p:spPr>
      </p:pic>
      <p:pic>
        <p:nvPicPr>
          <p:cNvPr id="3" name="Obrázek 2" descr="Obsah obrázku interiér, objekt, stůl, vsedě&#10;&#10;Popis byl vytvořen automaticky">
            <a:extLst>
              <a:ext uri="{FF2B5EF4-FFF2-40B4-BE49-F238E27FC236}">
                <a16:creationId xmlns:a16="http://schemas.microsoft.com/office/drawing/2014/main" id="{233D0825-A45F-469B-9694-FFBC437C72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1"/>
          <a:stretch/>
        </p:blipFill>
        <p:spPr>
          <a:xfrm>
            <a:off x="321730" y="3510853"/>
            <a:ext cx="5674897" cy="2789954"/>
          </a:xfrm>
          <a:prstGeom prst="rect">
            <a:avLst/>
          </a:prstGeom>
        </p:spPr>
      </p:pic>
      <p:pic>
        <p:nvPicPr>
          <p:cNvPr id="7" name="Obrázek 6" descr="Obsah obrázku interiér, stůl, vsedě, dřez&#10;&#10;Popis byl vytvořen automaticky">
            <a:extLst>
              <a:ext uri="{FF2B5EF4-FFF2-40B4-BE49-F238E27FC236}">
                <a16:creationId xmlns:a16="http://schemas.microsoft.com/office/drawing/2014/main" id="{44CF2AC3-7833-41F0-BDD3-CE5B579005E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r="17951" b="-1"/>
          <a:stretch/>
        </p:blipFill>
        <p:spPr>
          <a:xfrm>
            <a:off x="6195373" y="321733"/>
            <a:ext cx="5674897" cy="5979074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E3E2844D-E5D8-4408-8A10-A530F3DFACCA}"/>
              </a:ext>
            </a:extLst>
          </p:cNvPr>
          <p:cNvSpPr txBox="1"/>
          <p:nvPr/>
        </p:nvSpPr>
        <p:spPr>
          <a:xfrm>
            <a:off x="6819089" y="729574"/>
            <a:ext cx="383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Chromatografie - </a:t>
            </a:r>
            <a:r>
              <a:rPr lang="cs-CZ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15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F6BCE-CF4F-435F-A2FA-183EE579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Chromatografie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24D326A-691A-4FDB-B984-D02658B5E5B0}"/>
              </a:ext>
            </a:extLst>
          </p:cNvPr>
          <p:cNvSpPr txBox="1"/>
          <p:nvPr/>
        </p:nvSpPr>
        <p:spPr>
          <a:xfrm flipH="1">
            <a:off x="615873" y="1699491"/>
            <a:ext cx="87195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Je metoda, při které dochází k oddělování složek směsi na základě jejich rozdílné schopnosti vázat se ke dvěma látkám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Jedna látka je vždy pevná, druhá je rozpouštědlo</a:t>
            </a:r>
          </a:p>
        </p:txBody>
      </p:sp>
    </p:spTree>
    <p:extLst>
      <p:ext uri="{BB962C8B-B14F-4D97-AF65-F5344CB8AC3E}">
        <p14:creationId xmlns:p14="http://schemas.microsoft.com/office/powerpoint/2010/main" val="605703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23EDE-AC6E-4EB9-BEE0-CF208EBB6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020860"/>
          </a:xfrm>
        </p:spPr>
        <p:txBody>
          <a:bodyPr>
            <a:normAutofit/>
          </a:bodyPr>
          <a:lstStyle/>
          <a:p>
            <a:r>
              <a:rPr lang="cs-CZ" sz="2800" dirty="0"/>
              <a:t>Přebírání (separace)</a:t>
            </a:r>
          </a:p>
        </p:txBody>
      </p:sp>
      <p:pic>
        <p:nvPicPr>
          <p:cNvPr id="6" name="Zástupný obsah 5" descr="Obsah obrázku talíř, jídlo, ovoce, dezert&#10;&#10;Popis byl vytvořen automaticky">
            <a:extLst>
              <a:ext uri="{FF2B5EF4-FFF2-40B4-BE49-F238E27FC236}">
                <a16:creationId xmlns:a16="http://schemas.microsoft.com/office/drawing/2014/main" id="{DD83B5B8-BC09-4A77-B662-1EDEDE0BE2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169" y="307777"/>
            <a:ext cx="4513262" cy="3384946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8FAAA4-4A78-4ABC-8793-43BE8CC9D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Metoda, při které dochází k oddělování složek směsi pevných látek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Využíváme rozdílné barvy, tvaru a velikosti látek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Využití: třídění odpadu</a:t>
            </a:r>
          </a:p>
        </p:txBody>
      </p:sp>
      <p:pic>
        <p:nvPicPr>
          <p:cNvPr id="8" name="Obrázek 7" descr="Obsah obrázku koš, kontejner&#10;&#10;Popis byl vytvořen automaticky">
            <a:extLst>
              <a:ext uri="{FF2B5EF4-FFF2-40B4-BE49-F238E27FC236}">
                <a16:creationId xmlns:a16="http://schemas.microsoft.com/office/drawing/2014/main" id="{7B8C6726-A55D-454C-9DC8-3B28F81E5E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557" y="3615042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12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003994-A242-468A-85B6-C6968F041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Krystalizace 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80FE53-0843-4A42-9CC5-9C10C6342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5098" y="2160590"/>
            <a:ext cx="4472599" cy="470587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cs-CZ" sz="18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 </a:t>
            </a:r>
            <a:r>
              <a:rPr lang="en-US" sz="1800" dirty="0" err="1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krystalizace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buFont typeface="Wingdings 3" charset="2"/>
              <a:buChar char=""/>
            </a:pP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Je </a:t>
            </a:r>
            <a:r>
              <a:rPr lang="en-US" sz="1800" dirty="0" err="1">
                <a:solidFill>
                  <a:schemeClr val="bg1"/>
                </a:solidFill>
              </a:rPr>
              <a:t>metoda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při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které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dochází</a:t>
            </a:r>
            <a:r>
              <a:rPr lang="en-US" sz="1800" dirty="0">
                <a:solidFill>
                  <a:schemeClr val="bg1"/>
                </a:solidFill>
              </a:rPr>
              <a:t> k </a:t>
            </a:r>
            <a:r>
              <a:rPr lang="en-US" sz="1800" dirty="0" err="1">
                <a:solidFill>
                  <a:schemeClr val="bg1"/>
                </a:solidFill>
              </a:rPr>
              <a:t>oddělování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rozpuštěné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látky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ze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stejnorodé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směsi</a:t>
            </a:r>
            <a:r>
              <a:rPr lang="en-US" sz="1800" dirty="0">
                <a:solidFill>
                  <a:schemeClr val="bg1"/>
                </a:solidFill>
              </a:rPr>
              <a:t> za </a:t>
            </a:r>
            <a:r>
              <a:rPr lang="en-US" sz="1800" dirty="0" err="1">
                <a:solidFill>
                  <a:schemeClr val="bg1"/>
                </a:solidFill>
              </a:rPr>
              <a:t>vzniku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krystalů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  <a:endParaRPr lang="cs-CZ" sz="1800" dirty="0">
              <a:solidFill>
                <a:schemeClr val="bg1"/>
              </a:solidFill>
            </a:endParaRPr>
          </a:p>
          <a:p>
            <a:pPr>
              <a:buFont typeface="Wingdings 3" charset="2"/>
              <a:buChar char=""/>
            </a:pPr>
            <a:r>
              <a:rPr lang="cs-CZ" sz="1800" dirty="0">
                <a:solidFill>
                  <a:schemeClr val="bg1"/>
                </a:solidFill>
              </a:rPr>
              <a:t> Souvisí s odpařováním (rozpuštěná látka se získá z roztoku zahříváním)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buFont typeface="Wingdings 3" charset="2"/>
              <a:buChar char=""/>
            </a:pP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Je </a:t>
            </a:r>
            <a:r>
              <a:rPr lang="en-US" sz="1800" dirty="0" err="1">
                <a:solidFill>
                  <a:schemeClr val="bg1"/>
                </a:solidFill>
              </a:rPr>
              <a:t>nejdůležitější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metoda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při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čištění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pevných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látek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buFont typeface="Wingdings 3" charset="2"/>
              <a:buChar char=""/>
            </a:pP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Využití</a:t>
            </a:r>
            <a:r>
              <a:rPr lang="en-US" sz="1800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výroba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cukru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zisk</a:t>
            </a:r>
            <a:r>
              <a:rPr lang="en-US" sz="1800" dirty="0">
                <a:solidFill>
                  <a:schemeClr val="bg1"/>
                </a:solidFill>
              </a:rPr>
              <a:t> soli z </a:t>
            </a:r>
            <a:r>
              <a:rPr lang="en-US" sz="1800" dirty="0" err="1">
                <a:solidFill>
                  <a:schemeClr val="bg1"/>
                </a:solidFill>
              </a:rPr>
              <a:t>mořské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vody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6" name="Zástupný obsah 5" descr="Obsah obrázku keramické nádobí&#10;&#10;Popis byl vytvořen automaticky">
            <a:extLst>
              <a:ext uri="{FF2B5EF4-FFF2-40B4-BE49-F238E27FC236}">
                <a16:creationId xmlns:a16="http://schemas.microsoft.com/office/drawing/2014/main" id="{F865E985-9FDF-4848-8517-3162D56D3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1982562"/>
            <a:ext cx="5143500" cy="2880360"/>
          </a:xfrm>
          <a:prstGeom prst="rect">
            <a:avLst/>
          </a:prstGeom>
        </p:spPr>
      </p:pic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8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0C6E154-F448-44E7-8775-4D66EA538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Filtrace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A50A10-1554-46DB-96E5-B505FB076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3754" y="2160590"/>
            <a:ext cx="4435105" cy="344011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chemeClr val="bg1"/>
                </a:solidFill>
              </a:rPr>
              <a:t>metoda, při které dochází k oddělování pevných látek z kapaliny</a:t>
            </a:r>
          </a:p>
          <a:p>
            <a:pPr>
              <a:buFont typeface="Wingdings 3" charset="2"/>
              <a:buChar char=""/>
            </a:pPr>
            <a:r>
              <a:rPr lang="cs-CZ" sz="2000" dirty="0">
                <a:solidFill>
                  <a:schemeClr val="bg1"/>
                </a:solidFill>
              </a:rPr>
              <a:t> vzniká filtrát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03004684-E520-42A8-9549-DBE3C6E86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398" y="972608"/>
            <a:ext cx="3748705" cy="4900269"/>
          </a:xfrm>
          <a:prstGeom prst="rect">
            <a:avLst/>
          </a:prstGeom>
        </p:spPr>
      </p:pic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3DFD47C-87A9-4713-A24E-270D84ACD4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76" y="3689350"/>
            <a:ext cx="1905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10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BE86EA4-C4F1-4465-B306-7A2BC2285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8279268-DB29-43BE-B57C-14977EACFD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8FA53C0-C1EF-4611-BAB3-65EEB16AA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23">
              <a:extLst>
                <a:ext uri="{FF2B5EF4-FFF2-40B4-BE49-F238E27FC236}">
                  <a16:creationId xmlns:a16="http://schemas.microsoft.com/office/drawing/2014/main" id="{81CDACFC-DD8A-4CC0-B7FC-6030FC353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0269F267-73D4-4CC3-BEC7-73335654D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C48F13D-B2D7-4EB8-9CA7-59243637C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A82405B3-5A67-4DA2-8EDA-7AB65A8B4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7508BC7B-3BD2-4D96-A46E-82988222A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4298D07C-2287-4B93-9041-935144D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0F6BC886-C125-4903-8C2A-6FB687400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C9D0B38F-2E02-4E85-99EE-73595E7C89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898B0FC-1E4E-4CE4-9FC5-83164EB9F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110" y="4758611"/>
            <a:ext cx="8508893" cy="10244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Využití filtrace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Zástupný obsah 7" descr="Obsah obrázku kuchyňské spotřebiče&#10;&#10;Popis byl vytvořen automaticky">
            <a:extLst>
              <a:ext uri="{FF2B5EF4-FFF2-40B4-BE49-F238E27FC236}">
                <a16:creationId xmlns:a16="http://schemas.microsoft.com/office/drawing/2014/main" id="{C01A957B-A300-4BB4-9247-B0F6683CD7F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51" y="761905"/>
            <a:ext cx="3217333" cy="3217333"/>
          </a:xfrm>
          <a:prstGeom prst="rect">
            <a:avLst/>
          </a:prstGeom>
        </p:spPr>
      </p:pic>
      <p:pic>
        <p:nvPicPr>
          <p:cNvPr id="6" name="Zástupný obsah 5" descr="Obsah obrázku hrníček, interiér, plavidlo&#10;&#10;Popis byl vytvořen automaticky">
            <a:extLst>
              <a:ext uri="{FF2B5EF4-FFF2-40B4-BE49-F238E27FC236}">
                <a16:creationId xmlns:a16="http://schemas.microsoft.com/office/drawing/2014/main" id="{501D3A24-B3F0-46F2-996E-30D566BC7AD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480" y="1085557"/>
            <a:ext cx="3426704" cy="257002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0F53A405-A710-4761-AD8C-3F97C5916A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3" y="1297373"/>
            <a:ext cx="3426704" cy="214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271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80A8061-CFCD-4F55-8168-5FA9F6E7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82" y="4565541"/>
            <a:ext cx="3331724" cy="74770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Destilace</a:t>
            </a:r>
            <a:endParaRPr lang="en-US" sz="48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5EFC79-8334-4020-808B-D88113D8B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24539" y="4773513"/>
            <a:ext cx="2838839" cy="6118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Video - </a:t>
            </a:r>
            <a:r>
              <a:rPr 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destilace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C52AF24-561A-4FC0-BB4D-2B6FB083C3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1" y="609600"/>
            <a:ext cx="5898553" cy="364235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572B8DC-FC2F-4C3B-9992-62A375B11F3D}"/>
              </a:ext>
            </a:extLst>
          </p:cNvPr>
          <p:cNvSpPr txBox="1"/>
          <p:nvPr/>
        </p:nvSpPr>
        <p:spPr>
          <a:xfrm>
            <a:off x="866842" y="5511635"/>
            <a:ext cx="6459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Metoda, při které se oddělují složky stejnorodé směsi na základě rozdílné teploty varu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Vzniká destilát</a:t>
            </a:r>
          </a:p>
        </p:txBody>
      </p:sp>
    </p:spTree>
    <p:extLst>
      <p:ext uri="{BB962C8B-B14F-4D97-AF65-F5344CB8AC3E}">
        <p14:creationId xmlns:p14="http://schemas.microsoft.com/office/powerpoint/2010/main" val="40023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9CE18-459C-4C47-B4C8-7DE77A994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destilace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10B1BCC9-8319-4B19-B57A-077BA3499D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26" y="1423152"/>
            <a:ext cx="3308056" cy="2513097"/>
          </a:xfrm>
        </p:spPr>
      </p:pic>
      <p:pic>
        <p:nvPicPr>
          <p:cNvPr id="8" name="Zástupný obsah 7" descr="Obsah obrázku láhev, víno, alkohol&#10;&#10;Popis byl vytvořen automaticky">
            <a:extLst>
              <a:ext uri="{FF2B5EF4-FFF2-40B4-BE49-F238E27FC236}">
                <a16:creationId xmlns:a16="http://schemas.microsoft.com/office/drawing/2014/main" id="{BF9CB6B2-4309-4758-BB52-46B41838280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568" y="1438275"/>
            <a:ext cx="2295525" cy="1990725"/>
          </a:xfr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CF7237C1-C0D6-445C-AE0F-19CD2FFA3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866" y="460772"/>
            <a:ext cx="4114800" cy="4114800"/>
          </a:xfrm>
          <a:prstGeom prst="rect">
            <a:avLst/>
          </a:prstGeom>
        </p:spPr>
      </p:pic>
      <p:pic>
        <p:nvPicPr>
          <p:cNvPr id="12" name="Obrázek 11" descr="Obsah obrázku text, nápoje, pitná voda&#10;&#10;Popis byl vytvořen automaticky">
            <a:extLst>
              <a:ext uri="{FF2B5EF4-FFF2-40B4-BE49-F238E27FC236}">
                <a16:creationId xmlns:a16="http://schemas.microsoft.com/office/drawing/2014/main" id="{035DE8F6-A546-418B-83E6-3C62AD7E49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335" y="3822969"/>
            <a:ext cx="3351989" cy="2681591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C5A44E61-C7DC-4693-A7CD-8ADF71103D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6101" y="4043462"/>
            <a:ext cx="3982359" cy="2461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523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E744B2-8403-4323-A68C-E1CFED456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Usazování</a:t>
            </a:r>
            <a:r>
              <a:rPr lang="en-US" sz="3600" dirty="0">
                <a:solidFill>
                  <a:schemeClr val="bg1"/>
                </a:solidFill>
              </a:rPr>
              <a:t> (</a:t>
            </a:r>
            <a:r>
              <a:rPr lang="en-US" sz="3600" dirty="0" err="1">
                <a:solidFill>
                  <a:schemeClr val="bg1"/>
                </a:solidFill>
              </a:rPr>
              <a:t>sedimentace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C71099-1134-4CA1-BAF4-4AEAC3861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chemeClr val="bg1"/>
                </a:solidFill>
              </a:rPr>
              <a:t>metoda, při které dochází k oddělování nerozpustných složek směsi s rozdílnou hustotou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C8A838B-1FB7-4168-BC21-7E15C130A0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306" y="972608"/>
            <a:ext cx="2594890" cy="4900269"/>
          </a:xfrm>
          <a:prstGeom prst="rect">
            <a:avLst/>
          </a:prstGeom>
        </p:spPr>
      </p:pic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2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BE86EA4-C4F1-4465-B306-7A2BC2285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8279268-DB29-43BE-B57C-14977EACFD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8FA53C0-C1EF-4611-BAB3-65EEB16AA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23">
              <a:extLst>
                <a:ext uri="{FF2B5EF4-FFF2-40B4-BE49-F238E27FC236}">
                  <a16:creationId xmlns:a16="http://schemas.microsoft.com/office/drawing/2014/main" id="{81CDACFC-DD8A-4CC0-B7FC-6030FC353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0269F267-73D4-4CC3-BEC7-73335654D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C48F13D-B2D7-4EB8-9CA7-59243637C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A82405B3-5A67-4DA2-8EDA-7AB65A8B4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7508BC7B-3BD2-4D96-A46E-82988222A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4298D07C-2287-4B93-9041-935144D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0F6BC886-C125-4903-8C2A-6FB687400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C9D0B38F-2E02-4E85-99EE-73595E7C89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9FD90D9-0777-4927-90C9-E837E6773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arallelogram 28">
            <a:extLst>
              <a:ext uri="{FF2B5EF4-FFF2-40B4-BE49-F238E27FC236}">
                <a16:creationId xmlns:a16="http://schemas.microsoft.com/office/drawing/2014/main" id="{F92D073F-0FE7-41B7-ADCD-5CE16DEEE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743" y="4181364"/>
            <a:ext cx="10548514" cy="2177879"/>
          </a:xfrm>
          <a:prstGeom prst="parallelogram">
            <a:avLst>
              <a:gd name="adj" fmla="val 29000"/>
            </a:avLst>
          </a:prstGeom>
          <a:solidFill>
            <a:schemeClr val="tx1">
              <a:alpha val="9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6641C0-61E3-439D-8519-EC1F69553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376" y="4704967"/>
            <a:ext cx="8380319" cy="7658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/>
              <a:t>Využití sedimentace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4EDA05E-E088-48EB-8EEA-B7B540375AC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939761"/>
            <a:ext cx="3420533" cy="2562098"/>
          </a:xfrm>
          <a:prstGeom prst="rect">
            <a:avLst/>
          </a:prstGeom>
        </p:spPr>
      </p:pic>
      <p:pic>
        <p:nvPicPr>
          <p:cNvPr id="8" name="Zástupný obsah 7" descr="Obsah obrázku hrníček, nápoj, jídlo&#10;&#10;Popis byl vytvořen automaticky">
            <a:extLst>
              <a:ext uri="{FF2B5EF4-FFF2-40B4-BE49-F238E27FC236}">
                <a16:creationId xmlns:a16="http://schemas.microsoft.com/office/drawing/2014/main" id="{1C2494D8-4243-4E99-9131-99BF48A53F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803" y="637831"/>
            <a:ext cx="2929826" cy="3217333"/>
          </a:xfrm>
          <a:prstGeom prst="rect">
            <a:avLst/>
          </a:prstGeom>
        </p:spPr>
      </p:pic>
      <p:pic>
        <p:nvPicPr>
          <p:cNvPr id="10" name="Obrázek 9" descr="Obsah obrázku mapa&#10;&#10;Popis byl vytvořen automaticky">
            <a:extLst>
              <a:ext uri="{FF2B5EF4-FFF2-40B4-BE49-F238E27FC236}">
                <a16:creationId xmlns:a16="http://schemas.microsoft.com/office/drawing/2014/main" id="{8B80021F-539E-4AB1-89DC-13464C1A36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432" y="1107537"/>
            <a:ext cx="3423101" cy="227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35520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232</Words>
  <Application>Microsoft Office PowerPoint</Application>
  <PresentationFormat>Širokoúhlá obrazovka</PresentationFormat>
  <Paragraphs>37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Fazeta</vt:lpstr>
      <vt:lpstr>Metody dělení směsí</vt:lpstr>
      <vt:lpstr>Přebírání (separace)</vt:lpstr>
      <vt:lpstr>Krystalizace </vt:lpstr>
      <vt:lpstr>Filtrace</vt:lpstr>
      <vt:lpstr>Využití filtrace</vt:lpstr>
      <vt:lpstr>Destilace</vt:lpstr>
      <vt:lpstr>Využití destilace</vt:lpstr>
      <vt:lpstr>Usazování (sedimentace)</vt:lpstr>
      <vt:lpstr>Využití sedimentace</vt:lpstr>
      <vt:lpstr>Vyluhování</vt:lpstr>
      <vt:lpstr>Prezentace aplikace PowerPoint</vt:lpstr>
      <vt:lpstr>Prezentace aplikace PowerPoint</vt:lpstr>
      <vt:lpstr>Chromatografie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dělení směsí</dc:title>
  <dc:creator>Šnircová Monika</dc:creator>
  <cp:lastModifiedBy>Učebna Ch</cp:lastModifiedBy>
  <cp:revision>4</cp:revision>
  <dcterms:created xsi:type="dcterms:W3CDTF">2020-10-12T17:41:17Z</dcterms:created>
  <dcterms:modified xsi:type="dcterms:W3CDTF">2022-10-14T09:31:31Z</dcterms:modified>
</cp:coreProperties>
</file>